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3fabaa018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3fabaa018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3fabaa018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3fabaa018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3fabaa018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3fabaa018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3fabaa018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3fabaa018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3fabaa018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3fabaa018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3fabaa018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3fabaa018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3fabaa018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3fabaa018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fabaa018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fabaa018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3fabaa018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3fabaa018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3fabaa018_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3fabaa018_0_1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fabaa018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3fabaa018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fabaa018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3fabaa018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3fabaa018_0_1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3fabaa018_0_1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3fabaa018_0_1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3fabaa018_0_1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27098" y="1583414"/>
            <a:ext cx="7863000" cy="1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Olist</a:t>
            </a:r>
            <a:r>
              <a:rPr lang="en-GB" sz="4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Marketing and Retail Analytics - Capstone Project </a:t>
            </a:r>
            <a:endParaRPr sz="44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230029" y="2882705"/>
            <a:ext cx="3037539" cy="1499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lnSpc>
                <a:spcPct val="90000"/>
              </a:lnSpc>
              <a:buSzPts val="358"/>
            </a:pPr>
            <a:r>
              <a:rPr lang="en-IN" sz="2720" b="1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85962" y="390096"/>
            <a:ext cx="8772075" cy="804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Percentage of revenue as running total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90" y="1342769"/>
            <a:ext cx="6227522" cy="341063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7130100" y="1832175"/>
            <a:ext cx="12927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1FCCF6-EE92-EED7-7D76-C06240BF0FC8}"/>
              </a:ext>
            </a:extLst>
          </p:cNvPr>
          <p:cNvSpPr/>
          <p:nvPr/>
        </p:nvSpPr>
        <p:spPr>
          <a:xfrm>
            <a:off x="6722006" y="1524086"/>
            <a:ext cx="2076003" cy="32293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•The Percentage of revenue is shown as running total revenue.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•The contribution of each product category towards revenue can be identified.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660400" y="505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Market basket analysis</a:t>
            </a:r>
            <a:endParaRPr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875" y="1317600"/>
            <a:ext cx="5633017" cy="33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507975" y="1353100"/>
            <a:ext cx="2041200" cy="29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910508-F9D0-8A7E-1A67-9F593473A4A0}"/>
              </a:ext>
            </a:extLst>
          </p:cNvPr>
          <p:cNvSpPr/>
          <p:nvPr/>
        </p:nvSpPr>
        <p:spPr>
          <a:xfrm>
            <a:off x="338207" y="1481710"/>
            <a:ext cx="2536798" cy="3246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.Toys are the most ordered category along with categories of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bed_bath_table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furniture_decor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. Market basket analysis is performed to identify the frequently ordered category association.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125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85383" y="36012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Insights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85383" y="1236200"/>
            <a:ext cx="8296151" cy="3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The category Toys constitute 20% of the products which generates 80% of the revenue.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Apart from Toys, the products from the categories of </a:t>
            </a:r>
            <a:r>
              <a:rPr lang="en-GB" sz="2000" dirty="0" err="1"/>
              <a:t>bed_bath_table</a:t>
            </a:r>
            <a:r>
              <a:rPr lang="en-GB" sz="2000" dirty="0"/>
              <a:t>, </a:t>
            </a:r>
            <a:r>
              <a:rPr lang="en-GB" sz="2000" dirty="0" err="1"/>
              <a:t>furniture_decor</a:t>
            </a:r>
            <a:r>
              <a:rPr lang="en-GB" sz="2000" dirty="0"/>
              <a:t>, </a:t>
            </a:r>
            <a:r>
              <a:rPr lang="en-GB" sz="2000" dirty="0" err="1"/>
              <a:t>computer_accessories</a:t>
            </a:r>
            <a:r>
              <a:rPr lang="en-GB" sz="2000" dirty="0"/>
              <a:t> and </a:t>
            </a:r>
            <a:r>
              <a:rPr lang="en-GB" sz="2000" dirty="0" err="1"/>
              <a:t>health_beauty</a:t>
            </a:r>
            <a:r>
              <a:rPr lang="en-GB" sz="2000" dirty="0"/>
              <a:t> are the most frequently ordered.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The above categories with Toys or/and with each other are the most frequent in customers basket.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 It can be observed that despite the price being high with certain products, the products were frequently purchased by the customers.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5490A4-61DB-8009-3EB6-1C1ADD69EF4D}"/>
              </a:ext>
            </a:extLst>
          </p:cNvPr>
          <p:cNvSpPr/>
          <p:nvPr/>
        </p:nvSpPr>
        <p:spPr>
          <a:xfrm>
            <a:off x="362467" y="1153297"/>
            <a:ext cx="8476734" cy="36823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The category Toys constitute 20% of the products which generates 80% of the revenue.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Apart from Toys, the products from the categories of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bed_bath_table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furniture_decor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computer_accessories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health_beauty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are the most frequently ordered.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The above categories with Toys or/and with each other are the most frequent in customers basket.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It can be observed that despite the price being high with certain products, the products were frequently purchased by the customers.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EA7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55617" y="56385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355617" y="1518459"/>
            <a:ext cx="80283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The company should focus on the categories which generate more than 80% of the revenue by always keeping them in stock.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 The company should target customers who are likely to buy toys to boost sales as the category toys is the most ordered category.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Offer discounts or promo-codes on the frequently ordered category associations to encourage cross-selling among the products.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 Inventory of sub-categories which have very low sales can be reduced.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F58FBC-3449-EB8C-597C-9AC9AB03DECA}"/>
              </a:ext>
            </a:extLst>
          </p:cNvPr>
          <p:cNvSpPr/>
          <p:nvPr/>
        </p:nvSpPr>
        <p:spPr>
          <a:xfrm>
            <a:off x="263611" y="1394635"/>
            <a:ext cx="8608540" cy="3548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The company should focus on the categories which generate more than 80% of the revenue by always keeping them in stock.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The company should target customers who are likely to buy toys to boost sales as the category toys is the most ordered category.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Offer discounts or promo-codes on the frequently ordered category associations to encourage cross-selling among the products.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Inventory of sub-categories which have very low sales can be reduced.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267731" y="258181"/>
            <a:ext cx="8608538" cy="1307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 methodology and assumptions</a:t>
            </a:r>
            <a:endParaRPr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292443" y="1565189"/>
            <a:ext cx="8452021" cy="372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The dataset was cleaned, transformed  and exploratory data analysis was done using the python library of pandas, </a:t>
            </a:r>
            <a:r>
              <a:rPr lang="en-GB" sz="2000" dirty="0" err="1"/>
              <a:t>Numpy</a:t>
            </a:r>
            <a:r>
              <a:rPr lang="en-GB" sz="2000" dirty="0"/>
              <a:t> and matplotlib.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Various visualizations and Market basket analysis was conducted using Power Bi and Tableau.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Redundant and duplicate records were discarded and only one occurrence was kept. The missing values for various columns were replaced with the best values.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Only cases having the status = ‘delivered’ were considered for this analysis.</a:t>
            </a:r>
            <a:endParaRPr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E352A7-8BA3-20AC-6C79-2448771905E7}"/>
              </a:ext>
            </a:extLst>
          </p:cNvPr>
          <p:cNvSpPr/>
          <p:nvPr/>
        </p:nvSpPr>
        <p:spPr>
          <a:xfrm>
            <a:off x="267731" y="1565189"/>
            <a:ext cx="8608538" cy="33942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Dataset was cleaned, transformed  and exploratory data analysis was done using the python library of pandas,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</a:rPr>
              <a:t>Numpy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and matplotlib.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Various visualizations and Market basket analysis was conducted using Power Bi and Tableau.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Redundant and duplicate records were discarded and only one occurrence was kept. The missing values for various columns were replaced with the best values.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Only cases having the status = ‘delivered’ were considered for this analysis.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29025" y="822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 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4404300" y="3141275"/>
            <a:ext cx="38553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 b="1" dirty="0">
                <a:latin typeface="Algerian" panose="04020705040A02060702" pitchFamily="82" charset="0"/>
              </a:rPr>
              <a:t>THANK YOU….</a:t>
            </a:r>
            <a:endParaRPr sz="4100" b="1" dirty="0">
              <a:latin typeface="Algerian" panose="04020705040A02060702" pitchFamily="8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Algerian" panose="04020705040A02060702" pitchFamily="8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705750" y="64342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dirty="0">
              <a:solidFill>
                <a:schemeClr val="tx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705750" y="1482700"/>
            <a:ext cx="7505700" cy="3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-1270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688"/>
              <a:buNone/>
            </a:pP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-1270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688"/>
              <a:buNone/>
            </a:pP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-1270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688"/>
              <a:buNone/>
            </a:pP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-1270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688"/>
              <a:buNone/>
            </a:pP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-12700" algn="l" rtl="0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688"/>
              <a:buNone/>
            </a:pP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Appendix –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688"/>
              <a:buNone/>
            </a:pPr>
            <a:r>
              <a:rPr lang="en-GB" sz="2400" dirty="0">
                <a:solidFill>
                  <a:srgbClr val="EB641B"/>
                </a:solidFill>
                <a:latin typeface="Arial"/>
                <a:ea typeface="Arial"/>
                <a:cs typeface="Arial"/>
                <a:sym typeface="Arial"/>
              </a:rPr>
              <a:t>       •</a:t>
            </a: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Methodology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688"/>
              <a:buNone/>
            </a:pPr>
            <a:r>
              <a:rPr lang="en-GB" sz="2400" dirty="0">
                <a:solidFill>
                  <a:srgbClr val="EB641B"/>
                </a:solidFill>
                <a:latin typeface="Arial"/>
                <a:ea typeface="Arial"/>
                <a:cs typeface="Arial"/>
                <a:sym typeface="Arial"/>
              </a:rPr>
              <a:t>       •</a:t>
            </a: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Assumptions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96728" y="544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596728" y="1260389"/>
            <a:ext cx="7875900" cy="3624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935"/>
              <a:buNone/>
            </a:pPr>
            <a:r>
              <a:rPr lang="en-GB" sz="2200" dirty="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OList</a:t>
            </a:r>
            <a:r>
              <a:rPr lang="en-GB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e-commerce company that has faced some losses recently and they want to manage their inventory so as to reduce any unnecessary costs.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935"/>
              <a:buNone/>
            </a:pPr>
            <a:r>
              <a:rPr lang="en-GB" sz="2200" dirty="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company would need to store tons of products in warehouses. Since storing these products adds to the costs that the company incurs.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935"/>
              <a:buNone/>
            </a:pPr>
            <a:r>
              <a:rPr lang="en-GB" sz="2200" dirty="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able to meet the demands of the customers, it is necessary for the organization to plan their inventory well.</a:t>
            </a:r>
            <a:endParaRPr sz="2200" dirty="0">
              <a:solidFill>
                <a:srgbClr val="DA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8776"/>
            </a:gs>
            <a:gs pos="100000">
              <a:srgbClr val="AC3F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615025" y="505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Top products ordered by revenue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02" y="1284275"/>
            <a:ext cx="5844082" cy="32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395416" y="1284275"/>
            <a:ext cx="2114299" cy="338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00" b="1" dirty="0"/>
              <a:t>The highest revenue generation is 76.03% which belongs to the Toys Category.</a:t>
            </a:r>
            <a:endParaRPr sz="16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1" dirty="0"/>
              <a:t>Most of the products in the Top list generating high revenue belong to the Toys category</a:t>
            </a:r>
            <a:endParaRPr sz="16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978187-5A9B-ECEA-15A3-C8CDF2149ACE}"/>
              </a:ext>
            </a:extLst>
          </p:cNvPr>
          <p:cNvSpPr/>
          <p:nvPr/>
        </p:nvSpPr>
        <p:spPr>
          <a:xfrm>
            <a:off x="359325" y="1414658"/>
            <a:ext cx="2347784" cy="31971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The highest revenue generation is 76.03% which belongs to the Toys Category.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Most of the products in the Top list generating high revenue belong to the Toys category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45990" y="439522"/>
            <a:ext cx="8363086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Top 20 products ordered by quantity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950" y="1325303"/>
            <a:ext cx="5631126" cy="33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615259" y="1394122"/>
            <a:ext cx="2109000" cy="30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600" b="1" dirty="0"/>
              <a:t>The highest ordered product is from </a:t>
            </a:r>
            <a:r>
              <a:rPr lang="en-GB" sz="1800" b="1" dirty="0"/>
              <a:t>the</a:t>
            </a:r>
            <a:r>
              <a:rPr lang="en-GB" sz="1600" b="1" dirty="0"/>
              <a:t> Toys category.</a:t>
            </a:r>
            <a:endParaRPr sz="16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1" dirty="0"/>
              <a:t>The top 20 quantity based orders belong to toys, </a:t>
            </a:r>
            <a:r>
              <a:rPr lang="en-GB" sz="1600" b="1" dirty="0" err="1"/>
              <a:t>watches_gifts</a:t>
            </a:r>
            <a:r>
              <a:rPr lang="en-GB" sz="1600" b="1" dirty="0"/>
              <a:t>, garden tools and </a:t>
            </a:r>
            <a:r>
              <a:rPr lang="en-GB" sz="1600" b="1" dirty="0" err="1"/>
              <a:t>health_beauty</a:t>
            </a:r>
            <a:r>
              <a:rPr lang="en-GB" sz="1600" b="1" dirty="0"/>
              <a:t>.</a:t>
            </a:r>
            <a:endParaRPr sz="16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77D1F7-BB14-197E-B723-EF82E48F20D0}"/>
              </a:ext>
            </a:extLst>
          </p:cNvPr>
          <p:cNvSpPr/>
          <p:nvPr/>
        </p:nvSpPr>
        <p:spPr>
          <a:xfrm>
            <a:off x="434924" y="1394122"/>
            <a:ext cx="2473033" cy="33098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The highest ordered product is from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the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 Toys category.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The top 20 quantity based orders belong to toys, </a:t>
            </a:r>
            <a:r>
              <a:rPr lang="en-US" sz="1400" b="1" dirty="0" err="1">
                <a:solidFill>
                  <a:schemeClr val="tx2">
                    <a:lumMod val="10000"/>
                  </a:schemeClr>
                </a:solidFill>
              </a:rPr>
              <a:t>watches_gifts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, garden tools and </a:t>
            </a:r>
            <a:r>
              <a:rPr lang="en-US" sz="1400" b="1" dirty="0" err="1">
                <a:solidFill>
                  <a:schemeClr val="tx2">
                    <a:lumMod val="10000"/>
                  </a:schemeClr>
                </a:solidFill>
              </a:rPr>
              <a:t>health_beauty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378941" y="361221"/>
            <a:ext cx="849321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Product category ordered more than 5 times.</a:t>
            </a:r>
            <a:endParaRPr sz="3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341" y="1589903"/>
            <a:ext cx="6054810" cy="319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515609" y="1321826"/>
            <a:ext cx="2086200" cy="29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ECD41-7361-439D-E3EA-49615A24AC53}"/>
              </a:ext>
            </a:extLst>
          </p:cNvPr>
          <p:cNvSpPr/>
          <p:nvPr/>
        </p:nvSpPr>
        <p:spPr>
          <a:xfrm>
            <a:off x="378267" y="1589903"/>
            <a:ext cx="2331308" cy="31303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The most ordered category was Toys with a total of 71,686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orderd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Health_beauty,bed_bath_table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sports_leisure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 were the next most ordered category.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4D79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369683" y="39850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Revenue based Pareto analysis</a:t>
            </a:r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800" y="1343646"/>
            <a:ext cx="5968517" cy="3495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576000" y="1551525"/>
            <a:ext cx="1836900" cy="2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•Toys, </a:t>
            </a:r>
            <a:r>
              <a:rPr lang="en-GB" sz="1300" dirty="0" err="1"/>
              <a:t>health_beauty</a:t>
            </a:r>
            <a:r>
              <a:rPr lang="en-GB" sz="1300" dirty="0"/>
              <a:t> and </a:t>
            </a:r>
            <a:r>
              <a:rPr lang="en-GB" sz="1300" dirty="0" err="1"/>
              <a:t>watches_gift</a:t>
            </a:r>
            <a:r>
              <a:rPr lang="en-GB" sz="1300" dirty="0"/>
              <a:t> combine generate 80.27% of the revenue.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•Toys alone generates 75.55% of the revenue.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•The rest of the 70+ product categories generates 19.73% of the revenue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CE4871-06E1-C1FC-3C30-B2EA53A66A13}"/>
              </a:ext>
            </a:extLst>
          </p:cNvPr>
          <p:cNvSpPr/>
          <p:nvPr/>
        </p:nvSpPr>
        <p:spPr>
          <a:xfrm>
            <a:off x="369683" y="1343646"/>
            <a:ext cx="2357040" cy="34013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•Toys,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</a:rPr>
              <a:t>health_beauty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</a:rPr>
              <a:t>watches_gift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 combine generate 80.27% of the revenue.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•Toys alone generates 75.55% of the revenue.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•The rest of the 70+ product categories generates 19.73% of the revenue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417333" y="387207"/>
            <a:ext cx="77715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Quantity based Pareto analysis</a:t>
            </a:r>
            <a:endParaRPr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609" y="1276865"/>
            <a:ext cx="5977517" cy="344210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485275" y="1378600"/>
            <a:ext cx="19503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•Toys, </a:t>
            </a:r>
            <a:r>
              <a:rPr lang="en-GB" dirty="0" err="1"/>
              <a:t>health_beauty</a:t>
            </a:r>
            <a:r>
              <a:rPr lang="en-GB" dirty="0"/>
              <a:t> and </a:t>
            </a:r>
            <a:r>
              <a:rPr lang="en-GB" dirty="0" err="1"/>
              <a:t>bed_bath_table</a:t>
            </a:r>
            <a:r>
              <a:rPr lang="en-GB" dirty="0"/>
              <a:t> make up 80.27% of the total orders.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•Toys alone has 75.55% of the total orders.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•The rest of the 70+ product categories generate 19.73% of the total orders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66E482-72C1-4238-D031-70741B39EDA5}"/>
              </a:ext>
            </a:extLst>
          </p:cNvPr>
          <p:cNvSpPr/>
          <p:nvPr/>
        </p:nvSpPr>
        <p:spPr>
          <a:xfrm>
            <a:off x="304800" y="1341807"/>
            <a:ext cx="2490809" cy="3312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•Toys,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</a:rPr>
              <a:t>health_beauty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</a:rPr>
              <a:t>bed_bath_table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 make up 80.27% of the total orders.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•Toys alone has 75.55% of the total orders.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•The rest of the 70+ product categories generate 19.73% of the total orders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379200" y="414700"/>
            <a:ext cx="8385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Percentage of quantity ordered as running total. </a:t>
            </a:r>
            <a:endParaRPr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98" y="1659431"/>
            <a:ext cx="5717094" cy="325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6789925" y="1492000"/>
            <a:ext cx="19050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5A4579-01B5-58D9-64CD-A737E6335673}"/>
              </a:ext>
            </a:extLst>
          </p:cNvPr>
          <p:cNvSpPr/>
          <p:nvPr/>
        </p:nvSpPr>
        <p:spPr>
          <a:xfrm>
            <a:off x="6166168" y="1577052"/>
            <a:ext cx="2664533" cy="3250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•The Percentage of quantity ordered shown as running total has been broken down by Product Id.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•The contribution of each product can be identified.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1081</Words>
  <Application>Microsoft Office PowerPoint</Application>
  <PresentationFormat>On-screen Show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Verdana</vt:lpstr>
      <vt:lpstr>Nunito</vt:lpstr>
      <vt:lpstr>Arial</vt:lpstr>
      <vt:lpstr>Wingdings</vt:lpstr>
      <vt:lpstr>Algerian</vt:lpstr>
      <vt:lpstr>Shift</vt:lpstr>
      <vt:lpstr>Olist Marketing and Retail Analytics - Capstone Project  </vt:lpstr>
      <vt:lpstr>Agenda</vt:lpstr>
      <vt:lpstr>Problem statement</vt:lpstr>
      <vt:lpstr>Top products ordered by revenue</vt:lpstr>
      <vt:lpstr>Top 20 products ordered by quantity</vt:lpstr>
      <vt:lpstr>Product category ordered more than 5 times.</vt:lpstr>
      <vt:lpstr>Revenue based Pareto analysis</vt:lpstr>
      <vt:lpstr>Quantity based Pareto analysis</vt:lpstr>
      <vt:lpstr>Percentage of quantity ordered as running total. </vt:lpstr>
      <vt:lpstr>Percentage of revenue as running total</vt:lpstr>
      <vt:lpstr>Market basket analysis</vt:lpstr>
      <vt:lpstr>Insights</vt:lpstr>
      <vt:lpstr>Recommendations</vt:lpstr>
      <vt:lpstr>Data methodology and assumptions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Marketing and Retail Analytics - Capstone Project  </dc:title>
  <cp:lastModifiedBy>sravani thogata</cp:lastModifiedBy>
  <cp:revision>7</cp:revision>
  <dcterms:modified xsi:type="dcterms:W3CDTF">2024-01-18T06:20:38Z</dcterms:modified>
</cp:coreProperties>
</file>