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5" r:id="rId9"/>
    <p:sldId id="263" r:id="rId10"/>
    <p:sldId id="264"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97719-C6CC-4126-B697-CC75023C70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1619C97-7E17-4BCD-9FF8-70B6BD2642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C40D78C-80FF-4517-BB3E-6FF5BC3BF68D}"/>
              </a:ext>
            </a:extLst>
          </p:cNvPr>
          <p:cNvSpPr>
            <a:spLocks noGrp="1"/>
          </p:cNvSpPr>
          <p:nvPr>
            <p:ph type="dt" sz="half" idx="10"/>
          </p:nvPr>
        </p:nvSpPr>
        <p:spPr/>
        <p:txBody>
          <a:bodyPr/>
          <a:lstStyle/>
          <a:p>
            <a:fld id="{66C4B673-7C9A-45DD-B65B-BDF1ACE3264D}" type="datetimeFigureOut">
              <a:rPr lang="en-IN" smtClean="0"/>
              <a:t>08-03-2022</a:t>
            </a:fld>
            <a:endParaRPr lang="en-IN"/>
          </a:p>
        </p:txBody>
      </p:sp>
      <p:sp>
        <p:nvSpPr>
          <p:cNvPr id="5" name="Footer Placeholder 4">
            <a:extLst>
              <a:ext uri="{FF2B5EF4-FFF2-40B4-BE49-F238E27FC236}">
                <a16:creationId xmlns:a16="http://schemas.microsoft.com/office/drawing/2014/main" id="{D85644A7-2469-49B8-97E5-C4935C8A64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FD61CC-3AA7-41C3-9A64-5BC2DDFBEAF3}"/>
              </a:ext>
            </a:extLst>
          </p:cNvPr>
          <p:cNvSpPr>
            <a:spLocks noGrp="1"/>
          </p:cNvSpPr>
          <p:nvPr>
            <p:ph type="sldNum" sz="quarter" idx="12"/>
          </p:nvPr>
        </p:nvSpPr>
        <p:spPr/>
        <p:txBody>
          <a:bodyPr/>
          <a:lstStyle/>
          <a:p>
            <a:fld id="{44E3CDCD-F8F3-45C4-814F-B59E46236B44}" type="slidenum">
              <a:rPr lang="en-IN" smtClean="0"/>
              <a:t>‹#›</a:t>
            </a:fld>
            <a:endParaRPr lang="en-IN"/>
          </a:p>
        </p:txBody>
      </p:sp>
    </p:spTree>
    <p:extLst>
      <p:ext uri="{BB962C8B-B14F-4D97-AF65-F5344CB8AC3E}">
        <p14:creationId xmlns:p14="http://schemas.microsoft.com/office/powerpoint/2010/main" val="3264955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DFAEC-38A8-48B3-91C0-DDAA427EA04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31105E-5832-4749-B542-5F4CD828B5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E1B637-785B-47A7-8396-2F7B88325577}"/>
              </a:ext>
            </a:extLst>
          </p:cNvPr>
          <p:cNvSpPr>
            <a:spLocks noGrp="1"/>
          </p:cNvSpPr>
          <p:nvPr>
            <p:ph type="dt" sz="half" idx="10"/>
          </p:nvPr>
        </p:nvSpPr>
        <p:spPr/>
        <p:txBody>
          <a:bodyPr/>
          <a:lstStyle/>
          <a:p>
            <a:fld id="{66C4B673-7C9A-45DD-B65B-BDF1ACE3264D}" type="datetimeFigureOut">
              <a:rPr lang="en-IN" smtClean="0"/>
              <a:t>08-03-2022</a:t>
            </a:fld>
            <a:endParaRPr lang="en-IN"/>
          </a:p>
        </p:txBody>
      </p:sp>
      <p:sp>
        <p:nvSpPr>
          <p:cNvPr id="5" name="Footer Placeholder 4">
            <a:extLst>
              <a:ext uri="{FF2B5EF4-FFF2-40B4-BE49-F238E27FC236}">
                <a16:creationId xmlns:a16="http://schemas.microsoft.com/office/drawing/2014/main" id="{5C914172-6EAB-4B1C-9DCB-F05EBBAC1C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0B3BA8-C676-41F1-8954-3A84BA7244D4}"/>
              </a:ext>
            </a:extLst>
          </p:cNvPr>
          <p:cNvSpPr>
            <a:spLocks noGrp="1"/>
          </p:cNvSpPr>
          <p:nvPr>
            <p:ph type="sldNum" sz="quarter" idx="12"/>
          </p:nvPr>
        </p:nvSpPr>
        <p:spPr/>
        <p:txBody>
          <a:bodyPr/>
          <a:lstStyle/>
          <a:p>
            <a:fld id="{44E3CDCD-F8F3-45C4-814F-B59E46236B44}" type="slidenum">
              <a:rPr lang="en-IN" smtClean="0"/>
              <a:t>‹#›</a:t>
            </a:fld>
            <a:endParaRPr lang="en-IN"/>
          </a:p>
        </p:txBody>
      </p:sp>
    </p:spTree>
    <p:extLst>
      <p:ext uri="{BB962C8B-B14F-4D97-AF65-F5344CB8AC3E}">
        <p14:creationId xmlns:p14="http://schemas.microsoft.com/office/powerpoint/2010/main" val="553365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8031F0-8DF5-493C-8987-951EA4281AD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A0680B-F9F7-41E9-87BE-624309C7C4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5478B2-8F36-47C9-A8A8-A7AD29858FB7}"/>
              </a:ext>
            </a:extLst>
          </p:cNvPr>
          <p:cNvSpPr>
            <a:spLocks noGrp="1"/>
          </p:cNvSpPr>
          <p:nvPr>
            <p:ph type="dt" sz="half" idx="10"/>
          </p:nvPr>
        </p:nvSpPr>
        <p:spPr/>
        <p:txBody>
          <a:bodyPr/>
          <a:lstStyle/>
          <a:p>
            <a:fld id="{66C4B673-7C9A-45DD-B65B-BDF1ACE3264D}" type="datetimeFigureOut">
              <a:rPr lang="en-IN" smtClean="0"/>
              <a:t>08-03-2022</a:t>
            </a:fld>
            <a:endParaRPr lang="en-IN"/>
          </a:p>
        </p:txBody>
      </p:sp>
      <p:sp>
        <p:nvSpPr>
          <p:cNvPr id="5" name="Footer Placeholder 4">
            <a:extLst>
              <a:ext uri="{FF2B5EF4-FFF2-40B4-BE49-F238E27FC236}">
                <a16:creationId xmlns:a16="http://schemas.microsoft.com/office/drawing/2014/main" id="{E470F612-6EF3-48E1-BBA1-B7C6F2BC0C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B94264-7BEF-4420-BDAD-3E3BDCA42506}"/>
              </a:ext>
            </a:extLst>
          </p:cNvPr>
          <p:cNvSpPr>
            <a:spLocks noGrp="1"/>
          </p:cNvSpPr>
          <p:nvPr>
            <p:ph type="sldNum" sz="quarter" idx="12"/>
          </p:nvPr>
        </p:nvSpPr>
        <p:spPr/>
        <p:txBody>
          <a:bodyPr/>
          <a:lstStyle/>
          <a:p>
            <a:fld id="{44E3CDCD-F8F3-45C4-814F-B59E46236B44}" type="slidenum">
              <a:rPr lang="en-IN" smtClean="0"/>
              <a:t>‹#›</a:t>
            </a:fld>
            <a:endParaRPr lang="en-IN"/>
          </a:p>
        </p:txBody>
      </p:sp>
    </p:spTree>
    <p:extLst>
      <p:ext uri="{BB962C8B-B14F-4D97-AF65-F5344CB8AC3E}">
        <p14:creationId xmlns:p14="http://schemas.microsoft.com/office/powerpoint/2010/main" val="3333947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501BC-ACD2-46D6-96C9-A7C99D486F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12EF32-7568-4712-89EA-8D6C723F3E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6D89B5-7206-4505-B6B8-437BD1514949}"/>
              </a:ext>
            </a:extLst>
          </p:cNvPr>
          <p:cNvSpPr>
            <a:spLocks noGrp="1"/>
          </p:cNvSpPr>
          <p:nvPr>
            <p:ph type="dt" sz="half" idx="10"/>
          </p:nvPr>
        </p:nvSpPr>
        <p:spPr/>
        <p:txBody>
          <a:bodyPr/>
          <a:lstStyle/>
          <a:p>
            <a:fld id="{66C4B673-7C9A-45DD-B65B-BDF1ACE3264D}" type="datetimeFigureOut">
              <a:rPr lang="en-IN" smtClean="0"/>
              <a:t>08-03-2022</a:t>
            </a:fld>
            <a:endParaRPr lang="en-IN"/>
          </a:p>
        </p:txBody>
      </p:sp>
      <p:sp>
        <p:nvSpPr>
          <p:cNvPr id="5" name="Footer Placeholder 4">
            <a:extLst>
              <a:ext uri="{FF2B5EF4-FFF2-40B4-BE49-F238E27FC236}">
                <a16:creationId xmlns:a16="http://schemas.microsoft.com/office/drawing/2014/main" id="{A9DCF7B9-F5F2-42C6-A91B-5E905F1BF9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250653-13B2-4EC3-A4D1-B136DFA2CC0F}"/>
              </a:ext>
            </a:extLst>
          </p:cNvPr>
          <p:cNvSpPr>
            <a:spLocks noGrp="1"/>
          </p:cNvSpPr>
          <p:nvPr>
            <p:ph type="sldNum" sz="quarter" idx="12"/>
          </p:nvPr>
        </p:nvSpPr>
        <p:spPr/>
        <p:txBody>
          <a:bodyPr/>
          <a:lstStyle/>
          <a:p>
            <a:fld id="{44E3CDCD-F8F3-45C4-814F-B59E46236B44}" type="slidenum">
              <a:rPr lang="en-IN" smtClean="0"/>
              <a:t>‹#›</a:t>
            </a:fld>
            <a:endParaRPr lang="en-IN"/>
          </a:p>
        </p:txBody>
      </p:sp>
    </p:spTree>
    <p:extLst>
      <p:ext uri="{BB962C8B-B14F-4D97-AF65-F5344CB8AC3E}">
        <p14:creationId xmlns:p14="http://schemas.microsoft.com/office/powerpoint/2010/main" val="4181282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C9CA2-BB9B-4D2A-8CBB-B27ACCD2CD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3AF7700-FC91-439D-8526-974A9BBEC1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D0C4A6-A0C1-4923-B928-A7B8D7102853}"/>
              </a:ext>
            </a:extLst>
          </p:cNvPr>
          <p:cNvSpPr>
            <a:spLocks noGrp="1"/>
          </p:cNvSpPr>
          <p:nvPr>
            <p:ph type="dt" sz="half" idx="10"/>
          </p:nvPr>
        </p:nvSpPr>
        <p:spPr/>
        <p:txBody>
          <a:bodyPr/>
          <a:lstStyle/>
          <a:p>
            <a:fld id="{66C4B673-7C9A-45DD-B65B-BDF1ACE3264D}" type="datetimeFigureOut">
              <a:rPr lang="en-IN" smtClean="0"/>
              <a:t>08-03-2022</a:t>
            </a:fld>
            <a:endParaRPr lang="en-IN"/>
          </a:p>
        </p:txBody>
      </p:sp>
      <p:sp>
        <p:nvSpPr>
          <p:cNvPr id="5" name="Footer Placeholder 4">
            <a:extLst>
              <a:ext uri="{FF2B5EF4-FFF2-40B4-BE49-F238E27FC236}">
                <a16:creationId xmlns:a16="http://schemas.microsoft.com/office/drawing/2014/main" id="{77E2E999-B6AD-447C-97B5-A188CA7348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EABA58-517C-4228-852B-EBC9B2968FB5}"/>
              </a:ext>
            </a:extLst>
          </p:cNvPr>
          <p:cNvSpPr>
            <a:spLocks noGrp="1"/>
          </p:cNvSpPr>
          <p:nvPr>
            <p:ph type="sldNum" sz="quarter" idx="12"/>
          </p:nvPr>
        </p:nvSpPr>
        <p:spPr/>
        <p:txBody>
          <a:bodyPr/>
          <a:lstStyle/>
          <a:p>
            <a:fld id="{44E3CDCD-F8F3-45C4-814F-B59E46236B44}" type="slidenum">
              <a:rPr lang="en-IN" smtClean="0"/>
              <a:t>‹#›</a:t>
            </a:fld>
            <a:endParaRPr lang="en-IN"/>
          </a:p>
        </p:txBody>
      </p:sp>
    </p:spTree>
    <p:extLst>
      <p:ext uri="{BB962C8B-B14F-4D97-AF65-F5344CB8AC3E}">
        <p14:creationId xmlns:p14="http://schemas.microsoft.com/office/powerpoint/2010/main" val="171935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81D45-9083-4442-B1EE-4C1ED9374D7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346B0A-5BAE-43B5-B6D4-BE091EC0D7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6AF5440-9B24-4D9C-914C-DA3DECDFFF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C3BAB0A-D0D2-4FBC-A3BD-6CE96B8254BF}"/>
              </a:ext>
            </a:extLst>
          </p:cNvPr>
          <p:cNvSpPr>
            <a:spLocks noGrp="1"/>
          </p:cNvSpPr>
          <p:nvPr>
            <p:ph type="dt" sz="half" idx="10"/>
          </p:nvPr>
        </p:nvSpPr>
        <p:spPr/>
        <p:txBody>
          <a:bodyPr/>
          <a:lstStyle/>
          <a:p>
            <a:fld id="{66C4B673-7C9A-45DD-B65B-BDF1ACE3264D}" type="datetimeFigureOut">
              <a:rPr lang="en-IN" smtClean="0"/>
              <a:t>08-03-2022</a:t>
            </a:fld>
            <a:endParaRPr lang="en-IN"/>
          </a:p>
        </p:txBody>
      </p:sp>
      <p:sp>
        <p:nvSpPr>
          <p:cNvPr id="6" name="Footer Placeholder 5">
            <a:extLst>
              <a:ext uri="{FF2B5EF4-FFF2-40B4-BE49-F238E27FC236}">
                <a16:creationId xmlns:a16="http://schemas.microsoft.com/office/drawing/2014/main" id="{2A751A03-CE70-4046-AA9A-EEE3DA2888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328007-C3F0-4EBF-B658-D42E66095C25}"/>
              </a:ext>
            </a:extLst>
          </p:cNvPr>
          <p:cNvSpPr>
            <a:spLocks noGrp="1"/>
          </p:cNvSpPr>
          <p:nvPr>
            <p:ph type="sldNum" sz="quarter" idx="12"/>
          </p:nvPr>
        </p:nvSpPr>
        <p:spPr/>
        <p:txBody>
          <a:bodyPr/>
          <a:lstStyle/>
          <a:p>
            <a:fld id="{44E3CDCD-F8F3-45C4-814F-B59E46236B44}" type="slidenum">
              <a:rPr lang="en-IN" smtClean="0"/>
              <a:t>‹#›</a:t>
            </a:fld>
            <a:endParaRPr lang="en-IN"/>
          </a:p>
        </p:txBody>
      </p:sp>
    </p:spTree>
    <p:extLst>
      <p:ext uri="{BB962C8B-B14F-4D97-AF65-F5344CB8AC3E}">
        <p14:creationId xmlns:p14="http://schemas.microsoft.com/office/powerpoint/2010/main" val="2633811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2EBC3-55BF-4918-9D93-A339509B84E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0B15A2-6C75-41A4-A827-FECF1634ED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5EA1C7-947C-4E8A-A609-7B7A1130BF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7729C01-FE81-45E3-8C62-7ECAB5F436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69699B-4C76-485D-979E-94B9D70D78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2D4F268-CAB7-4C7D-931E-8FEFFE5EA3F6}"/>
              </a:ext>
            </a:extLst>
          </p:cNvPr>
          <p:cNvSpPr>
            <a:spLocks noGrp="1"/>
          </p:cNvSpPr>
          <p:nvPr>
            <p:ph type="dt" sz="half" idx="10"/>
          </p:nvPr>
        </p:nvSpPr>
        <p:spPr/>
        <p:txBody>
          <a:bodyPr/>
          <a:lstStyle/>
          <a:p>
            <a:fld id="{66C4B673-7C9A-45DD-B65B-BDF1ACE3264D}" type="datetimeFigureOut">
              <a:rPr lang="en-IN" smtClean="0"/>
              <a:t>08-03-2022</a:t>
            </a:fld>
            <a:endParaRPr lang="en-IN"/>
          </a:p>
        </p:txBody>
      </p:sp>
      <p:sp>
        <p:nvSpPr>
          <p:cNvPr id="8" name="Footer Placeholder 7">
            <a:extLst>
              <a:ext uri="{FF2B5EF4-FFF2-40B4-BE49-F238E27FC236}">
                <a16:creationId xmlns:a16="http://schemas.microsoft.com/office/drawing/2014/main" id="{C57DB381-99AC-449B-B264-E78E299B84F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2E34A8E-B941-42F1-A528-C4CA223EECEB}"/>
              </a:ext>
            </a:extLst>
          </p:cNvPr>
          <p:cNvSpPr>
            <a:spLocks noGrp="1"/>
          </p:cNvSpPr>
          <p:nvPr>
            <p:ph type="sldNum" sz="quarter" idx="12"/>
          </p:nvPr>
        </p:nvSpPr>
        <p:spPr/>
        <p:txBody>
          <a:bodyPr/>
          <a:lstStyle/>
          <a:p>
            <a:fld id="{44E3CDCD-F8F3-45C4-814F-B59E46236B44}" type="slidenum">
              <a:rPr lang="en-IN" smtClean="0"/>
              <a:t>‹#›</a:t>
            </a:fld>
            <a:endParaRPr lang="en-IN"/>
          </a:p>
        </p:txBody>
      </p:sp>
    </p:spTree>
    <p:extLst>
      <p:ext uri="{BB962C8B-B14F-4D97-AF65-F5344CB8AC3E}">
        <p14:creationId xmlns:p14="http://schemas.microsoft.com/office/powerpoint/2010/main" val="4221853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22342-7D47-46F0-9694-A64EBBB0FC7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AEB5AFE-C618-49CD-A348-126EBED596D6}"/>
              </a:ext>
            </a:extLst>
          </p:cNvPr>
          <p:cNvSpPr>
            <a:spLocks noGrp="1"/>
          </p:cNvSpPr>
          <p:nvPr>
            <p:ph type="dt" sz="half" idx="10"/>
          </p:nvPr>
        </p:nvSpPr>
        <p:spPr/>
        <p:txBody>
          <a:bodyPr/>
          <a:lstStyle/>
          <a:p>
            <a:fld id="{66C4B673-7C9A-45DD-B65B-BDF1ACE3264D}" type="datetimeFigureOut">
              <a:rPr lang="en-IN" smtClean="0"/>
              <a:t>08-03-2022</a:t>
            </a:fld>
            <a:endParaRPr lang="en-IN"/>
          </a:p>
        </p:txBody>
      </p:sp>
      <p:sp>
        <p:nvSpPr>
          <p:cNvPr id="4" name="Footer Placeholder 3">
            <a:extLst>
              <a:ext uri="{FF2B5EF4-FFF2-40B4-BE49-F238E27FC236}">
                <a16:creationId xmlns:a16="http://schemas.microsoft.com/office/drawing/2014/main" id="{20D7F5F3-7A32-415D-BD63-EDBB5A3B303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92638CB-AE5D-4865-AC03-3429E757A156}"/>
              </a:ext>
            </a:extLst>
          </p:cNvPr>
          <p:cNvSpPr>
            <a:spLocks noGrp="1"/>
          </p:cNvSpPr>
          <p:nvPr>
            <p:ph type="sldNum" sz="quarter" idx="12"/>
          </p:nvPr>
        </p:nvSpPr>
        <p:spPr/>
        <p:txBody>
          <a:bodyPr/>
          <a:lstStyle/>
          <a:p>
            <a:fld id="{44E3CDCD-F8F3-45C4-814F-B59E46236B44}" type="slidenum">
              <a:rPr lang="en-IN" smtClean="0"/>
              <a:t>‹#›</a:t>
            </a:fld>
            <a:endParaRPr lang="en-IN"/>
          </a:p>
        </p:txBody>
      </p:sp>
    </p:spTree>
    <p:extLst>
      <p:ext uri="{BB962C8B-B14F-4D97-AF65-F5344CB8AC3E}">
        <p14:creationId xmlns:p14="http://schemas.microsoft.com/office/powerpoint/2010/main" val="3809113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26E62A-7ED1-4DEA-9C45-0DA348F5ADB2}"/>
              </a:ext>
            </a:extLst>
          </p:cNvPr>
          <p:cNvSpPr>
            <a:spLocks noGrp="1"/>
          </p:cNvSpPr>
          <p:nvPr>
            <p:ph type="dt" sz="half" idx="10"/>
          </p:nvPr>
        </p:nvSpPr>
        <p:spPr/>
        <p:txBody>
          <a:bodyPr/>
          <a:lstStyle/>
          <a:p>
            <a:fld id="{66C4B673-7C9A-45DD-B65B-BDF1ACE3264D}" type="datetimeFigureOut">
              <a:rPr lang="en-IN" smtClean="0"/>
              <a:t>08-03-2022</a:t>
            </a:fld>
            <a:endParaRPr lang="en-IN"/>
          </a:p>
        </p:txBody>
      </p:sp>
      <p:sp>
        <p:nvSpPr>
          <p:cNvPr id="3" name="Footer Placeholder 2">
            <a:extLst>
              <a:ext uri="{FF2B5EF4-FFF2-40B4-BE49-F238E27FC236}">
                <a16:creationId xmlns:a16="http://schemas.microsoft.com/office/drawing/2014/main" id="{55AC7803-40EB-4591-9545-BD35ED15A2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54CB981-7C09-4399-BF86-B60759936810}"/>
              </a:ext>
            </a:extLst>
          </p:cNvPr>
          <p:cNvSpPr>
            <a:spLocks noGrp="1"/>
          </p:cNvSpPr>
          <p:nvPr>
            <p:ph type="sldNum" sz="quarter" idx="12"/>
          </p:nvPr>
        </p:nvSpPr>
        <p:spPr/>
        <p:txBody>
          <a:bodyPr/>
          <a:lstStyle/>
          <a:p>
            <a:fld id="{44E3CDCD-F8F3-45C4-814F-B59E46236B44}" type="slidenum">
              <a:rPr lang="en-IN" smtClean="0"/>
              <a:t>‹#›</a:t>
            </a:fld>
            <a:endParaRPr lang="en-IN"/>
          </a:p>
        </p:txBody>
      </p:sp>
    </p:spTree>
    <p:extLst>
      <p:ext uri="{BB962C8B-B14F-4D97-AF65-F5344CB8AC3E}">
        <p14:creationId xmlns:p14="http://schemas.microsoft.com/office/powerpoint/2010/main" val="2677165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4377C-5FCF-4FC4-9FC7-69C02AD7D5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DB93F0D-EA28-4F87-AC22-A92D048B39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8F4BBC0-97EE-4F06-AF6C-1DFB92C37D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50AE28-9DAD-4D7D-BBD0-76FAD813FB17}"/>
              </a:ext>
            </a:extLst>
          </p:cNvPr>
          <p:cNvSpPr>
            <a:spLocks noGrp="1"/>
          </p:cNvSpPr>
          <p:nvPr>
            <p:ph type="dt" sz="half" idx="10"/>
          </p:nvPr>
        </p:nvSpPr>
        <p:spPr/>
        <p:txBody>
          <a:bodyPr/>
          <a:lstStyle/>
          <a:p>
            <a:fld id="{66C4B673-7C9A-45DD-B65B-BDF1ACE3264D}" type="datetimeFigureOut">
              <a:rPr lang="en-IN" smtClean="0"/>
              <a:t>08-03-2022</a:t>
            </a:fld>
            <a:endParaRPr lang="en-IN"/>
          </a:p>
        </p:txBody>
      </p:sp>
      <p:sp>
        <p:nvSpPr>
          <p:cNvPr id="6" name="Footer Placeholder 5">
            <a:extLst>
              <a:ext uri="{FF2B5EF4-FFF2-40B4-BE49-F238E27FC236}">
                <a16:creationId xmlns:a16="http://schemas.microsoft.com/office/drawing/2014/main" id="{30FDE081-BC13-45BD-815D-D2FCC409AD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7474E5-784E-4112-A415-2C4BBD1AD88F}"/>
              </a:ext>
            </a:extLst>
          </p:cNvPr>
          <p:cNvSpPr>
            <a:spLocks noGrp="1"/>
          </p:cNvSpPr>
          <p:nvPr>
            <p:ph type="sldNum" sz="quarter" idx="12"/>
          </p:nvPr>
        </p:nvSpPr>
        <p:spPr/>
        <p:txBody>
          <a:bodyPr/>
          <a:lstStyle/>
          <a:p>
            <a:fld id="{44E3CDCD-F8F3-45C4-814F-B59E46236B44}" type="slidenum">
              <a:rPr lang="en-IN" smtClean="0"/>
              <a:t>‹#›</a:t>
            </a:fld>
            <a:endParaRPr lang="en-IN"/>
          </a:p>
        </p:txBody>
      </p:sp>
    </p:spTree>
    <p:extLst>
      <p:ext uri="{BB962C8B-B14F-4D97-AF65-F5344CB8AC3E}">
        <p14:creationId xmlns:p14="http://schemas.microsoft.com/office/powerpoint/2010/main" val="149494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006EB-651A-413F-B01E-203D5C74A6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87EB267-2E53-471C-86BC-EA2E252489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46D77ED-CB54-4730-ADA4-4FD8DE3050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26008A-E139-4FB5-AECB-93FB760FA5A1}"/>
              </a:ext>
            </a:extLst>
          </p:cNvPr>
          <p:cNvSpPr>
            <a:spLocks noGrp="1"/>
          </p:cNvSpPr>
          <p:nvPr>
            <p:ph type="dt" sz="half" idx="10"/>
          </p:nvPr>
        </p:nvSpPr>
        <p:spPr/>
        <p:txBody>
          <a:bodyPr/>
          <a:lstStyle/>
          <a:p>
            <a:fld id="{66C4B673-7C9A-45DD-B65B-BDF1ACE3264D}" type="datetimeFigureOut">
              <a:rPr lang="en-IN" smtClean="0"/>
              <a:t>08-03-2022</a:t>
            </a:fld>
            <a:endParaRPr lang="en-IN"/>
          </a:p>
        </p:txBody>
      </p:sp>
      <p:sp>
        <p:nvSpPr>
          <p:cNvPr id="6" name="Footer Placeholder 5">
            <a:extLst>
              <a:ext uri="{FF2B5EF4-FFF2-40B4-BE49-F238E27FC236}">
                <a16:creationId xmlns:a16="http://schemas.microsoft.com/office/drawing/2014/main" id="{935CB2C0-90C0-4E1B-8304-F37FD752DA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CD2E14-BA39-4E01-9A7D-3D513153CA93}"/>
              </a:ext>
            </a:extLst>
          </p:cNvPr>
          <p:cNvSpPr>
            <a:spLocks noGrp="1"/>
          </p:cNvSpPr>
          <p:nvPr>
            <p:ph type="sldNum" sz="quarter" idx="12"/>
          </p:nvPr>
        </p:nvSpPr>
        <p:spPr/>
        <p:txBody>
          <a:bodyPr/>
          <a:lstStyle/>
          <a:p>
            <a:fld id="{44E3CDCD-F8F3-45C4-814F-B59E46236B44}" type="slidenum">
              <a:rPr lang="en-IN" smtClean="0"/>
              <a:t>‹#›</a:t>
            </a:fld>
            <a:endParaRPr lang="en-IN"/>
          </a:p>
        </p:txBody>
      </p:sp>
    </p:spTree>
    <p:extLst>
      <p:ext uri="{BB962C8B-B14F-4D97-AF65-F5344CB8AC3E}">
        <p14:creationId xmlns:p14="http://schemas.microsoft.com/office/powerpoint/2010/main" val="2728948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D2D1B0-7D27-4106-9647-A4A83FF028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014B10-221D-43E4-A1E3-6E328A0659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D9CF84-5F85-4382-B87B-378B1CA33B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C4B673-7C9A-45DD-B65B-BDF1ACE3264D}" type="datetimeFigureOut">
              <a:rPr lang="en-IN" smtClean="0"/>
              <a:t>08-03-2022</a:t>
            </a:fld>
            <a:endParaRPr lang="en-IN"/>
          </a:p>
        </p:txBody>
      </p:sp>
      <p:sp>
        <p:nvSpPr>
          <p:cNvPr id="5" name="Footer Placeholder 4">
            <a:extLst>
              <a:ext uri="{FF2B5EF4-FFF2-40B4-BE49-F238E27FC236}">
                <a16:creationId xmlns:a16="http://schemas.microsoft.com/office/drawing/2014/main" id="{DD76A26C-F664-4EFE-AFDE-33C4C38327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856AA90-3E73-4127-B6A5-745D8097E4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E3CDCD-F8F3-45C4-814F-B59E46236B44}" type="slidenum">
              <a:rPr lang="en-IN" smtClean="0"/>
              <a:t>‹#›</a:t>
            </a:fld>
            <a:endParaRPr lang="en-IN"/>
          </a:p>
        </p:txBody>
      </p:sp>
    </p:spTree>
    <p:extLst>
      <p:ext uri="{BB962C8B-B14F-4D97-AF65-F5344CB8AC3E}">
        <p14:creationId xmlns:p14="http://schemas.microsoft.com/office/powerpoint/2010/main" val="3267001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F8BB-01B4-4040-AFDA-5DBB6336E152}"/>
              </a:ext>
            </a:extLst>
          </p:cNvPr>
          <p:cNvSpPr>
            <a:spLocks noGrp="1"/>
          </p:cNvSpPr>
          <p:nvPr>
            <p:ph type="ctrTitle"/>
          </p:nvPr>
        </p:nvSpPr>
        <p:spPr>
          <a:xfrm>
            <a:off x="1234752" y="779106"/>
            <a:ext cx="9144000" cy="2649894"/>
          </a:xfrm>
        </p:spPr>
        <p:txBody>
          <a:bodyPr/>
          <a:lstStyle/>
          <a:p>
            <a:r>
              <a:rPr lang="en-US" dirty="0">
                <a:solidFill>
                  <a:srgbClr val="FF0000"/>
                </a:solidFill>
              </a:rPr>
              <a:t>Python Programming Lab</a:t>
            </a:r>
            <a:endParaRPr lang="en-IN" dirty="0">
              <a:solidFill>
                <a:srgbClr val="FF0000"/>
              </a:solidFill>
            </a:endParaRPr>
          </a:p>
        </p:txBody>
      </p:sp>
      <p:sp>
        <p:nvSpPr>
          <p:cNvPr id="3" name="Subtitle 2">
            <a:extLst>
              <a:ext uri="{FF2B5EF4-FFF2-40B4-BE49-F238E27FC236}">
                <a16:creationId xmlns:a16="http://schemas.microsoft.com/office/drawing/2014/main" id="{41AA3FD8-8CB8-4128-8D5C-173A069DC405}"/>
              </a:ext>
            </a:extLst>
          </p:cNvPr>
          <p:cNvSpPr>
            <a:spLocks noGrp="1"/>
          </p:cNvSpPr>
          <p:nvPr>
            <p:ph type="subTitle" idx="1"/>
          </p:nvPr>
        </p:nvSpPr>
        <p:spPr>
          <a:xfrm>
            <a:off x="1607975" y="4423132"/>
            <a:ext cx="9144000" cy="1655762"/>
          </a:xfrm>
        </p:spPr>
        <p:txBody>
          <a:bodyPr>
            <a:normAutofit fontScale="77500" lnSpcReduction="20000"/>
          </a:bodyPr>
          <a:lstStyle/>
          <a:p>
            <a:pPr algn="r"/>
            <a:r>
              <a:rPr lang="en-US" dirty="0"/>
              <a:t>By</a:t>
            </a:r>
          </a:p>
          <a:p>
            <a:pPr algn="r"/>
            <a:r>
              <a:rPr lang="en-US" dirty="0"/>
              <a:t>K.SRAVAN</a:t>
            </a:r>
          </a:p>
          <a:p>
            <a:pPr algn="r"/>
            <a:r>
              <a:rPr lang="en-US" dirty="0"/>
              <a:t>Assistant Professor</a:t>
            </a:r>
          </a:p>
          <a:p>
            <a:pPr algn="r"/>
            <a:r>
              <a:rPr lang="en-US" dirty="0"/>
              <a:t>Dept. of CSE</a:t>
            </a:r>
          </a:p>
          <a:p>
            <a:pPr algn="r"/>
            <a:r>
              <a:rPr lang="en-US" dirty="0"/>
              <a:t>GRIET</a:t>
            </a:r>
            <a:endParaRPr lang="en-IN" dirty="0"/>
          </a:p>
        </p:txBody>
      </p:sp>
    </p:spTree>
    <p:extLst>
      <p:ext uri="{BB962C8B-B14F-4D97-AF65-F5344CB8AC3E}">
        <p14:creationId xmlns:p14="http://schemas.microsoft.com/office/powerpoint/2010/main" val="2233537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614AA53-BD77-4DCB-AA38-9377AFC64604}"/>
              </a:ext>
            </a:extLst>
          </p:cNvPr>
          <p:cNvPicPr>
            <a:picLocks noGrp="1" noChangeAspect="1"/>
          </p:cNvPicPr>
          <p:nvPr>
            <p:ph idx="1"/>
          </p:nvPr>
        </p:nvPicPr>
        <p:blipFill>
          <a:blip r:embed="rId2"/>
          <a:stretch>
            <a:fillRect/>
          </a:stretch>
        </p:blipFill>
        <p:spPr>
          <a:xfrm>
            <a:off x="2487788" y="1051184"/>
            <a:ext cx="7216424" cy="4351338"/>
          </a:xfrm>
        </p:spPr>
      </p:pic>
    </p:spTree>
    <p:extLst>
      <p:ext uri="{BB962C8B-B14F-4D97-AF65-F5344CB8AC3E}">
        <p14:creationId xmlns:p14="http://schemas.microsoft.com/office/powerpoint/2010/main" val="3814768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B8C57C-1383-44FF-925E-DC6D2B1ADE1E}"/>
              </a:ext>
            </a:extLst>
          </p:cNvPr>
          <p:cNvSpPr>
            <a:spLocks noGrp="1"/>
          </p:cNvSpPr>
          <p:nvPr>
            <p:ph idx="1"/>
          </p:nvPr>
        </p:nvSpPr>
        <p:spPr>
          <a:xfrm>
            <a:off x="716902" y="873903"/>
            <a:ext cx="10515600" cy="4351338"/>
          </a:xfrm>
        </p:spPr>
        <p:txBody>
          <a:bodyPr/>
          <a:lstStyle/>
          <a:p>
            <a:r>
              <a:rPr lang="en-US" dirty="0"/>
              <a:t>To know the version of a Python that you installed type the following command    </a:t>
            </a:r>
          </a:p>
          <a:p>
            <a:r>
              <a:rPr lang="en-US" dirty="0"/>
              <a:t>&gt;</a:t>
            </a:r>
            <a:r>
              <a:rPr lang="en-US" dirty="0">
                <a:solidFill>
                  <a:srgbClr val="FF0000"/>
                </a:solidFill>
              </a:rPr>
              <a:t>python --version</a:t>
            </a:r>
            <a:endParaRPr lang="en-IN" dirty="0">
              <a:solidFill>
                <a:srgbClr val="FF0000"/>
              </a:solidFill>
            </a:endParaRPr>
          </a:p>
        </p:txBody>
      </p:sp>
      <p:pic>
        <p:nvPicPr>
          <p:cNvPr id="5" name="Picture 4">
            <a:extLst>
              <a:ext uri="{FF2B5EF4-FFF2-40B4-BE49-F238E27FC236}">
                <a16:creationId xmlns:a16="http://schemas.microsoft.com/office/drawing/2014/main" id="{C1DB5BE2-03D1-4E35-9924-FF992CAB22E6}"/>
              </a:ext>
            </a:extLst>
          </p:cNvPr>
          <p:cNvPicPr>
            <a:picLocks noChangeAspect="1"/>
          </p:cNvPicPr>
          <p:nvPr/>
        </p:nvPicPr>
        <p:blipFill>
          <a:blip r:embed="rId2"/>
          <a:stretch>
            <a:fillRect/>
          </a:stretch>
        </p:blipFill>
        <p:spPr>
          <a:xfrm>
            <a:off x="2528597" y="2618110"/>
            <a:ext cx="6139542" cy="2709670"/>
          </a:xfrm>
          <a:prstGeom prst="rect">
            <a:avLst/>
          </a:prstGeom>
        </p:spPr>
      </p:pic>
    </p:spTree>
    <p:extLst>
      <p:ext uri="{BB962C8B-B14F-4D97-AF65-F5344CB8AC3E}">
        <p14:creationId xmlns:p14="http://schemas.microsoft.com/office/powerpoint/2010/main" val="3300253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8B7E2-C6ED-42A7-8F17-9008EDB28C28}"/>
              </a:ext>
            </a:extLst>
          </p:cNvPr>
          <p:cNvSpPr>
            <a:spLocks noGrp="1"/>
          </p:cNvSpPr>
          <p:nvPr>
            <p:ph type="title"/>
          </p:nvPr>
        </p:nvSpPr>
        <p:spPr>
          <a:xfrm>
            <a:off x="466531" y="365126"/>
            <a:ext cx="11346024" cy="903838"/>
          </a:xfrm>
        </p:spPr>
        <p:txBody>
          <a:bodyPr/>
          <a:lstStyle/>
          <a:p>
            <a:r>
              <a:rPr lang="en-US" dirty="0"/>
              <a:t>Running Python</a:t>
            </a:r>
            <a:endParaRPr lang="en-IN" dirty="0"/>
          </a:p>
        </p:txBody>
      </p:sp>
      <p:sp>
        <p:nvSpPr>
          <p:cNvPr id="3" name="Content Placeholder 2">
            <a:extLst>
              <a:ext uri="{FF2B5EF4-FFF2-40B4-BE49-F238E27FC236}">
                <a16:creationId xmlns:a16="http://schemas.microsoft.com/office/drawing/2014/main" id="{6053E0FB-D0B2-4E16-8A55-EAE32BB6FC8A}"/>
              </a:ext>
            </a:extLst>
          </p:cNvPr>
          <p:cNvSpPr>
            <a:spLocks noGrp="1"/>
          </p:cNvSpPr>
          <p:nvPr>
            <p:ph idx="1"/>
          </p:nvPr>
        </p:nvSpPr>
        <p:spPr>
          <a:xfrm>
            <a:off x="595604" y="1352938"/>
            <a:ext cx="11000792" cy="5019869"/>
          </a:xfrm>
        </p:spPr>
        <p:txBody>
          <a:bodyPr/>
          <a:lstStyle/>
          <a:p>
            <a:pPr marL="0" indent="0">
              <a:buNone/>
            </a:pPr>
            <a:r>
              <a:rPr lang="en-US" dirty="0"/>
              <a:t>There are three different ways to start Python: </a:t>
            </a:r>
          </a:p>
          <a:p>
            <a:pPr marL="0" indent="0">
              <a:buNone/>
            </a:pPr>
            <a:r>
              <a:rPr lang="en-US" dirty="0">
                <a:solidFill>
                  <a:schemeClr val="accent1"/>
                </a:solidFill>
              </a:rPr>
              <a:t>1. Interactive Interpreter</a:t>
            </a:r>
            <a:r>
              <a:rPr lang="en-US" dirty="0"/>
              <a:t>: You can start Python from Unix, DOS, or any other system that provides you a </a:t>
            </a:r>
            <a:r>
              <a:rPr lang="en-US" dirty="0">
                <a:solidFill>
                  <a:srgbClr val="7030A0"/>
                </a:solidFill>
              </a:rPr>
              <a:t>command-line interpreter </a:t>
            </a:r>
            <a:r>
              <a:rPr lang="en-US" dirty="0"/>
              <a:t>or shell window. </a:t>
            </a:r>
          </a:p>
          <a:p>
            <a:pPr marL="0" indent="0">
              <a:buNone/>
            </a:pPr>
            <a:r>
              <a:rPr lang="en-US" dirty="0"/>
              <a:t>Enter python the command line. Start coding right away in the interactive interpreter</a:t>
            </a:r>
          </a:p>
          <a:p>
            <a:pPr marL="0" indent="0">
              <a:buNone/>
            </a:pPr>
            <a:endParaRPr lang="en-IN" dirty="0"/>
          </a:p>
        </p:txBody>
      </p:sp>
      <p:pic>
        <p:nvPicPr>
          <p:cNvPr id="5" name="Picture 4">
            <a:extLst>
              <a:ext uri="{FF2B5EF4-FFF2-40B4-BE49-F238E27FC236}">
                <a16:creationId xmlns:a16="http://schemas.microsoft.com/office/drawing/2014/main" id="{54A120F1-C671-4CB5-A1DE-92F7346BAF80}"/>
              </a:ext>
            </a:extLst>
          </p:cNvPr>
          <p:cNvPicPr>
            <a:picLocks noChangeAspect="1"/>
          </p:cNvPicPr>
          <p:nvPr/>
        </p:nvPicPr>
        <p:blipFill>
          <a:blip r:embed="rId2"/>
          <a:stretch>
            <a:fillRect/>
          </a:stretch>
        </p:blipFill>
        <p:spPr>
          <a:xfrm>
            <a:off x="1823356" y="4076310"/>
            <a:ext cx="8570945" cy="1932603"/>
          </a:xfrm>
          <a:prstGeom prst="rect">
            <a:avLst/>
          </a:prstGeom>
        </p:spPr>
      </p:pic>
    </p:spTree>
    <p:extLst>
      <p:ext uri="{BB962C8B-B14F-4D97-AF65-F5344CB8AC3E}">
        <p14:creationId xmlns:p14="http://schemas.microsoft.com/office/powerpoint/2010/main" val="361528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4E9812-7A7E-4BE9-BC5B-8D97B5018D78}"/>
              </a:ext>
            </a:extLst>
          </p:cNvPr>
          <p:cNvSpPr>
            <a:spLocks noGrp="1"/>
          </p:cNvSpPr>
          <p:nvPr>
            <p:ph idx="1"/>
          </p:nvPr>
        </p:nvSpPr>
        <p:spPr>
          <a:xfrm>
            <a:off x="494522" y="793102"/>
            <a:ext cx="11150081" cy="5383861"/>
          </a:xfrm>
        </p:spPr>
        <p:txBody>
          <a:bodyPr/>
          <a:lstStyle/>
          <a:p>
            <a:pPr marL="0" indent="0">
              <a:buNone/>
            </a:pPr>
            <a:r>
              <a:rPr lang="en-US" u="sng" dirty="0">
                <a:solidFill>
                  <a:srgbClr val="7030A0"/>
                </a:solidFill>
              </a:rPr>
              <a:t>2 Script from the Command-line: </a:t>
            </a:r>
            <a:r>
              <a:rPr lang="en-US" dirty="0"/>
              <a:t>A Python script can be executed at command line by invoking the interpreter on your application, as in the following: </a:t>
            </a:r>
          </a:p>
          <a:p>
            <a:pPr marL="0" indent="0">
              <a:buNone/>
            </a:pPr>
            <a:r>
              <a:rPr lang="en-US" dirty="0"/>
              <a:t>                                $python script.py</a:t>
            </a:r>
            <a:endParaRPr lang="en-IN" dirty="0"/>
          </a:p>
        </p:txBody>
      </p:sp>
      <p:pic>
        <p:nvPicPr>
          <p:cNvPr id="5" name="Picture 4">
            <a:extLst>
              <a:ext uri="{FF2B5EF4-FFF2-40B4-BE49-F238E27FC236}">
                <a16:creationId xmlns:a16="http://schemas.microsoft.com/office/drawing/2014/main" id="{D6FF591A-BAC9-4EFE-B337-A373137AE707}"/>
              </a:ext>
            </a:extLst>
          </p:cNvPr>
          <p:cNvPicPr>
            <a:picLocks noChangeAspect="1"/>
          </p:cNvPicPr>
          <p:nvPr/>
        </p:nvPicPr>
        <p:blipFill>
          <a:blip r:embed="rId2"/>
          <a:stretch>
            <a:fillRect/>
          </a:stretch>
        </p:blipFill>
        <p:spPr>
          <a:xfrm>
            <a:off x="2463282" y="3004457"/>
            <a:ext cx="7016620" cy="3172506"/>
          </a:xfrm>
          <a:prstGeom prst="rect">
            <a:avLst/>
          </a:prstGeom>
        </p:spPr>
      </p:pic>
    </p:spTree>
    <p:extLst>
      <p:ext uri="{BB962C8B-B14F-4D97-AF65-F5344CB8AC3E}">
        <p14:creationId xmlns:p14="http://schemas.microsoft.com/office/powerpoint/2010/main" val="289542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0A2790-695E-408E-A6BC-8AFFDABDD87A}"/>
              </a:ext>
            </a:extLst>
          </p:cNvPr>
          <p:cNvSpPr>
            <a:spLocks noGrp="1"/>
          </p:cNvSpPr>
          <p:nvPr>
            <p:ph idx="1"/>
          </p:nvPr>
        </p:nvSpPr>
        <p:spPr>
          <a:xfrm>
            <a:off x="838200" y="867747"/>
            <a:ext cx="10515600" cy="5309216"/>
          </a:xfrm>
        </p:spPr>
        <p:txBody>
          <a:bodyPr>
            <a:normAutofit/>
          </a:bodyPr>
          <a:lstStyle/>
          <a:p>
            <a:pPr marL="0" indent="0">
              <a:buNone/>
            </a:pPr>
            <a:r>
              <a:rPr lang="en-US" dirty="0"/>
              <a:t>3</a:t>
            </a:r>
            <a:r>
              <a:rPr lang="en-US" dirty="0">
                <a:solidFill>
                  <a:srgbClr val="7030A0"/>
                </a:solidFill>
              </a:rPr>
              <a:t> Integrated Development Environment (IDEs)</a:t>
            </a:r>
          </a:p>
          <a:p>
            <a:r>
              <a:rPr lang="en-US" dirty="0"/>
              <a:t>You can run Python from a Graphical User Interface GUI environment as well, if you have a GUI application on your system that supports Python. </a:t>
            </a:r>
          </a:p>
          <a:p>
            <a:r>
              <a:rPr lang="en-US" dirty="0"/>
              <a:t>Unix: IDLE is the very first Unix IDE for Python. </a:t>
            </a:r>
          </a:p>
          <a:p>
            <a:endParaRPr lang="en-US" dirty="0"/>
          </a:p>
          <a:p>
            <a:r>
              <a:rPr lang="en-US" dirty="0"/>
              <a:t>Windows: </a:t>
            </a:r>
            <a:r>
              <a:rPr lang="en-US" dirty="0" err="1"/>
              <a:t>PythonWin</a:t>
            </a:r>
            <a:r>
              <a:rPr lang="en-US" dirty="0"/>
              <a:t> is the first Windows interface for Python and is an IDE with a GUI</a:t>
            </a:r>
            <a:r>
              <a:rPr lang="en-US"/>
              <a:t>. </a:t>
            </a:r>
            <a:endParaRPr lang="en-US" dirty="0"/>
          </a:p>
        </p:txBody>
      </p:sp>
    </p:spTree>
    <p:extLst>
      <p:ext uri="{BB962C8B-B14F-4D97-AF65-F5344CB8AC3E}">
        <p14:creationId xmlns:p14="http://schemas.microsoft.com/office/powerpoint/2010/main" val="271123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08DAB-59BB-471E-9BC7-31504300B631}"/>
              </a:ext>
            </a:extLst>
          </p:cNvPr>
          <p:cNvSpPr>
            <a:spLocks noGrp="1"/>
          </p:cNvSpPr>
          <p:nvPr>
            <p:ph type="title"/>
          </p:nvPr>
        </p:nvSpPr>
        <p:spPr>
          <a:xfrm>
            <a:off x="587829" y="365126"/>
            <a:ext cx="11308702" cy="651912"/>
          </a:xfrm>
        </p:spPr>
        <p:txBody>
          <a:bodyPr>
            <a:normAutofit fontScale="90000"/>
          </a:bodyPr>
          <a:lstStyle/>
          <a:p>
            <a:r>
              <a:rPr lang="en-US" dirty="0"/>
              <a:t>Syllabus</a:t>
            </a:r>
            <a:endParaRPr lang="en-IN" dirty="0"/>
          </a:p>
        </p:txBody>
      </p:sp>
      <p:sp>
        <p:nvSpPr>
          <p:cNvPr id="3" name="Content Placeholder 2">
            <a:extLst>
              <a:ext uri="{FF2B5EF4-FFF2-40B4-BE49-F238E27FC236}">
                <a16:creationId xmlns:a16="http://schemas.microsoft.com/office/drawing/2014/main" id="{254087A5-3EE3-4335-B6E7-4DB0164D139E}"/>
              </a:ext>
            </a:extLst>
          </p:cNvPr>
          <p:cNvSpPr>
            <a:spLocks noGrp="1"/>
          </p:cNvSpPr>
          <p:nvPr>
            <p:ph idx="1"/>
          </p:nvPr>
        </p:nvSpPr>
        <p:spPr>
          <a:xfrm>
            <a:off x="587830" y="1231641"/>
            <a:ext cx="10282334" cy="4945322"/>
          </a:xfrm>
        </p:spPr>
        <p:txBody>
          <a:bodyPr>
            <a:noAutofit/>
          </a:bodyPr>
          <a:lstStyle/>
          <a:p>
            <a:pPr marL="0" indent="0" algn="just">
              <a:lnSpc>
                <a:spcPct val="115000"/>
              </a:lnSpc>
              <a:spcAft>
                <a:spcPts val="0"/>
              </a:spcAft>
              <a:buNone/>
              <a:tabLst>
                <a:tab pos="90170" algn="l"/>
              </a:tabLst>
            </a:pPr>
            <a:r>
              <a:rPr lang="en-US" sz="1800" b="1" dirty="0">
                <a:solidFill>
                  <a:srgbClr val="000000"/>
                </a:solidFill>
                <a:effectLst/>
                <a:latin typeface="Times New Roman" panose="02020603050405020304" pitchFamily="18" charset="0"/>
                <a:ea typeface="Times New Roman" panose="02020603050405020304" pitchFamily="18" charset="0"/>
              </a:rPr>
              <a:t>TASK 1</a:t>
            </a:r>
            <a:r>
              <a:rPr lang="en-IN" sz="1800" b="1" dirty="0">
                <a:solidFill>
                  <a:srgbClr val="000000"/>
                </a:solidFill>
                <a:effectLst/>
                <a:latin typeface="Times New Roman" panose="02020603050405020304" pitchFamily="18" charset="0"/>
                <a:ea typeface="Times New Roman" panose="02020603050405020304" pitchFamily="18" charset="0"/>
              </a:rPr>
              <a:t>(Control Statements &amp; Lists)</a:t>
            </a:r>
            <a:endParaRPr lang="en-US" sz="1800" dirty="0">
              <a:effectLst/>
              <a:latin typeface="Times New Roman" panose="02020603050405020304" pitchFamily="18" charset="0"/>
              <a:ea typeface="Times New Roman" panose="02020603050405020304" pitchFamily="18" charset="0"/>
            </a:endParaRPr>
          </a:p>
          <a:p>
            <a:pPr>
              <a:lnSpc>
                <a:spcPct val="115000"/>
              </a:lnSpc>
              <a:tabLst>
                <a:tab pos="90170" algn="l"/>
              </a:tabLst>
            </a:pPr>
            <a:r>
              <a:rPr lang="en-US" sz="1800" dirty="0">
                <a:effectLst/>
              </a:rPr>
              <a:t>Write a python program to </a:t>
            </a:r>
            <a:r>
              <a:rPr lang="te-IN" sz="1800" dirty="0">
                <a:effectLst/>
              </a:rPr>
              <a:t>find</a:t>
            </a:r>
            <a:r>
              <a:rPr lang="en-US" sz="1800" dirty="0">
                <a:effectLst/>
              </a:rPr>
              <a:t> factorial of a given number</a:t>
            </a:r>
            <a:r>
              <a:rPr lang="te-IN" sz="1800" dirty="0">
                <a:effectLst/>
              </a:rPr>
              <a:t>.</a:t>
            </a:r>
            <a:endParaRPr lang="en-US" sz="800" dirty="0">
              <a:effectLst/>
            </a:endParaRPr>
          </a:p>
          <a:p>
            <a:pPr>
              <a:lnSpc>
                <a:spcPct val="115000"/>
              </a:lnSpc>
              <a:tabLst>
                <a:tab pos="90170" algn="l"/>
              </a:tabLst>
            </a:pPr>
            <a:r>
              <a:rPr lang="en-US" sz="1800" dirty="0">
                <a:effectLst/>
              </a:rPr>
              <a:t>Write a Python program to find GCD of two numbers.</a:t>
            </a:r>
            <a:endParaRPr lang="en-US" sz="800" dirty="0">
              <a:effectLst/>
            </a:endParaRPr>
          </a:p>
          <a:p>
            <a:pPr>
              <a:lnSpc>
                <a:spcPct val="115000"/>
              </a:lnSpc>
              <a:tabLst>
                <a:tab pos="90170" algn="l"/>
              </a:tabLst>
            </a:pPr>
            <a:r>
              <a:rPr lang="en-US" sz="1800" dirty="0">
                <a:effectLst/>
              </a:rPr>
              <a:t>Write a Python program that reads a list of names and ages, then prints the list sorted by age.</a:t>
            </a:r>
            <a:endParaRPr lang="en-US" sz="1800" dirty="0">
              <a:effectLst/>
              <a:latin typeface="Times New Roman" panose="02020603050405020304" pitchFamily="18" charset="0"/>
              <a:ea typeface="Times New Roman" panose="02020603050405020304" pitchFamily="18" charset="0"/>
            </a:endParaRPr>
          </a:p>
          <a:p>
            <a:pPr marL="0" indent="0" algn="just">
              <a:lnSpc>
                <a:spcPct val="115000"/>
              </a:lnSpc>
              <a:spcAft>
                <a:spcPts val="0"/>
              </a:spcAft>
              <a:buNone/>
              <a:tabLst>
                <a:tab pos="90170" algn="l"/>
              </a:tabLst>
            </a:pPr>
            <a:r>
              <a:rPr lang="en-US" sz="1800" b="1" dirty="0">
                <a:solidFill>
                  <a:srgbClr val="000000"/>
                </a:solidFill>
                <a:effectLst/>
                <a:latin typeface="Times New Roman" panose="02020603050405020304" pitchFamily="18" charset="0"/>
                <a:ea typeface="Times New Roman" panose="02020603050405020304" pitchFamily="18" charset="0"/>
              </a:rPr>
              <a:t>TASK </a:t>
            </a:r>
            <a:r>
              <a:rPr lang="en-IN" sz="1800" b="1" dirty="0">
                <a:solidFill>
                  <a:srgbClr val="000000"/>
                </a:solidFill>
                <a:effectLst/>
                <a:latin typeface="Times New Roman" panose="02020603050405020304" pitchFamily="18" charset="0"/>
                <a:ea typeface="Times New Roman" panose="02020603050405020304" pitchFamily="18" charset="0"/>
              </a:rPr>
              <a:t>2(Tuples &amp; Dictionaries)</a:t>
            </a:r>
            <a:endParaRPr lang="en-US" sz="18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mj-lt"/>
              <a:buAutoNum type="alphaLcPeriod"/>
              <a:tabLst>
                <a:tab pos="90170" algn="l"/>
              </a:tabLst>
            </a:pPr>
            <a:r>
              <a:rPr lang="en-US" sz="1800" dirty="0">
                <a:solidFill>
                  <a:srgbClr val="000000"/>
                </a:solidFill>
                <a:effectLst/>
              </a:rPr>
              <a:t>Write a program to demonstrate working with tuples in python. </a:t>
            </a:r>
            <a:endParaRPr lang="en-US" sz="800" dirty="0">
              <a:effectLst/>
            </a:endParaRPr>
          </a:p>
          <a:p>
            <a:pPr marL="342900" lvl="0" indent="-342900" algn="just">
              <a:lnSpc>
                <a:spcPct val="115000"/>
              </a:lnSpc>
              <a:buFont typeface="+mj-lt"/>
              <a:buAutoNum type="alphaLcPeriod"/>
              <a:tabLst>
                <a:tab pos="90170" algn="l"/>
              </a:tabLst>
            </a:pPr>
            <a:r>
              <a:rPr lang="en-US" sz="1800" dirty="0">
                <a:solidFill>
                  <a:srgbClr val="000000"/>
                </a:solidFill>
                <a:effectLst/>
              </a:rPr>
              <a:t>Write a program to demonstrate working with dictionaries in python.</a:t>
            </a:r>
            <a:r>
              <a:rPr lang="en-US" sz="1800" b="1" dirty="0">
                <a:solidFill>
                  <a:srgbClr val="000000"/>
                </a:solidFill>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indent="0" algn="just">
              <a:lnSpc>
                <a:spcPct val="115000"/>
              </a:lnSpc>
              <a:spcAft>
                <a:spcPts val="0"/>
              </a:spcAft>
              <a:buNone/>
              <a:tabLst>
                <a:tab pos="90170" algn="l"/>
              </a:tabLst>
            </a:pPr>
            <a:r>
              <a:rPr lang="en-US" sz="1800" b="1" dirty="0">
                <a:solidFill>
                  <a:srgbClr val="000000"/>
                </a:solidFill>
                <a:effectLst/>
                <a:latin typeface="Times New Roman" panose="02020603050405020304" pitchFamily="18" charset="0"/>
                <a:ea typeface="Times New Roman" panose="02020603050405020304" pitchFamily="18" charset="0"/>
              </a:rPr>
              <a:t>TASK </a:t>
            </a:r>
            <a:r>
              <a:rPr lang="en-IN" sz="1800" b="1" dirty="0">
                <a:solidFill>
                  <a:srgbClr val="000000"/>
                </a:solidFill>
                <a:effectLst/>
                <a:latin typeface="Times New Roman" panose="02020603050405020304" pitchFamily="18" charset="0"/>
                <a:ea typeface="Times New Roman" panose="02020603050405020304" pitchFamily="18" charset="0"/>
              </a:rPr>
              <a:t>3(Files)</a:t>
            </a:r>
            <a:endParaRPr lang="en-US" sz="18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mj-lt"/>
              <a:buAutoNum type="alphaLcPeriod"/>
              <a:tabLst>
                <a:tab pos="90170" algn="l"/>
              </a:tabLst>
            </a:pPr>
            <a:r>
              <a:rPr lang="en-US" sz="1800" dirty="0">
                <a:solidFill>
                  <a:srgbClr val="000000"/>
                </a:solidFill>
                <a:effectLst/>
              </a:rPr>
              <a:t>Write a Python program that will prompt the user for a file name, read all the lines from the file into a list, sort the list, and then print the lines in sorted order.</a:t>
            </a:r>
            <a:endParaRPr lang="en-US" sz="800" dirty="0">
              <a:effectLst/>
            </a:endParaRPr>
          </a:p>
          <a:p>
            <a:pPr marL="342900" lvl="0" indent="-342900" algn="just">
              <a:lnSpc>
                <a:spcPct val="115000"/>
              </a:lnSpc>
              <a:buFont typeface="+mj-lt"/>
              <a:buAutoNum type="alphaLcPeriod"/>
              <a:tabLst>
                <a:tab pos="90170" algn="l"/>
              </a:tabLst>
            </a:pPr>
            <a:r>
              <a:rPr lang="en-US" sz="1800" dirty="0">
                <a:effectLst/>
              </a:rPr>
              <a:t>Write	a	Python	program	that	asks	the	user	for	a	</a:t>
            </a:r>
            <a:r>
              <a:rPr lang="en-US" sz="1800" dirty="0" err="1">
                <a:effectLst/>
              </a:rPr>
              <a:t>filename,andthenprints</a:t>
            </a:r>
            <a:r>
              <a:rPr lang="en-US" sz="1800" dirty="0">
                <a:effectLst/>
              </a:rPr>
              <a:t> </a:t>
            </a:r>
            <a:r>
              <a:rPr lang="en-US" sz="1800" dirty="0" err="1">
                <a:effectLst/>
              </a:rPr>
              <a:t>thenumberofcharacters,words,andlinesinthefile</a:t>
            </a:r>
            <a:r>
              <a:rPr lang="en-US" sz="1800" dirty="0">
                <a:effectLst/>
              </a:rPr>
              <a:t>.</a:t>
            </a:r>
            <a:endParaRPr lang="en-US" sz="1000" dirty="0">
              <a:effectLst/>
            </a:endParaRPr>
          </a:p>
        </p:txBody>
      </p:sp>
    </p:spTree>
    <p:extLst>
      <p:ext uri="{BB962C8B-B14F-4D97-AF65-F5344CB8AC3E}">
        <p14:creationId xmlns:p14="http://schemas.microsoft.com/office/powerpoint/2010/main" val="3337793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DADA99B-E42E-419E-8204-7F991B7EE84F}"/>
              </a:ext>
            </a:extLst>
          </p:cNvPr>
          <p:cNvSpPr>
            <a:spLocks noGrp="1"/>
          </p:cNvSpPr>
          <p:nvPr>
            <p:ph idx="1"/>
          </p:nvPr>
        </p:nvSpPr>
        <p:spPr>
          <a:xfrm>
            <a:off x="401638" y="363538"/>
            <a:ext cx="11326812" cy="6205537"/>
          </a:xfrm>
        </p:spPr>
        <p:txBody>
          <a:bodyPr/>
          <a:lstStyle/>
          <a:p>
            <a:pPr marL="0" indent="0" algn="just">
              <a:lnSpc>
                <a:spcPct val="115000"/>
              </a:lnSpc>
              <a:spcAft>
                <a:spcPts val="0"/>
              </a:spcAft>
              <a:buNone/>
              <a:tabLst>
                <a:tab pos="90170" algn="l"/>
              </a:tabLst>
            </a:pPr>
            <a:endParaRPr lang="en-US" sz="1800" b="1" dirty="0">
              <a:solidFill>
                <a:srgbClr val="000000"/>
              </a:solidFill>
              <a:effectLst/>
              <a:latin typeface="Times New Roman" panose="02020603050405020304" pitchFamily="18" charset="0"/>
              <a:ea typeface="Times New Roman" panose="02020603050405020304" pitchFamily="18" charset="0"/>
            </a:endParaRPr>
          </a:p>
          <a:p>
            <a:pPr marL="0" indent="0" algn="just">
              <a:lnSpc>
                <a:spcPct val="115000"/>
              </a:lnSpc>
              <a:spcAft>
                <a:spcPts val="0"/>
              </a:spcAft>
              <a:buNone/>
              <a:tabLst>
                <a:tab pos="90170" algn="l"/>
              </a:tabLst>
            </a:pPr>
            <a:r>
              <a:rPr lang="en-US" sz="1800" b="1" dirty="0">
                <a:solidFill>
                  <a:srgbClr val="000000"/>
                </a:solidFill>
                <a:effectLst/>
                <a:latin typeface="Times New Roman" panose="02020603050405020304" pitchFamily="18" charset="0"/>
                <a:ea typeface="Times New Roman" panose="02020603050405020304" pitchFamily="18" charset="0"/>
              </a:rPr>
              <a:t>TASK </a:t>
            </a:r>
            <a:r>
              <a:rPr lang="en-IN" sz="1800" b="1" dirty="0">
                <a:solidFill>
                  <a:srgbClr val="000000"/>
                </a:solidFill>
                <a:effectLst/>
                <a:latin typeface="Times New Roman" panose="02020603050405020304" pitchFamily="18" charset="0"/>
                <a:ea typeface="Times New Roman" panose="02020603050405020304" pitchFamily="18" charset="0"/>
              </a:rPr>
              <a:t>4(Exception Handling)</a:t>
            </a:r>
            <a:endParaRPr lang="en-US" sz="18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mj-lt"/>
              <a:buAutoNum type="alphaLcPeriod"/>
              <a:tabLst>
                <a:tab pos="90170" algn="l"/>
              </a:tabLst>
            </a:pPr>
            <a:r>
              <a:rPr lang="en-US" sz="1800" dirty="0">
                <a:solidFill>
                  <a:srgbClr val="000000"/>
                </a:solidFill>
                <a:effectLst/>
              </a:rPr>
              <a:t>Write a </a:t>
            </a:r>
            <a:r>
              <a:rPr lang="en-IN" sz="1800" dirty="0">
                <a:solidFill>
                  <a:srgbClr val="000000"/>
                </a:solidFill>
                <a:effectLst/>
              </a:rPr>
              <a:t>python </a:t>
            </a:r>
            <a:r>
              <a:rPr lang="en-US" sz="1800" dirty="0">
                <a:solidFill>
                  <a:srgbClr val="000000"/>
                </a:solidFill>
                <a:effectLst/>
              </a:rPr>
              <a:t>program to </a:t>
            </a:r>
            <a:r>
              <a:rPr lang="en-IN" sz="1800" dirty="0">
                <a:solidFill>
                  <a:srgbClr val="000000"/>
                </a:solidFill>
                <a:effectLst/>
              </a:rPr>
              <a:t>create user defined exception</a:t>
            </a:r>
            <a:r>
              <a:rPr lang="en-US" sz="1800" dirty="0">
                <a:solidFill>
                  <a:srgbClr val="000000"/>
                </a:solidFill>
                <a:effectLst/>
              </a:rPr>
              <a:t>. </a:t>
            </a:r>
            <a:endParaRPr lang="en-US" dirty="0">
              <a:effectLst/>
            </a:endParaRPr>
          </a:p>
          <a:p>
            <a:pPr marL="342900" lvl="0" indent="-342900" algn="just">
              <a:lnSpc>
                <a:spcPct val="115000"/>
              </a:lnSpc>
              <a:buFont typeface="+mj-lt"/>
              <a:buAutoNum type="alphaLcPeriod"/>
              <a:tabLst>
                <a:tab pos="90170" algn="l"/>
              </a:tabLst>
            </a:pPr>
            <a:r>
              <a:rPr lang="en-US" sz="1800" dirty="0">
                <a:solidFill>
                  <a:srgbClr val="000000"/>
                </a:solidFill>
                <a:effectLst/>
              </a:rPr>
              <a:t>Write a program to </a:t>
            </a:r>
            <a:r>
              <a:rPr lang="en-IN" sz="1800" dirty="0">
                <a:solidFill>
                  <a:srgbClr val="000000"/>
                </a:solidFill>
                <a:effectLst/>
              </a:rPr>
              <a:t>demonstrate ‘finally’ keyword in python.</a:t>
            </a:r>
          </a:p>
          <a:p>
            <a:pPr marL="0" lvl="0" indent="0" algn="just">
              <a:lnSpc>
                <a:spcPct val="115000"/>
              </a:lnSpc>
              <a:buNone/>
              <a:tabLst>
                <a:tab pos="90170" algn="l"/>
              </a:tabLst>
            </a:pPr>
            <a:endParaRPr lang="en-IN" sz="1800" dirty="0">
              <a:solidFill>
                <a:srgbClr val="000000"/>
              </a:solidFill>
            </a:endParaRPr>
          </a:p>
          <a:p>
            <a:pPr marL="0" indent="0" algn="just">
              <a:lnSpc>
                <a:spcPct val="115000"/>
              </a:lnSpc>
              <a:spcAft>
                <a:spcPts val="0"/>
              </a:spcAft>
              <a:buNone/>
              <a:tabLst>
                <a:tab pos="90170" algn="l"/>
              </a:tabLst>
            </a:pPr>
            <a:r>
              <a:rPr lang="en-US" sz="1800" b="1" dirty="0">
                <a:solidFill>
                  <a:srgbClr val="000000"/>
                </a:solidFill>
                <a:effectLst/>
                <a:latin typeface="Times New Roman" panose="02020603050405020304" pitchFamily="18" charset="0"/>
                <a:ea typeface="Times New Roman" panose="02020603050405020304" pitchFamily="18" charset="0"/>
              </a:rPr>
              <a:t>TASK </a:t>
            </a:r>
            <a:r>
              <a:rPr lang="en-IN" sz="1800" b="1" dirty="0">
                <a:solidFill>
                  <a:srgbClr val="000000"/>
                </a:solidFill>
                <a:effectLst/>
                <a:latin typeface="Times New Roman" panose="02020603050405020304" pitchFamily="18" charset="0"/>
                <a:ea typeface="Times New Roman" panose="02020603050405020304" pitchFamily="18" charset="0"/>
              </a:rPr>
              <a:t>5(</a:t>
            </a:r>
            <a:r>
              <a:rPr lang="en-IN" sz="1800" b="1" dirty="0" err="1">
                <a:solidFill>
                  <a:srgbClr val="000000"/>
                </a:solidFill>
                <a:effectLst/>
                <a:latin typeface="Times New Roman" panose="02020603050405020304" pitchFamily="18" charset="0"/>
                <a:ea typeface="Times New Roman" panose="02020603050405020304" pitchFamily="18" charset="0"/>
              </a:rPr>
              <a:t>Lamda</a:t>
            </a:r>
            <a:r>
              <a:rPr lang="en-IN" sz="1800" b="1" dirty="0">
                <a:solidFill>
                  <a:srgbClr val="000000"/>
                </a:solidFill>
                <a:effectLst/>
                <a:latin typeface="Times New Roman" panose="02020603050405020304" pitchFamily="18" charset="0"/>
                <a:ea typeface="Times New Roman" panose="02020603050405020304" pitchFamily="18" charset="0"/>
              </a:rPr>
              <a:t> function)</a:t>
            </a:r>
            <a:endParaRPr lang="en-US" sz="18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mj-lt"/>
              <a:buAutoNum type="alphaLcPeriod"/>
              <a:tabLst>
                <a:tab pos="90170" algn="l"/>
              </a:tabLst>
            </a:pPr>
            <a:r>
              <a:rPr lang="en-US" sz="1800" dirty="0">
                <a:effectLst/>
                <a:ea typeface="Helvetica" panose="020B0604020202020204" pitchFamily="34" charset="0"/>
              </a:rPr>
              <a:t>Write a Python program to create a lambda function that adds 15 to a given number passed in as an argument, also create a lambda function that multiplies argument x with argument y and print the result.</a:t>
            </a:r>
            <a:endParaRPr lang="en-US" sz="800" dirty="0">
              <a:effectLst/>
            </a:endParaRPr>
          </a:p>
          <a:p>
            <a:pPr marL="342900" lvl="0" indent="-342900" algn="just">
              <a:lnSpc>
                <a:spcPct val="115000"/>
              </a:lnSpc>
              <a:buFont typeface="+mj-lt"/>
              <a:buAutoNum type="alphaLcPeriod"/>
              <a:tabLst>
                <a:tab pos="90170" algn="l"/>
              </a:tabLst>
            </a:pPr>
            <a:r>
              <a:rPr lang="en-US" sz="1800" dirty="0">
                <a:effectLst/>
                <a:ea typeface="Helvetica" panose="020B0604020202020204" pitchFamily="34" charset="0"/>
              </a:rPr>
              <a:t>Write a Python program to square and cube every number in a given list of integers using Lambda.</a:t>
            </a:r>
          </a:p>
          <a:p>
            <a:pPr marL="342900" lvl="0" indent="-342900" algn="just">
              <a:lnSpc>
                <a:spcPct val="115000"/>
              </a:lnSpc>
              <a:buFont typeface="+mj-lt"/>
              <a:buAutoNum type="alphaLcPeriod"/>
              <a:tabLst>
                <a:tab pos="90170" algn="l"/>
              </a:tabLst>
            </a:pPr>
            <a:endParaRPr lang="en-US" sz="1800" dirty="0"/>
          </a:p>
          <a:p>
            <a:pPr marL="0" indent="0" algn="just">
              <a:lnSpc>
                <a:spcPct val="115000"/>
              </a:lnSpc>
              <a:spcAft>
                <a:spcPts val="0"/>
              </a:spcAft>
              <a:buNone/>
              <a:tabLst>
                <a:tab pos="90170" algn="l"/>
              </a:tabLst>
            </a:pPr>
            <a:r>
              <a:rPr lang="en-US" sz="1800" b="1" dirty="0">
                <a:solidFill>
                  <a:srgbClr val="000000"/>
                </a:solidFill>
                <a:effectLst/>
                <a:latin typeface="Times New Roman" panose="02020603050405020304" pitchFamily="18" charset="0"/>
                <a:ea typeface="Times New Roman" panose="02020603050405020304" pitchFamily="18" charset="0"/>
              </a:rPr>
              <a:t>TASK 6</a:t>
            </a:r>
            <a:r>
              <a:rPr lang="en-IN" sz="1800" b="1" dirty="0">
                <a:solidFill>
                  <a:srgbClr val="000000"/>
                </a:solidFill>
                <a:effectLst/>
                <a:latin typeface="Times New Roman" panose="02020603050405020304" pitchFamily="18" charset="0"/>
                <a:ea typeface="Times New Roman" panose="02020603050405020304" pitchFamily="18" charset="0"/>
              </a:rPr>
              <a:t> (Modules)</a:t>
            </a:r>
            <a:endParaRPr lang="en-US" sz="18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mj-lt"/>
              <a:buAutoNum type="alphaLcPeriod"/>
              <a:tabLst>
                <a:tab pos="90170" algn="l"/>
              </a:tabLst>
            </a:pPr>
            <a:r>
              <a:rPr lang="en-US" sz="1800" dirty="0">
                <a:effectLst/>
                <a:ea typeface="Helvetica" panose="020B0604020202020204" pitchFamily="34" charset="0"/>
              </a:rPr>
              <a:t>Write a Python program to shuffle the elements of a given list</a:t>
            </a:r>
            <a:endParaRPr lang="en-US" sz="1800" dirty="0">
              <a:effectLst/>
            </a:endParaRPr>
          </a:p>
          <a:p>
            <a:pPr marL="342900" lvl="0" indent="-342900" algn="just">
              <a:lnSpc>
                <a:spcPct val="115000"/>
              </a:lnSpc>
              <a:buFont typeface="+mj-lt"/>
              <a:buAutoNum type="alphaLcPeriod"/>
              <a:tabLst>
                <a:tab pos="90170" algn="l"/>
              </a:tabLst>
            </a:pPr>
            <a:r>
              <a:rPr lang="en-US" sz="1800" dirty="0">
                <a:effectLst/>
                <a:ea typeface="Helvetica" panose="020B0604020202020204" pitchFamily="34" charset="0"/>
              </a:rPr>
              <a:t>Write a Python program to read and display the content of a given CSV file</a:t>
            </a:r>
            <a:endParaRPr lang="en-US" sz="1800" dirty="0">
              <a:effectLst/>
            </a:endParaRPr>
          </a:p>
          <a:p>
            <a:pPr marL="0" lvl="0" indent="0" algn="just">
              <a:lnSpc>
                <a:spcPct val="115000"/>
              </a:lnSpc>
              <a:buNone/>
              <a:tabLst>
                <a:tab pos="90170" algn="l"/>
              </a:tabLst>
            </a:pPr>
            <a:endParaRPr lang="en-US" sz="800" dirty="0">
              <a:effectLst/>
            </a:endParaRPr>
          </a:p>
          <a:p>
            <a:pPr marL="0" indent="0" algn="just">
              <a:lnSpc>
                <a:spcPct val="115000"/>
              </a:lnSpc>
              <a:spcAft>
                <a:spcPts val="0"/>
              </a:spcAft>
              <a:buNone/>
              <a:tabLst>
                <a:tab pos="90170" algn="l"/>
              </a:tabLst>
            </a:pPr>
            <a:endParaRPr lang="en-US" sz="1800" dirty="0">
              <a:solidFill>
                <a:srgbClr val="000000"/>
              </a:solidFill>
            </a:endParaRPr>
          </a:p>
          <a:p>
            <a:pPr marL="0" indent="0" algn="just">
              <a:lnSpc>
                <a:spcPct val="115000"/>
              </a:lnSpc>
              <a:spcAft>
                <a:spcPts val="0"/>
              </a:spcAft>
              <a:buNone/>
              <a:tabLst>
                <a:tab pos="90170" algn="l"/>
              </a:tabLst>
            </a:pPr>
            <a:endParaRPr lang="en-US" sz="1800" dirty="0">
              <a:solidFill>
                <a:srgbClr val="000000"/>
              </a:solidFill>
            </a:endParaRPr>
          </a:p>
          <a:p>
            <a:pPr marL="0" lvl="0" indent="0" algn="just">
              <a:lnSpc>
                <a:spcPct val="115000"/>
              </a:lnSpc>
              <a:buNone/>
              <a:tabLst>
                <a:tab pos="90170" algn="l"/>
              </a:tabLst>
            </a:pPr>
            <a:endParaRPr lang="en-US" dirty="0">
              <a:effectLst/>
            </a:endParaRPr>
          </a:p>
        </p:txBody>
      </p:sp>
    </p:spTree>
    <p:extLst>
      <p:ext uri="{BB962C8B-B14F-4D97-AF65-F5344CB8AC3E}">
        <p14:creationId xmlns:p14="http://schemas.microsoft.com/office/powerpoint/2010/main" val="2290480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508E4D-7603-4170-A838-87D1112F5028}"/>
              </a:ext>
            </a:extLst>
          </p:cNvPr>
          <p:cNvSpPr>
            <a:spLocks noGrp="1"/>
          </p:cNvSpPr>
          <p:nvPr>
            <p:ph idx="1"/>
          </p:nvPr>
        </p:nvSpPr>
        <p:spPr>
          <a:xfrm>
            <a:off x="447869" y="709127"/>
            <a:ext cx="11327364" cy="5467836"/>
          </a:xfrm>
        </p:spPr>
        <p:txBody>
          <a:bodyPr>
            <a:normAutofit/>
          </a:bodyPr>
          <a:lstStyle/>
          <a:p>
            <a:pPr marL="0" indent="0" algn="just">
              <a:lnSpc>
                <a:spcPct val="115000"/>
              </a:lnSpc>
              <a:spcAft>
                <a:spcPts val="0"/>
              </a:spcAft>
              <a:buNone/>
              <a:tabLst>
                <a:tab pos="90170" algn="l"/>
              </a:tabLst>
            </a:pPr>
            <a:r>
              <a:rPr lang="en-US" sz="1800" b="1" dirty="0">
                <a:solidFill>
                  <a:srgbClr val="000000"/>
                </a:solidFill>
                <a:latin typeface="Times New Roman" panose="02020603050405020304" pitchFamily="18" charset="0"/>
                <a:ea typeface="Times New Roman" panose="02020603050405020304" pitchFamily="18" charset="0"/>
              </a:rPr>
              <a:t>T</a:t>
            </a:r>
            <a:r>
              <a:rPr lang="en-US" sz="1800" b="1" dirty="0">
                <a:solidFill>
                  <a:srgbClr val="000000"/>
                </a:solidFill>
                <a:effectLst/>
                <a:latin typeface="Times New Roman" panose="02020603050405020304" pitchFamily="18" charset="0"/>
                <a:ea typeface="Times New Roman" panose="02020603050405020304" pitchFamily="18" charset="0"/>
              </a:rPr>
              <a:t>ASK 7</a:t>
            </a:r>
            <a:r>
              <a:rPr lang="en-IN" sz="1800" b="1" dirty="0">
                <a:solidFill>
                  <a:srgbClr val="000000"/>
                </a:solidFill>
                <a:effectLst/>
                <a:latin typeface="Times New Roman" panose="02020603050405020304" pitchFamily="18" charset="0"/>
                <a:ea typeface="Times New Roman" panose="02020603050405020304" pitchFamily="18" charset="0"/>
              </a:rPr>
              <a:t>(Classes)</a:t>
            </a:r>
            <a:endParaRPr lang="en-US" sz="18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mj-lt"/>
              <a:buAutoNum type="alphaLcPeriod"/>
              <a:tabLst>
                <a:tab pos="90170" algn="l"/>
              </a:tabLst>
            </a:pPr>
            <a:r>
              <a:rPr lang="en-US" sz="1800" dirty="0">
                <a:effectLst/>
              </a:rPr>
              <a:t>C</a:t>
            </a:r>
            <a:r>
              <a:rPr lang="en-US" sz="1800" dirty="0">
                <a:solidFill>
                  <a:srgbClr val="000000"/>
                </a:solidFill>
                <a:effectLst/>
              </a:rPr>
              <a:t>reate a class Rectangle. The constructor for this class should take two numeric arguments, which are the length and breadth. Add methods to compute the area and perimeter of the rectangle, as well as methods that simply return the length and breadth. Add a method </a:t>
            </a:r>
            <a:r>
              <a:rPr lang="en-IN" sz="1800" dirty="0">
                <a:solidFill>
                  <a:srgbClr val="000000"/>
                </a:solidFill>
                <a:effectLst/>
              </a:rPr>
              <a:t>‘</a:t>
            </a:r>
            <a:r>
              <a:rPr lang="en-US" sz="1800" dirty="0" err="1">
                <a:solidFill>
                  <a:srgbClr val="000000"/>
                </a:solidFill>
                <a:effectLst/>
              </a:rPr>
              <a:t>isSquare</a:t>
            </a:r>
            <a:r>
              <a:rPr lang="en-IN" sz="1800" dirty="0">
                <a:solidFill>
                  <a:srgbClr val="000000"/>
                </a:solidFill>
                <a:effectLst/>
              </a:rPr>
              <a:t>’</a:t>
            </a:r>
            <a:r>
              <a:rPr lang="en-US" sz="1800" dirty="0">
                <a:solidFill>
                  <a:srgbClr val="000000"/>
                </a:solidFill>
                <a:effectLst/>
              </a:rPr>
              <a:t> that returns a Boolean value if the Rectangle is a Square.</a:t>
            </a:r>
          </a:p>
          <a:p>
            <a:pPr marL="342900" lvl="0" indent="-342900" algn="just">
              <a:lnSpc>
                <a:spcPct val="115000"/>
              </a:lnSpc>
              <a:buFont typeface="+mj-lt"/>
              <a:buAutoNum type="alphaLcPeriod"/>
              <a:tabLst>
                <a:tab pos="90170" algn="l"/>
              </a:tabLst>
            </a:pPr>
            <a:endParaRPr lang="en-US" sz="1800" dirty="0">
              <a:effectLst/>
            </a:endParaRPr>
          </a:p>
          <a:p>
            <a:pPr marL="342900" lvl="0" indent="-342900" algn="just">
              <a:lnSpc>
                <a:spcPct val="115000"/>
              </a:lnSpc>
              <a:buFont typeface="+mj-lt"/>
              <a:buAutoNum type="alphaLcPeriod"/>
              <a:tabLst>
                <a:tab pos="90170" algn="l"/>
              </a:tabLst>
            </a:pPr>
            <a:r>
              <a:rPr lang="en-US" sz="1800" dirty="0">
                <a:solidFill>
                  <a:srgbClr val="000000"/>
                </a:solidFill>
                <a:effectLst/>
              </a:rPr>
              <a:t>Write a class Complex for performing arithmetic with complex numbers. The constructor for this class should take two floating-point values. Add methods for adding, subtracting, and multiplying two complex numbers.</a:t>
            </a:r>
          </a:p>
          <a:p>
            <a:pPr marL="342900" lvl="0" indent="-342900" algn="just">
              <a:lnSpc>
                <a:spcPct val="115000"/>
              </a:lnSpc>
              <a:buFont typeface="+mj-lt"/>
              <a:buAutoNum type="alphaLcPeriod"/>
              <a:tabLst>
                <a:tab pos="90170" algn="l"/>
              </a:tabLst>
            </a:pPr>
            <a:endParaRPr lang="en-US" sz="1800" dirty="0">
              <a:solidFill>
                <a:srgbClr val="000000"/>
              </a:solidFill>
            </a:endParaRPr>
          </a:p>
          <a:p>
            <a:pPr marL="0" indent="0" algn="just">
              <a:lnSpc>
                <a:spcPct val="115000"/>
              </a:lnSpc>
              <a:spcAft>
                <a:spcPts val="0"/>
              </a:spcAft>
              <a:buNone/>
              <a:tabLst>
                <a:tab pos="90170" algn="l"/>
              </a:tabLst>
            </a:pPr>
            <a:r>
              <a:rPr lang="en-US" sz="1800" b="1" dirty="0">
                <a:solidFill>
                  <a:srgbClr val="000000"/>
                </a:solidFill>
                <a:effectLst/>
                <a:latin typeface="Times New Roman" panose="02020603050405020304" pitchFamily="18" charset="0"/>
                <a:ea typeface="Times New Roman" panose="02020603050405020304" pitchFamily="18" charset="0"/>
              </a:rPr>
              <a:t>TASK 8</a:t>
            </a:r>
            <a:r>
              <a:rPr lang="en-IN" sz="1800" b="1" dirty="0">
                <a:solidFill>
                  <a:srgbClr val="000000"/>
                </a:solidFill>
                <a:effectLst/>
                <a:latin typeface="Times New Roman" panose="02020603050405020304" pitchFamily="18" charset="0"/>
                <a:ea typeface="Times New Roman" panose="02020603050405020304" pitchFamily="18" charset="0"/>
              </a:rPr>
              <a:t> (Multithreading)</a:t>
            </a:r>
            <a:endParaRPr lang="en-US" sz="18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mj-lt"/>
              <a:buAutoNum type="alphaLcPeriod"/>
              <a:tabLst>
                <a:tab pos="90170" algn="l"/>
              </a:tabLst>
            </a:pPr>
            <a:r>
              <a:rPr lang="en-US" sz="1800" dirty="0">
                <a:solidFill>
                  <a:srgbClr val="000000"/>
                </a:solidFill>
                <a:effectLst/>
              </a:rPr>
              <a:t>Write a </a:t>
            </a:r>
            <a:r>
              <a:rPr lang="en-IN" sz="1800" dirty="0">
                <a:solidFill>
                  <a:srgbClr val="000000"/>
                </a:solidFill>
                <a:effectLst/>
              </a:rPr>
              <a:t>program to demonstrate working with multiple threads in python.</a:t>
            </a:r>
            <a:endParaRPr lang="en-US" sz="800" dirty="0">
              <a:effectLst/>
            </a:endParaRPr>
          </a:p>
          <a:p>
            <a:pPr marL="342900" lvl="0" indent="-342900" algn="just">
              <a:lnSpc>
                <a:spcPct val="115000"/>
              </a:lnSpc>
              <a:buFont typeface="+mj-lt"/>
              <a:buAutoNum type="alphaLcPeriod"/>
              <a:tabLst>
                <a:tab pos="90170" algn="l"/>
              </a:tabLst>
            </a:pPr>
            <a:r>
              <a:rPr lang="en-US" sz="1800" dirty="0">
                <a:solidFill>
                  <a:srgbClr val="000000"/>
                </a:solidFill>
                <a:effectLst/>
              </a:rPr>
              <a:t>Write a </a:t>
            </a:r>
            <a:r>
              <a:rPr lang="en-IN" sz="1800" dirty="0">
                <a:solidFill>
                  <a:srgbClr val="000000"/>
                </a:solidFill>
                <a:effectLst/>
              </a:rPr>
              <a:t>python </a:t>
            </a:r>
            <a:r>
              <a:rPr lang="en-US" sz="1800" dirty="0">
                <a:solidFill>
                  <a:srgbClr val="000000"/>
                </a:solidFill>
                <a:effectLst/>
              </a:rPr>
              <a:t>program </a:t>
            </a:r>
            <a:r>
              <a:rPr lang="en-IN" sz="1800" dirty="0">
                <a:solidFill>
                  <a:srgbClr val="000000"/>
                </a:solidFill>
                <a:effectLst/>
              </a:rPr>
              <a:t>to illustrate synchronization in multithreading.</a:t>
            </a:r>
            <a:endParaRPr lang="en-US" sz="800" dirty="0">
              <a:effectLst/>
            </a:endParaRPr>
          </a:p>
          <a:p>
            <a:pPr marL="0" indent="0" algn="just">
              <a:lnSpc>
                <a:spcPct val="115000"/>
              </a:lnSpc>
              <a:spcAft>
                <a:spcPts val="0"/>
              </a:spcAft>
              <a:buNone/>
              <a:tabLst>
                <a:tab pos="90170" algn="l"/>
              </a:tabLst>
            </a:pPr>
            <a:r>
              <a:rPr lang="en-US" sz="1800" b="1" dirty="0">
                <a:solidFill>
                  <a:srgbClr val="000000"/>
                </a:solidFill>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mj-lt"/>
              <a:buAutoNum type="alphaLcPeriod"/>
              <a:tabLst>
                <a:tab pos="90170" algn="l"/>
              </a:tabLst>
            </a:pPr>
            <a:endParaRPr lang="en-US" sz="1800" dirty="0">
              <a:solidFill>
                <a:srgbClr val="000000"/>
              </a:solidFill>
              <a:effectLst/>
            </a:endParaRPr>
          </a:p>
          <a:p>
            <a:pPr marL="342900" lvl="0" indent="-342900" algn="just">
              <a:lnSpc>
                <a:spcPct val="115000"/>
              </a:lnSpc>
              <a:buFont typeface="+mj-lt"/>
              <a:buAutoNum type="alphaLcPeriod"/>
              <a:tabLst>
                <a:tab pos="90170" algn="l"/>
              </a:tabLst>
            </a:pPr>
            <a:endParaRPr lang="en-US" sz="1800" dirty="0">
              <a:solidFill>
                <a:srgbClr val="000000"/>
              </a:solidFill>
            </a:endParaRPr>
          </a:p>
          <a:p>
            <a:pPr marL="0" lvl="0" indent="0" algn="just">
              <a:lnSpc>
                <a:spcPct val="115000"/>
              </a:lnSpc>
              <a:buNone/>
              <a:tabLst>
                <a:tab pos="90170" algn="l"/>
              </a:tabLst>
            </a:pPr>
            <a:endParaRPr lang="en-US" sz="1800" dirty="0">
              <a:effectLst/>
            </a:endParaRPr>
          </a:p>
          <a:p>
            <a:endParaRPr lang="en-IN" sz="1800" dirty="0"/>
          </a:p>
        </p:txBody>
      </p:sp>
    </p:spTree>
    <p:extLst>
      <p:ext uri="{BB962C8B-B14F-4D97-AF65-F5344CB8AC3E}">
        <p14:creationId xmlns:p14="http://schemas.microsoft.com/office/powerpoint/2010/main" val="2788194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54CAE9-B08D-478B-A91A-DCFBED282991}"/>
              </a:ext>
            </a:extLst>
          </p:cNvPr>
          <p:cNvSpPr>
            <a:spLocks noGrp="1"/>
          </p:cNvSpPr>
          <p:nvPr>
            <p:ph idx="1"/>
          </p:nvPr>
        </p:nvSpPr>
        <p:spPr>
          <a:xfrm>
            <a:off x="466531" y="733943"/>
            <a:ext cx="11224726" cy="4351338"/>
          </a:xfrm>
        </p:spPr>
        <p:txBody>
          <a:bodyPr/>
          <a:lstStyle/>
          <a:p>
            <a:pPr marL="0" indent="0" algn="just">
              <a:lnSpc>
                <a:spcPct val="115000"/>
              </a:lnSpc>
              <a:spcAft>
                <a:spcPts val="0"/>
              </a:spcAft>
              <a:buNone/>
              <a:tabLst>
                <a:tab pos="90170" algn="l"/>
              </a:tabLst>
            </a:pPr>
            <a:r>
              <a:rPr lang="en-US" sz="2800" b="1" dirty="0">
                <a:solidFill>
                  <a:srgbClr val="000000"/>
                </a:solidFill>
                <a:effectLst/>
                <a:latin typeface="Times New Roman" panose="02020603050405020304" pitchFamily="18" charset="0"/>
                <a:ea typeface="Times New Roman" panose="02020603050405020304" pitchFamily="18" charset="0"/>
              </a:rPr>
              <a:t>TASK 9</a:t>
            </a:r>
            <a:r>
              <a:rPr lang="en-IN" sz="2800" b="1" dirty="0">
                <a:solidFill>
                  <a:srgbClr val="000000"/>
                </a:solidFill>
                <a:effectLst/>
                <a:latin typeface="Times New Roman" panose="02020603050405020304" pitchFamily="18" charset="0"/>
                <a:ea typeface="Times New Roman" panose="02020603050405020304" pitchFamily="18" charset="0"/>
              </a:rPr>
              <a:t> (GUI Applications)</a:t>
            </a:r>
            <a:endParaRPr lang="en-US" sz="28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mj-lt"/>
              <a:buAutoNum type="alphaLcPeriod"/>
              <a:tabLst>
                <a:tab pos="90170" algn="l"/>
              </a:tabLst>
            </a:pPr>
            <a:r>
              <a:rPr lang="en-US" sz="2800" dirty="0">
                <a:solidFill>
                  <a:srgbClr val="000000"/>
                </a:solidFill>
                <a:effectLst/>
              </a:rPr>
              <a:t>Write a Python program that works as a simple calculator. Use a grid to arrange buttons for the digits and for the +, -,*, % operations. Add a text field to display the result.</a:t>
            </a:r>
          </a:p>
          <a:p>
            <a:pPr marL="342900" lvl="0" indent="-342900" algn="just">
              <a:lnSpc>
                <a:spcPct val="115000"/>
              </a:lnSpc>
              <a:buFont typeface="+mj-lt"/>
              <a:buAutoNum type="alphaLcPeriod"/>
              <a:tabLst>
                <a:tab pos="90170" algn="l"/>
              </a:tabLst>
            </a:pPr>
            <a:endParaRPr lang="en-US" sz="1050" dirty="0">
              <a:effectLst/>
            </a:endParaRPr>
          </a:p>
          <a:p>
            <a:pPr marL="342900" lvl="0" indent="-342900" algn="just">
              <a:lnSpc>
                <a:spcPct val="115000"/>
              </a:lnSpc>
              <a:buFont typeface="+mj-lt"/>
              <a:buAutoNum type="alphaLcPeriod"/>
              <a:tabLst>
                <a:tab pos="90170" algn="l"/>
              </a:tabLst>
            </a:pPr>
            <a:r>
              <a:rPr lang="en-US" sz="2800" dirty="0">
                <a:solidFill>
                  <a:srgbClr val="000000"/>
                </a:solidFill>
                <a:effectLst/>
              </a:rPr>
              <a:t>Develop a Python GUI application that receives an integer in one text field, and computes its factorial Value and fills it in another text field, when the button named “Compute” is clicked.</a:t>
            </a:r>
            <a:endParaRPr lang="en-US" sz="1050" dirty="0">
              <a:effectLst/>
            </a:endParaRPr>
          </a:p>
          <a:p>
            <a:endParaRPr lang="en-IN" dirty="0"/>
          </a:p>
        </p:txBody>
      </p:sp>
    </p:spTree>
    <p:extLst>
      <p:ext uri="{BB962C8B-B14F-4D97-AF65-F5344CB8AC3E}">
        <p14:creationId xmlns:p14="http://schemas.microsoft.com/office/powerpoint/2010/main" val="3147270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53B7AF-FF9F-4FD0-A159-BE7A43473710}"/>
              </a:ext>
            </a:extLst>
          </p:cNvPr>
          <p:cNvSpPr>
            <a:spLocks noGrp="1"/>
          </p:cNvSpPr>
          <p:nvPr>
            <p:ph idx="1"/>
          </p:nvPr>
        </p:nvSpPr>
        <p:spPr>
          <a:xfrm>
            <a:off x="261257" y="864572"/>
            <a:ext cx="11374017" cy="4351338"/>
          </a:xfrm>
        </p:spPr>
        <p:txBody>
          <a:bodyPr>
            <a:normAutofit fontScale="85000" lnSpcReduction="10000"/>
          </a:bodyPr>
          <a:lstStyle/>
          <a:p>
            <a:pPr marL="0" indent="0" algn="just">
              <a:lnSpc>
                <a:spcPct val="115000"/>
              </a:lnSpc>
              <a:spcAft>
                <a:spcPts val="0"/>
              </a:spcAft>
              <a:buNone/>
              <a:tabLst>
                <a:tab pos="90170" algn="l"/>
              </a:tabLst>
            </a:pPr>
            <a:r>
              <a:rPr lang="en-US" sz="2800" b="1" dirty="0">
                <a:solidFill>
                  <a:srgbClr val="000000"/>
                </a:solidFill>
                <a:effectLst/>
                <a:latin typeface="Times New Roman" panose="02020603050405020304" pitchFamily="18" charset="0"/>
                <a:ea typeface="Times New Roman" panose="02020603050405020304" pitchFamily="18" charset="0"/>
              </a:rPr>
              <a:t>TASK </a:t>
            </a:r>
            <a:r>
              <a:rPr lang="en-IN" sz="2800" b="1" dirty="0">
                <a:solidFill>
                  <a:srgbClr val="000000"/>
                </a:solidFill>
                <a:effectLst/>
                <a:latin typeface="Times New Roman" panose="02020603050405020304" pitchFamily="18" charset="0"/>
                <a:ea typeface="Times New Roman" panose="02020603050405020304" pitchFamily="18" charset="0"/>
              </a:rPr>
              <a:t>10 (GUI Applications)</a:t>
            </a:r>
            <a:endParaRPr lang="en-US" sz="28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mj-lt"/>
              <a:buAutoNum type="alphaLcPeriod"/>
              <a:tabLst>
                <a:tab pos="269875" algn="l"/>
              </a:tabLst>
            </a:pPr>
            <a:r>
              <a:rPr lang="en-US" sz="2800" dirty="0">
                <a:solidFill>
                  <a:srgbClr val="000000"/>
                </a:solidFill>
                <a:effectLst/>
              </a:rPr>
              <a:t>Write a Python program that creates a user interface to perform integer divisions. The user enters two numbers in the text fields, Num1 and Num2. The division of Num1 and Num2 is displayed in the Result field when the Divide button is clicked. If Num1 or Num2 were not an integer Num2 is Zero, the program should Display an appropriate message in the result field in Red color.</a:t>
            </a:r>
          </a:p>
          <a:p>
            <a:pPr marL="342900" lvl="0" indent="-342900" algn="just">
              <a:lnSpc>
                <a:spcPct val="115000"/>
              </a:lnSpc>
              <a:buFont typeface="+mj-lt"/>
              <a:buAutoNum type="alphaLcPeriod"/>
              <a:tabLst>
                <a:tab pos="269875" algn="l"/>
              </a:tabLst>
            </a:pPr>
            <a:endParaRPr lang="en-US" sz="1050" dirty="0">
              <a:effectLst/>
            </a:endParaRPr>
          </a:p>
          <a:p>
            <a:pPr marL="342900" lvl="0" indent="-342900" algn="just">
              <a:lnSpc>
                <a:spcPct val="115000"/>
              </a:lnSpc>
              <a:buFont typeface="+mj-lt"/>
              <a:buAutoNum type="alphaLcPeriod"/>
              <a:tabLst>
                <a:tab pos="269875" algn="l"/>
              </a:tabLst>
            </a:pPr>
            <a:r>
              <a:rPr lang="en-US" sz="2800" dirty="0">
                <a:solidFill>
                  <a:srgbClr val="000000"/>
                </a:solidFill>
                <a:effectLst/>
              </a:rPr>
              <a:t>Write a Python program that simulates a traffic light. The program lets the user select one of three lights: red, yellow, or green. When a radio button is selected, the light is turned on, and only one light can be on at a </a:t>
            </a:r>
            <a:r>
              <a:rPr lang="en-US" sz="2800" dirty="0" err="1">
                <a:solidFill>
                  <a:srgbClr val="000000"/>
                </a:solidFill>
                <a:effectLst/>
              </a:rPr>
              <a:t>time.No</a:t>
            </a:r>
            <a:r>
              <a:rPr lang="en-US" sz="2800" dirty="0">
                <a:solidFill>
                  <a:srgbClr val="000000"/>
                </a:solidFill>
                <a:effectLst/>
              </a:rPr>
              <a:t> light is on when the program starts</a:t>
            </a:r>
            <a:endParaRPr lang="en-IN" dirty="0"/>
          </a:p>
        </p:txBody>
      </p:sp>
    </p:spTree>
    <p:extLst>
      <p:ext uri="{BB962C8B-B14F-4D97-AF65-F5344CB8AC3E}">
        <p14:creationId xmlns:p14="http://schemas.microsoft.com/office/powerpoint/2010/main" val="1191494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8B7D79-40D1-4DE7-8CFA-AD994A78DD22}"/>
              </a:ext>
            </a:extLst>
          </p:cNvPr>
          <p:cNvSpPr>
            <a:spLocks noGrp="1"/>
          </p:cNvSpPr>
          <p:nvPr>
            <p:ph idx="1"/>
          </p:nvPr>
        </p:nvSpPr>
        <p:spPr>
          <a:xfrm>
            <a:off x="576942" y="1023192"/>
            <a:ext cx="11038115" cy="4677812"/>
          </a:xfrm>
        </p:spPr>
        <p:txBody>
          <a:bodyPr>
            <a:normAutofit fontScale="62500" lnSpcReduction="20000"/>
          </a:bodyPr>
          <a:lstStyle/>
          <a:p>
            <a:pPr marL="0" indent="0" algn="just">
              <a:lnSpc>
                <a:spcPct val="115000"/>
              </a:lnSpc>
              <a:spcAft>
                <a:spcPts val="0"/>
              </a:spcAft>
              <a:buNone/>
              <a:tabLst>
                <a:tab pos="90170" algn="l"/>
              </a:tabLst>
            </a:pPr>
            <a:r>
              <a:rPr lang="en-US" sz="2800" b="1" dirty="0">
                <a:solidFill>
                  <a:srgbClr val="000000"/>
                </a:solidFill>
                <a:effectLst/>
                <a:latin typeface="Times New Roman" panose="02020603050405020304" pitchFamily="18" charset="0"/>
                <a:ea typeface="Times New Roman" panose="02020603050405020304" pitchFamily="18" charset="0"/>
              </a:rPr>
              <a:t>TASK 11</a:t>
            </a:r>
            <a:r>
              <a:rPr lang="en-IN" sz="2800" b="1" dirty="0">
                <a:solidFill>
                  <a:srgbClr val="000000"/>
                </a:solidFill>
                <a:effectLst/>
                <a:latin typeface="Times New Roman" panose="02020603050405020304" pitchFamily="18" charset="0"/>
                <a:ea typeface="Times New Roman" panose="02020603050405020304" pitchFamily="18" charset="0"/>
              </a:rPr>
              <a:t>(Django Framework)</a:t>
            </a:r>
            <a:endParaRPr lang="en-US" sz="28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mj-lt"/>
              <a:buAutoNum type="alphaLcPeriod"/>
              <a:tabLst>
                <a:tab pos="269875" algn="l"/>
              </a:tabLst>
            </a:pPr>
            <a:r>
              <a:rPr lang="en-US" sz="2800" dirty="0">
                <a:solidFill>
                  <a:srgbClr val="000000"/>
                </a:solidFill>
                <a:effectLst/>
              </a:rPr>
              <a:t>Create a Django web application for a simple calculator with basic operations (+, -, * and /) with two numbers.</a:t>
            </a:r>
          </a:p>
          <a:p>
            <a:pPr marL="342900" lvl="0" indent="-342900" algn="just">
              <a:lnSpc>
                <a:spcPct val="115000"/>
              </a:lnSpc>
              <a:buFont typeface="+mj-lt"/>
              <a:buAutoNum type="alphaLcPeriod"/>
              <a:tabLst>
                <a:tab pos="269875" algn="l"/>
              </a:tabLst>
            </a:pPr>
            <a:endParaRPr lang="en-US" sz="1050" dirty="0">
              <a:effectLst/>
            </a:endParaRPr>
          </a:p>
          <a:p>
            <a:pPr marL="342900" lvl="0" indent="-342900" algn="just">
              <a:lnSpc>
                <a:spcPct val="115000"/>
              </a:lnSpc>
              <a:buFont typeface="+mj-lt"/>
              <a:buAutoNum type="alphaLcPeriod"/>
              <a:tabLst>
                <a:tab pos="269875" algn="l"/>
              </a:tabLst>
            </a:pPr>
            <a:r>
              <a:rPr lang="en-US" sz="2800" dirty="0">
                <a:effectLst/>
              </a:rPr>
              <a:t>C</a:t>
            </a:r>
            <a:r>
              <a:rPr lang="en-US" sz="2800" dirty="0">
                <a:solidFill>
                  <a:srgbClr val="000000"/>
                </a:solidFill>
                <a:effectLst/>
              </a:rPr>
              <a:t>reate a Django web application that implements Library MIS, which has the features like</a:t>
            </a:r>
            <a:endParaRPr lang="en-US" sz="1050" dirty="0">
              <a:effectLst/>
            </a:endParaRPr>
          </a:p>
          <a:p>
            <a:pPr marL="1257300" lvl="2" indent="-342900" algn="just">
              <a:lnSpc>
                <a:spcPct val="115000"/>
              </a:lnSpc>
              <a:buFont typeface="+mj-lt"/>
              <a:buAutoNum type="alphaLcParenR"/>
              <a:tabLst>
                <a:tab pos="536575" algn="l"/>
              </a:tabLst>
            </a:pPr>
            <a:r>
              <a:rPr lang="en-US" sz="2900" dirty="0">
                <a:solidFill>
                  <a:srgbClr val="000000"/>
                </a:solidFill>
                <a:effectLst/>
              </a:rPr>
              <a:t>Add/Delete a book</a:t>
            </a:r>
            <a:endParaRPr lang="en-US" sz="2900" dirty="0">
              <a:effectLst/>
            </a:endParaRPr>
          </a:p>
          <a:p>
            <a:pPr marL="1257300" lvl="2" indent="-342900" algn="just">
              <a:lnSpc>
                <a:spcPct val="115000"/>
              </a:lnSpc>
              <a:buFont typeface="+mj-lt"/>
              <a:buAutoNum type="alphaLcParenR"/>
              <a:tabLst>
                <a:tab pos="536575" algn="l"/>
              </a:tabLst>
            </a:pPr>
            <a:r>
              <a:rPr lang="en-US" sz="2900" dirty="0">
                <a:solidFill>
                  <a:srgbClr val="000000"/>
                </a:solidFill>
                <a:effectLst/>
              </a:rPr>
              <a:t>Issue a book to a person</a:t>
            </a:r>
            <a:endParaRPr lang="en-US" sz="2900" dirty="0">
              <a:effectLst/>
            </a:endParaRPr>
          </a:p>
          <a:p>
            <a:pPr marL="1257300" lvl="2" indent="-342900" algn="just">
              <a:lnSpc>
                <a:spcPct val="115000"/>
              </a:lnSpc>
              <a:buFont typeface="+mj-lt"/>
              <a:buAutoNum type="alphaLcParenR"/>
              <a:tabLst>
                <a:tab pos="536575" algn="l"/>
              </a:tabLst>
            </a:pPr>
            <a:r>
              <a:rPr lang="en-US" sz="2900" dirty="0">
                <a:solidFill>
                  <a:srgbClr val="000000"/>
                </a:solidFill>
                <a:effectLst/>
              </a:rPr>
              <a:t>Collect a book from a person</a:t>
            </a:r>
            <a:endParaRPr lang="en-US" sz="2900" dirty="0">
              <a:effectLst/>
            </a:endParaRPr>
          </a:p>
          <a:p>
            <a:pPr marL="1257300" lvl="2" indent="-342900" algn="just">
              <a:lnSpc>
                <a:spcPct val="115000"/>
              </a:lnSpc>
              <a:buFont typeface="+mj-lt"/>
              <a:buAutoNum type="alphaLcParenR"/>
              <a:tabLst>
                <a:tab pos="536575" algn="l"/>
              </a:tabLst>
            </a:pPr>
            <a:r>
              <a:rPr lang="en-US" sz="2900" dirty="0">
                <a:effectLst/>
              </a:rPr>
              <a:t>Search for a title or author</a:t>
            </a:r>
          </a:p>
          <a:p>
            <a:pPr marL="0" indent="0" algn="just">
              <a:lnSpc>
                <a:spcPct val="115000"/>
              </a:lnSpc>
              <a:spcAft>
                <a:spcPts val="0"/>
              </a:spcAft>
              <a:buNone/>
              <a:tabLst>
                <a:tab pos="90170" algn="l"/>
              </a:tabLst>
            </a:pPr>
            <a:endParaRPr lang="en-US" sz="2800" dirty="0">
              <a:effectLst/>
              <a:latin typeface="Times New Roman" panose="02020603050405020304" pitchFamily="18" charset="0"/>
              <a:ea typeface="Times New Roman" panose="02020603050405020304" pitchFamily="18" charset="0"/>
            </a:endParaRPr>
          </a:p>
          <a:p>
            <a:pPr marL="0" indent="0" algn="just">
              <a:lnSpc>
                <a:spcPct val="115000"/>
              </a:lnSpc>
              <a:spcAft>
                <a:spcPts val="0"/>
              </a:spcAft>
              <a:buNone/>
              <a:tabLst>
                <a:tab pos="90170" algn="l"/>
              </a:tabLst>
            </a:pPr>
            <a:r>
              <a:rPr lang="en-US" sz="2800" b="1" dirty="0">
                <a:solidFill>
                  <a:srgbClr val="000000"/>
                </a:solidFill>
                <a:effectLst/>
                <a:latin typeface="Times New Roman" panose="02020603050405020304" pitchFamily="18" charset="0"/>
                <a:ea typeface="Times New Roman" panose="02020603050405020304" pitchFamily="18" charset="0"/>
              </a:rPr>
              <a:t>TASK 12</a:t>
            </a:r>
            <a:r>
              <a:rPr lang="en-IN" sz="2800" b="1" dirty="0">
                <a:solidFill>
                  <a:srgbClr val="000000"/>
                </a:solidFill>
                <a:effectLst/>
                <a:latin typeface="Times New Roman" panose="02020603050405020304" pitchFamily="18" charset="0"/>
                <a:ea typeface="Times New Roman" panose="02020603050405020304" pitchFamily="18" charset="0"/>
              </a:rPr>
              <a:t>(Django Framework)</a:t>
            </a:r>
            <a:endParaRPr lang="en-US" b="1" dirty="0">
              <a:latin typeface="Times New Roman" panose="02020603050405020304" pitchFamily="18" charset="0"/>
              <a:ea typeface="Times New Roman" panose="02020603050405020304" pitchFamily="18" charset="0"/>
            </a:endParaRPr>
          </a:p>
          <a:p>
            <a:pPr marL="0" indent="0" algn="just">
              <a:lnSpc>
                <a:spcPct val="115000"/>
              </a:lnSpc>
              <a:spcAft>
                <a:spcPts val="0"/>
              </a:spcAft>
              <a:buNone/>
              <a:tabLst>
                <a:tab pos="90170" algn="l"/>
              </a:tabLst>
            </a:pPr>
            <a:r>
              <a:rPr lang="en-IN" sz="2800" dirty="0">
                <a:solidFill>
                  <a:srgbClr val="000000"/>
                </a:solidFill>
                <a:effectLst/>
                <a:latin typeface="Times New Roman" panose="02020603050405020304" pitchFamily="18" charset="0"/>
                <a:ea typeface="Times New Roman" panose="02020603050405020304" pitchFamily="18" charset="0"/>
              </a:rPr>
              <a:t>C</a:t>
            </a:r>
            <a:r>
              <a:rPr lang="en-US" sz="2800" dirty="0" err="1">
                <a:solidFill>
                  <a:srgbClr val="000000"/>
                </a:solidFill>
                <a:effectLst/>
                <a:latin typeface="Times New Roman" panose="02020603050405020304" pitchFamily="18" charset="0"/>
                <a:ea typeface="Times New Roman" panose="02020603050405020304" pitchFamily="18" charset="0"/>
              </a:rPr>
              <a:t>reate</a:t>
            </a:r>
            <a:r>
              <a:rPr lang="en-US" sz="2800" dirty="0">
                <a:solidFill>
                  <a:srgbClr val="000000"/>
                </a:solidFill>
                <a:effectLst/>
                <a:latin typeface="Times New Roman" panose="02020603050405020304" pitchFamily="18" charset="0"/>
                <a:ea typeface="Times New Roman" panose="02020603050405020304" pitchFamily="18" charset="0"/>
              </a:rPr>
              <a:t> a Django web application that implements a bus reservation system, where a new bus can be added/removed with a given source and destination. A user should be able to reserve or cancel a seat.</a:t>
            </a:r>
            <a:endParaRPr lang="en-US" sz="2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710021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B76F9-E054-44F3-B385-B4E6B23AD184}"/>
              </a:ext>
            </a:extLst>
          </p:cNvPr>
          <p:cNvSpPr>
            <a:spLocks noGrp="1"/>
          </p:cNvSpPr>
          <p:nvPr>
            <p:ph type="title"/>
          </p:nvPr>
        </p:nvSpPr>
        <p:spPr>
          <a:xfrm>
            <a:off x="345233" y="252444"/>
            <a:ext cx="11346024" cy="857185"/>
          </a:xfrm>
        </p:spPr>
        <p:txBody>
          <a:bodyPr/>
          <a:lstStyle/>
          <a:p>
            <a:r>
              <a:rPr lang="en-US" dirty="0"/>
              <a:t>Different Python IDEs:</a:t>
            </a:r>
            <a:endParaRPr lang="en-IN" dirty="0"/>
          </a:p>
        </p:txBody>
      </p:sp>
      <p:sp>
        <p:nvSpPr>
          <p:cNvPr id="3" name="Content Placeholder 2">
            <a:extLst>
              <a:ext uri="{FF2B5EF4-FFF2-40B4-BE49-F238E27FC236}">
                <a16:creationId xmlns:a16="http://schemas.microsoft.com/office/drawing/2014/main" id="{6DD355BF-BBE3-41DF-BEB0-5B4178870A26}"/>
              </a:ext>
            </a:extLst>
          </p:cNvPr>
          <p:cNvSpPr>
            <a:spLocks noGrp="1"/>
          </p:cNvSpPr>
          <p:nvPr>
            <p:ph idx="1"/>
          </p:nvPr>
        </p:nvSpPr>
        <p:spPr>
          <a:xfrm>
            <a:off x="578497" y="1184988"/>
            <a:ext cx="11112759" cy="4991975"/>
          </a:xfrm>
        </p:spPr>
        <p:txBody>
          <a:bodyPr/>
          <a:lstStyle/>
          <a:p>
            <a:pPr marL="0" indent="0">
              <a:buNone/>
            </a:pPr>
            <a:endParaRPr lang="en-US" dirty="0"/>
          </a:p>
          <a:p>
            <a:pPr marL="0" indent="0">
              <a:buNone/>
            </a:pPr>
            <a:endParaRPr lang="en-US" dirty="0"/>
          </a:p>
          <a:p>
            <a:endParaRPr lang="en-IN" dirty="0"/>
          </a:p>
        </p:txBody>
      </p:sp>
      <p:pic>
        <p:nvPicPr>
          <p:cNvPr id="6" name="Picture 5">
            <a:extLst>
              <a:ext uri="{FF2B5EF4-FFF2-40B4-BE49-F238E27FC236}">
                <a16:creationId xmlns:a16="http://schemas.microsoft.com/office/drawing/2014/main" id="{32138DFD-641E-412B-8789-A27537A89E71}"/>
              </a:ext>
            </a:extLst>
          </p:cNvPr>
          <p:cNvPicPr>
            <a:picLocks noChangeAspect="1"/>
          </p:cNvPicPr>
          <p:nvPr/>
        </p:nvPicPr>
        <p:blipFill>
          <a:blip r:embed="rId2"/>
          <a:stretch>
            <a:fillRect/>
          </a:stretch>
        </p:blipFill>
        <p:spPr>
          <a:xfrm>
            <a:off x="911290" y="1184988"/>
            <a:ext cx="1724025" cy="1543050"/>
          </a:xfrm>
          <a:prstGeom prst="rect">
            <a:avLst/>
          </a:prstGeom>
        </p:spPr>
      </p:pic>
      <p:pic>
        <p:nvPicPr>
          <p:cNvPr id="8" name="Picture 7">
            <a:extLst>
              <a:ext uri="{FF2B5EF4-FFF2-40B4-BE49-F238E27FC236}">
                <a16:creationId xmlns:a16="http://schemas.microsoft.com/office/drawing/2014/main" id="{DA4FFAD2-2EE3-4C8F-B569-E2D2C28CC64B}"/>
              </a:ext>
            </a:extLst>
          </p:cNvPr>
          <p:cNvPicPr>
            <a:picLocks noChangeAspect="1"/>
          </p:cNvPicPr>
          <p:nvPr/>
        </p:nvPicPr>
        <p:blipFill>
          <a:blip r:embed="rId3"/>
          <a:stretch>
            <a:fillRect/>
          </a:stretch>
        </p:blipFill>
        <p:spPr>
          <a:xfrm>
            <a:off x="3651378" y="1527887"/>
            <a:ext cx="2619375" cy="857250"/>
          </a:xfrm>
          <a:prstGeom prst="rect">
            <a:avLst/>
          </a:prstGeom>
        </p:spPr>
      </p:pic>
      <p:pic>
        <p:nvPicPr>
          <p:cNvPr id="10" name="Picture 9">
            <a:extLst>
              <a:ext uri="{FF2B5EF4-FFF2-40B4-BE49-F238E27FC236}">
                <a16:creationId xmlns:a16="http://schemas.microsoft.com/office/drawing/2014/main" id="{30DE73D9-BEB3-4F68-8677-F7C1AE4DF350}"/>
              </a:ext>
            </a:extLst>
          </p:cNvPr>
          <p:cNvPicPr>
            <a:picLocks noChangeAspect="1"/>
          </p:cNvPicPr>
          <p:nvPr/>
        </p:nvPicPr>
        <p:blipFill>
          <a:blip r:embed="rId4"/>
          <a:stretch>
            <a:fillRect/>
          </a:stretch>
        </p:blipFill>
        <p:spPr>
          <a:xfrm>
            <a:off x="6906790" y="1261188"/>
            <a:ext cx="1819275" cy="1390650"/>
          </a:xfrm>
          <a:prstGeom prst="rect">
            <a:avLst/>
          </a:prstGeom>
        </p:spPr>
      </p:pic>
      <p:pic>
        <p:nvPicPr>
          <p:cNvPr id="12" name="Picture 11">
            <a:extLst>
              <a:ext uri="{FF2B5EF4-FFF2-40B4-BE49-F238E27FC236}">
                <a16:creationId xmlns:a16="http://schemas.microsoft.com/office/drawing/2014/main" id="{4F90D9AE-EAB5-4D92-8B5C-F2558ABBD8C6}"/>
              </a:ext>
            </a:extLst>
          </p:cNvPr>
          <p:cNvPicPr>
            <a:picLocks noChangeAspect="1"/>
          </p:cNvPicPr>
          <p:nvPr/>
        </p:nvPicPr>
        <p:blipFill>
          <a:blip r:embed="rId5"/>
          <a:stretch>
            <a:fillRect/>
          </a:stretch>
        </p:blipFill>
        <p:spPr>
          <a:xfrm>
            <a:off x="9474069" y="1294525"/>
            <a:ext cx="1581150" cy="1323975"/>
          </a:xfrm>
          <a:prstGeom prst="rect">
            <a:avLst/>
          </a:prstGeom>
        </p:spPr>
      </p:pic>
      <p:pic>
        <p:nvPicPr>
          <p:cNvPr id="14" name="Picture 13">
            <a:extLst>
              <a:ext uri="{FF2B5EF4-FFF2-40B4-BE49-F238E27FC236}">
                <a16:creationId xmlns:a16="http://schemas.microsoft.com/office/drawing/2014/main" id="{9638A4CE-366D-4411-BC0B-4FE71E92EE97}"/>
              </a:ext>
            </a:extLst>
          </p:cNvPr>
          <p:cNvPicPr>
            <a:picLocks noChangeAspect="1"/>
          </p:cNvPicPr>
          <p:nvPr/>
        </p:nvPicPr>
        <p:blipFill>
          <a:blip r:embed="rId6"/>
          <a:stretch>
            <a:fillRect/>
          </a:stretch>
        </p:blipFill>
        <p:spPr>
          <a:xfrm>
            <a:off x="1358965" y="3085662"/>
            <a:ext cx="1276350" cy="1190625"/>
          </a:xfrm>
          <a:prstGeom prst="rect">
            <a:avLst/>
          </a:prstGeom>
        </p:spPr>
      </p:pic>
      <p:pic>
        <p:nvPicPr>
          <p:cNvPr id="16" name="Picture 15">
            <a:extLst>
              <a:ext uri="{FF2B5EF4-FFF2-40B4-BE49-F238E27FC236}">
                <a16:creationId xmlns:a16="http://schemas.microsoft.com/office/drawing/2014/main" id="{C11C0FC3-CC25-4DA3-9185-C7EA5D653AD4}"/>
              </a:ext>
            </a:extLst>
          </p:cNvPr>
          <p:cNvPicPr>
            <a:picLocks noChangeAspect="1"/>
          </p:cNvPicPr>
          <p:nvPr/>
        </p:nvPicPr>
        <p:blipFill>
          <a:blip r:embed="rId7"/>
          <a:stretch>
            <a:fillRect/>
          </a:stretch>
        </p:blipFill>
        <p:spPr>
          <a:xfrm>
            <a:off x="3663819" y="3057087"/>
            <a:ext cx="2476500" cy="1219200"/>
          </a:xfrm>
          <a:prstGeom prst="rect">
            <a:avLst/>
          </a:prstGeom>
        </p:spPr>
      </p:pic>
      <p:pic>
        <p:nvPicPr>
          <p:cNvPr id="18" name="Picture 17">
            <a:extLst>
              <a:ext uri="{FF2B5EF4-FFF2-40B4-BE49-F238E27FC236}">
                <a16:creationId xmlns:a16="http://schemas.microsoft.com/office/drawing/2014/main" id="{C1521316-E759-4AFB-958D-D43CA2AFB13E}"/>
              </a:ext>
            </a:extLst>
          </p:cNvPr>
          <p:cNvPicPr>
            <a:picLocks noChangeAspect="1"/>
          </p:cNvPicPr>
          <p:nvPr/>
        </p:nvPicPr>
        <p:blipFill>
          <a:blip r:embed="rId8"/>
          <a:stretch>
            <a:fillRect/>
          </a:stretch>
        </p:blipFill>
        <p:spPr>
          <a:xfrm>
            <a:off x="7357284" y="3015100"/>
            <a:ext cx="1209675" cy="1200150"/>
          </a:xfrm>
          <a:prstGeom prst="rect">
            <a:avLst/>
          </a:prstGeom>
        </p:spPr>
      </p:pic>
      <p:pic>
        <p:nvPicPr>
          <p:cNvPr id="20" name="Picture 19">
            <a:extLst>
              <a:ext uri="{FF2B5EF4-FFF2-40B4-BE49-F238E27FC236}">
                <a16:creationId xmlns:a16="http://schemas.microsoft.com/office/drawing/2014/main" id="{E42E114A-C5F2-446E-9DB0-60E80C857760}"/>
              </a:ext>
            </a:extLst>
          </p:cNvPr>
          <p:cNvPicPr>
            <a:picLocks noChangeAspect="1"/>
          </p:cNvPicPr>
          <p:nvPr/>
        </p:nvPicPr>
        <p:blipFill>
          <a:blip r:embed="rId9"/>
          <a:stretch>
            <a:fillRect/>
          </a:stretch>
        </p:blipFill>
        <p:spPr>
          <a:xfrm>
            <a:off x="9783924" y="2976999"/>
            <a:ext cx="1495425" cy="1323975"/>
          </a:xfrm>
          <a:prstGeom prst="rect">
            <a:avLst/>
          </a:prstGeom>
        </p:spPr>
      </p:pic>
      <p:pic>
        <p:nvPicPr>
          <p:cNvPr id="22" name="Picture 21">
            <a:extLst>
              <a:ext uri="{FF2B5EF4-FFF2-40B4-BE49-F238E27FC236}">
                <a16:creationId xmlns:a16="http://schemas.microsoft.com/office/drawing/2014/main" id="{D98949FB-0930-4660-A2EB-FDA19B3F113A}"/>
              </a:ext>
            </a:extLst>
          </p:cNvPr>
          <p:cNvPicPr>
            <a:picLocks noChangeAspect="1"/>
          </p:cNvPicPr>
          <p:nvPr/>
        </p:nvPicPr>
        <p:blipFill>
          <a:blip r:embed="rId10"/>
          <a:stretch>
            <a:fillRect/>
          </a:stretch>
        </p:blipFill>
        <p:spPr>
          <a:xfrm>
            <a:off x="1482401" y="5062538"/>
            <a:ext cx="1333500" cy="1114425"/>
          </a:xfrm>
          <a:prstGeom prst="rect">
            <a:avLst/>
          </a:prstGeom>
        </p:spPr>
      </p:pic>
      <p:pic>
        <p:nvPicPr>
          <p:cNvPr id="24" name="Picture 23">
            <a:extLst>
              <a:ext uri="{FF2B5EF4-FFF2-40B4-BE49-F238E27FC236}">
                <a16:creationId xmlns:a16="http://schemas.microsoft.com/office/drawing/2014/main" id="{EA2DF6D9-9C63-44DB-9B98-428DF41E8E35}"/>
              </a:ext>
            </a:extLst>
          </p:cNvPr>
          <p:cNvPicPr>
            <a:picLocks noChangeAspect="1"/>
          </p:cNvPicPr>
          <p:nvPr/>
        </p:nvPicPr>
        <p:blipFill>
          <a:blip r:embed="rId11"/>
          <a:stretch>
            <a:fillRect/>
          </a:stretch>
        </p:blipFill>
        <p:spPr>
          <a:xfrm>
            <a:off x="3729814" y="5153025"/>
            <a:ext cx="4733052" cy="933450"/>
          </a:xfrm>
          <a:prstGeom prst="rect">
            <a:avLst/>
          </a:prstGeom>
        </p:spPr>
      </p:pic>
      <p:pic>
        <p:nvPicPr>
          <p:cNvPr id="26" name="Picture 25">
            <a:extLst>
              <a:ext uri="{FF2B5EF4-FFF2-40B4-BE49-F238E27FC236}">
                <a16:creationId xmlns:a16="http://schemas.microsoft.com/office/drawing/2014/main" id="{6CB7B78F-DA68-4F42-958B-47BF7A455236}"/>
              </a:ext>
            </a:extLst>
          </p:cNvPr>
          <p:cNvPicPr>
            <a:picLocks noChangeAspect="1"/>
          </p:cNvPicPr>
          <p:nvPr/>
        </p:nvPicPr>
        <p:blipFill>
          <a:blip r:embed="rId12"/>
          <a:stretch>
            <a:fillRect/>
          </a:stretch>
        </p:blipFill>
        <p:spPr>
          <a:xfrm>
            <a:off x="8873412" y="5067300"/>
            <a:ext cx="3161035" cy="1219200"/>
          </a:xfrm>
          <a:prstGeom prst="rect">
            <a:avLst/>
          </a:prstGeom>
        </p:spPr>
      </p:pic>
    </p:spTree>
    <p:extLst>
      <p:ext uri="{BB962C8B-B14F-4D97-AF65-F5344CB8AC3E}">
        <p14:creationId xmlns:p14="http://schemas.microsoft.com/office/powerpoint/2010/main" val="2929496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B76F9-E054-44F3-B385-B4E6B23AD184}"/>
              </a:ext>
            </a:extLst>
          </p:cNvPr>
          <p:cNvSpPr>
            <a:spLocks noGrp="1"/>
          </p:cNvSpPr>
          <p:nvPr>
            <p:ph type="title"/>
          </p:nvPr>
        </p:nvSpPr>
        <p:spPr>
          <a:xfrm>
            <a:off x="345233" y="252444"/>
            <a:ext cx="11346024" cy="857185"/>
          </a:xfrm>
        </p:spPr>
        <p:txBody>
          <a:bodyPr/>
          <a:lstStyle/>
          <a:p>
            <a:r>
              <a:rPr lang="en-US" dirty="0"/>
              <a:t>Installing Python:</a:t>
            </a:r>
            <a:endParaRPr lang="en-IN" dirty="0"/>
          </a:p>
        </p:txBody>
      </p:sp>
      <p:sp>
        <p:nvSpPr>
          <p:cNvPr id="3" name="Content Placeholder 2">
            <a:extLst>
              <a:ext uri="{FF2B5EF4-FFF2-40B4-BE49-F238E27FC236}">
                <a16:creationId xmlns:a16="http://schemas.microsoft.com/office/drawing/2014/main" id="{6DD355BF-BBE3-41DF-BEB0-5B4178870A26}"/>
              </a:ext>
            </a:extLst>
          </p:cNvPr>
          <p:cNvSpPr>
            <a:spLocks noGrp="1"/>
          </p:cNvSpPr>
          <p:nvPr>
            <p:ph idx="1"/>
          </p:nvPr>
        </p:nvSpPr>
        <p:spPr>
          <a:xfrm>
            <a:off x="578497" y="1184988"/>
            <a:ext cx="11112759" cy="4991975"/>
          </a:xfrm>
        </p:spPr>
        <p:txBody>
          <a:bodyPr/>
          <a:lstStyle/>
          <a:p>
            <a:r>
              <a:rPr lang="en-US" dirty="0"/>
              <a:t>GO to the following site and download python</a:t>
            </a:r>
          </a:p>
          <a:p>
            <a:endParaRPr lang="en-IN" dirty="0"/>
          </a:p>
        </p:txBody>
      </p:sp>
      <p:pic>
        <p:nvPicPr>
          <p:cNvPr id="5" name="Picture 4">
            <a:extLst>
              <a:ext uri="{FF2B5EF4-FFF2-40B4-BE49-F238E27FC236}">
                <a16:creationId xmlns:a16="http://schemas.microsoft.com/office/drawing/2014/main" id="{8C2243BF-6012-4162-A6C1-9E8E97A6CAE5}"/>
              </a:ext>
            </a:extLst>
          </p:cNvPr>
          <p:cNvPicPr>
            <a:picLocks noChangeAspect="1"/>
          </p:cNvPicPr>
          <p:nvPr/>
        </p:nvPicPr>
        <p:blipFill>
          <a:blip r:embed="rId2"/>
          <a:stretch>
            <a:fillRect/>
          </a:stretch>
        </p:blipFill>
        <p:spPr>
          <a:xfrm>
            <a:off x="1079240" y="2034073"/>
            <a:ext cx="9650964" cy="3872206"/>
          </a:xfrm>
          <a:prstGeom prst="rect">
            <a:avLst/>
          </a:prstGeom>
        </p:spPr>
      </p:pic>
    </p:spTree>
    <p:extLst>
      <p:ext uri="{BB962C8B-B14F-4D97-AF65-F5344CB8AC3E}">
        <p14:creationId xmlns:p14="http://schemas.microsoft.com/office/powerpoint/2010/main" val="35252651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941</Words>
  <Application>Microsoft Office PowerPoint</Application>
  <PresentationFormat>Widescreen</PresentationFormat>
  <Paragraphs>78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Python Programming Lab</vt:lpstr>
      <vt:lpstr>Syllabus</vt:lpstr>
      <vt:lpstr>PowerPoint Presentation</vt:lpstr>
      <vt:lpstr>PowerPoint Presentation</vt:lpstr>
      <vt:lpstr>PowerPoint Presentation</vt:lpstr>
      <vt:lpstr>PowerPoint Presentation</vt:lpstr>
      <vt:lpstr>PowerPoint Presentation</vt:lpstr>
      <vt:lpstr>Different Python IDEs:</vt:lpstr>
      <vt:lpstr>Installing Python:</vt:lpstr>
      <vt:lpstr>PowerPoint Presentation</vt:lpstr>
      <vt:lpstr>PowerPoint Presentation</vt:lpstr>
      <vt:lpstr>Running Python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 Lab</dc:title>
  <dc:creator>kodam</dc:creator>
  <cp:lastModifiedBy>kodam</cp:lastModifiedBy>
  <cp:revision>7</cp:revision>
  <dcterms:created xsi:type="dcterms:W3CDTF">2022-03-08T14:13:24Z</dcterms:created>
  <dcterms:modified xsi:type="dcterms:W3CDTF">2022-03-08T15:45:23Z</dcterms:modified>
</cp:coreProperties>
</file>