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0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2872-9638-E197-8C94-BB19756D4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494" y="1449660"/>
            <a:ext cx="3276286" cy="724826"/>
          </a:xfrm>
        </p:spPr>
        <p:txBody>
          <a:bodyPr/>
          <a:lstStyle/>
          <a:p>
            <a:pPr algn="l"/>
            <a:r>
              <a:rPr lang="en-US" sz="4400" dirty="0"/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89293-F9CF-1A1B-98E4-740DD878F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4494" y="2532860"/>
            <a:ext cx="8996862" cy="312234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COVID has affected employment across the globe.</a:t>
            </a:r>
          </a:p>
          <a:p>
            <a:pPr lvl="1" algn="l"/>
            <a:r>
              <a:rPr lang="en-US" sz="2100" dirty="0"/>
              <a:t>“</a:t>
            </a:r>
            <a:r>
              <a:rPr lang="en-US" sz="2100" i="1" dirty="0"/>
              <a:t>The unemployment rate jumped in April 2020 to a level not seen since the 1930s</a:t>
            </a:r>
            <a:r>
              <a:rPr lang="en-US" sz="2100" dirty="0"/>
              <a:t>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Certain employment sectors like hospitality and leisure are impacted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Mask mandating had a significant impact on the employment situation</a:t>
            </a:r>
          </a:p>
        </p:txBody>
      </p:sp>
    </p:spTree>
    <p:extLst>
      <p:ext uri="{BB962C8B-B14F-4D97-AF65-F5344CB8AC3E}">
        <p14:creationId xmlns:p14="http://schemas.microsoft.com/office/powerpoint/2010/main" val="3681927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31A9-EC5C-2857-762C-7B601502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Results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sz="2400" dirty="0">
                <a:effectLst/>
                <a:latin typeface="Helvetica Neue" panose="02000503000000020004" pitchFamily="2" charset="0"/>
              </a:rPr>
              <a:t>Hypothesis Testing (Welch’s T-test)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62BF8-6374-BC7B-712E-B7763D559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9517"/>
            <a:ext cx="9601200" cy="412268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Goal: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test if the intervention caused a significant change in the response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Results: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Welch's t-test= 2.8544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p-value = 0.0063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Statistically significant!*</a:t>
            </a:r>
          </a:p>
          <a:p>
            <a:pPr marL="530352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Concern: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*Though t-test could be used on time series data, we might get </a:t>
            </a:r>
            <a:r>
              <a:rPr lang="en-US" b="1" dirty="0"/>
              <a:t>overoptimistic inferences</a:t>
            </a:r>
            <a:r>
              <a:rPr lang="en-US" dirty="0"/>
              <a:t> since the residuals might still have </a:t>
            </a:r>
            <a:r>
              <a:rPr lang="en-US" b="1" dirty="0"/>
              <a:t>autocorrelation.</a:t>
            </a:r>
          </a:p>
        </p:txBody>
      </p:sp>
    </p:spTree>
    <p:extLst>
      <p:ext uri="{BB962C8B-B14F-4D97-AF65-F5344CB8AC3E}">
        <p14:creationId xmlns:p14="http://schemas.microsoft.com/office/powerpoint/2010/main" val="425037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31A9-EC5C-2857-762C-7B601502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Results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sz="2400" dirty="0">
                <a:effectLst/>
                <a:latin typeface="Helvetica Neue" panose="02000503000000020004" pitchFamily="2" charset="0"/>
              </a:rPr>
              <a:t>Causal Impact Analysis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62BF8-6374-BC7B-712E-B7763D559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4703383" cy="408326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Goal: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test if the intervention caused a significant </a:t>
            </a:r>
            <a:r>
              <a:rPr lang="en-US" b="1" dirty="0"/>
              <a:t>negative change</a:t>
            </a:r>
            <a:r>
              <a:rPr lang="en-US" dirty="0"/>
              <a:t> in the response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Results: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Bayesian one-sided tail-area probability p = 0.0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Statistically significant negative effect of the intervention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2652F-A17B-B563-3B01-8FFC2A067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018" y="1428750"/>
            <a:ext cx="5904186" cy="458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21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31A9-EC5C-2857-762C-7B601502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Why these results matter?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62BF8-6374-BC7B-712E-B7763D55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obtain results help us understand the impact of pandemics like COVID on employment and labor force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They helps us understand how different sectors are impacted over different periods of the pandemic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They showcase the effectiveness of policies like masking mandates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2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F990-39DE-1054-94D1-44B0A18E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0F68E-CAAB-56FD-A0F3-02434B255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How did COVID affect different employment sectors in the New Haven County?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Did mask mandating help relax the employment situation?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Are there any specific employment sectors that are affected the most?</a:t>
            </a:r>
          </a:p>
        </p:txBody>
      </p:sp>
    </p:spTree>
    <p:extLst>
      <p:ext uri="{BB962C8B-B14F-4D97-AF65-F5344CB8AC3E}">
        <p14:creationId xmlns:p14="http://schemas.microsoft.com/office/powerpoint/2010/main" val="101945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B0DC-0347-DAB9-D22F-9F6E4DDD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human centered?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BB195-0484-A66E-A142-4BE3D70FF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People centered 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Multiple analysis are performed, however only interpretable results are selected for the final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Ethical considerations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data used is aggregated at county level and does not focus on a specific demographic.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Fairness and transparency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analysis is performed using explainable statistical algorithms instead of opaque algorithms</a:t>
            </a:r>
          </a:p>
        </p:txBody>
      </p:sp>
    </p:spTree>
    <p:extLst>
      <p:ext uri="{BB962C8B-B14F-4D97-AF65-F5344CB8AC3E}">
        <p14:creationId xmlns:p14="http://schemas.microsoft.com/office/powerpoint/2010/main" val="193888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1676-A938-A699-4875-C31848F1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87B69-952A-D56D-20DB-058B2EAC7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2883"/>
            <a:ext cx="9601200" cy="3954517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COVID-19 fatality data from John Hopkins University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Jan 2020 to Sept 2022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CDC data of masking mandates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Jan 2020 to Sept 2022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Employment data from US Bureau of Labor Statistics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Jan 2018 to Sept 2022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Labor force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Jobs availability data (cumulative &amp; sector wise)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*All datasets are filtered for New Haven County data</a:t>
            </a:r>
          </a:p>
        </p:txBody>
      </p:sp>
    </p:spTree>
    <p:extLst>
      <p:ext uri="{BB962C8B-B14F-4D97-AF65-F5344CB8AC3E}">
        <p14:creationId xmlns:p14="http://schemas.microsoft.com/office/powerpoint/2010/main" val="289892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31A9-EC5C-2857-762C-7B601502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Methodology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sz="2400" dirty="0">
                <a:effectLst/>
                <a:latin typeface="Helvetica Neue" panose="02000503000000020004" pitchFamily="2" charset="0"/>
              </a:rPr>
              <a:t>Data collection and preparation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62BF8-6374-BC7B-712E-B7763D55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All the 3 datasets used in the analysis are available on public data repositories, which are exported in CSV data file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10 individual employment sector level metrics are combined to obtain a single sector wise data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5 final datasets are obtained after performing data cleaning operations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COVID confirmed cases, masking mandates, labor force (employed &amp; unemployed), cumulative jobs availability, Employment sector wise jobs availability</a:t>
            </a:r>
          </a:p>
        </p:txBody>
      </p:sp>
    </p:spTree>
    <p:extLst>
      <p:ext uri="{BB962C8B-B14F-4D97-AF65-F5344CB8AC3E}">
        <p14:creationId xmlns:p14="http://schemas.microsoft.com/office/powerpoint/2010/main" val="101512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31A9-EC5C-2857-762C-7B601502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Methodology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sz="2400" dirty="0">
                <a:latin typeface="Helvetica Neue" panose="02000503000000020004" pitchFamily="2" charset="0"/>
              </a:rPr>
              <a:t>N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otable data transformations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62BF8-6374-BC7B-712E-B7763D55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frequency of employment data is monthly, to tie these datasets, the confirmed cases data is aggregated to a monthly frequency.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CDC mask mandating data is missing for certain date ranges, it is assumed to have no mandates during that period.</a:t>
            </a:r>
          </a:p>
        </p:txBody>
      </p:sp>
    </p:spTree>
    <p:extLst>
      <p:ext uri="{BB962C8B-B14F-4D97-AF65-F5344CB8AC3E}">
        <p14:creationId xmlns:p14="http://schemas.microsoft.com/office/powerpoint/2010/main" val="82650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31A9-EC5C-2857-762C-7B601502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  <a:latin typeface="Helvetica Neue" panose="02000503000000020004" pitchFamily="2" charset="0"/>
              </a:rPr>
              <a:t>Methodology</a:t>
            </a:r>
            <a:br>
              <a:rPr lang="en-US">
                <a:effectLst/>
                <a:latin typeface="Helvetica Neue" panose="02000503000000020004" pitchFamily="2" charset="0"/>
              </a:rPr>
            </a:br>
            <a:r>
              <a:rPr lang="en-US" sz="2400">
                <a:effectLst/>
                <a:latin typeface="Helvetica Neue" panose="02000503000000020004" pitchFamily="2" charset="0"/>
              </a:rPr>
              <a:t>V</a:t>
            </a:r>
            <a:r>
              <a:rPr lang="en-US" sz="2400">
                <a:latin typeface="Helvetica Neue" panose="02000503000000020004" pitchFamily="2" charset="0"/>
              </a:rPr>
              <a:t>isual Analysis</a:t>
            </a:r>
            <a:r>
              <a:rPr lang="en-US">
                <a:effectLst/>
                <a:latin typeface="Helvetica Neue" panose="02000503000000020004" pitchFamily="2" charset="0"/>
              </a:rPr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74BCA0-EB2C-8704-8E95-114E6B742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749" y="3813556"/>
            <a:ext cx="5801709" cy="2850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CE2443-FCF7-A97C-6EEA-1A639C3AA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749" y="863678"/>
            <a:ext cx="6768658" cy="294987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C584D4-FDCB-4076-A6BB-E5B3698DA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957149" cy="43783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we a major dip in all the graphs - available labor force, employment, and the available jobs.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impact in available jobs seem to be the highest of all.</a:t>
            </a:r>
          </a:p>
        </p:txBody>
      </p:sp>
    </p:spTree>
    <p:extLst>
      <p:ext uri="{BB962C8B-B14F-4D97-AF65-F5344CB8AC3E}">
        <p14:creationId xmlns:p14="http://schemas.microsoft.com/office/powerpoint/2010/main" val="311303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31A9-EC5C-2857-762C-7B601502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Methodology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sz="2400" dirty="0">
                <a:effectLst/>
                <a:latin typeface="Helvetica Neue" panose="02000503000000020004" pitchFamily="2" charset="0"/>
              </a:rPr>
              <a:t>V</a:t>
            </a:r>
            <a:r>
              <a:rPr lang="en-US" sz="2400" dirty="0">
                <a:latin typeface="Helvetica Neue" panose="02000503000000020004" pitchFamily="2" charset="0"/>
              </a:rPr>
              <a:t>isual Analysis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6A3F5B-C061-8885-7D4D-57BC31026FB5}"/>
              </a:ext>
            </a:extLst>
          </p:cNvPr>
          <p:cNvGrpSpPr/>
          <p:nvPr/>
        </p:nvGrpSpPr>
        <p:grpSpPr>
          <a:xfrm>
            <a:off x="2480441" y="3411264"/>
            <a:ext cx="8451360" cy="3257552"/>
            <a:chOff x="2480441" y="3600448"/>
            <a:chExt cx="8451360" cy="325755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16D5567-1034-8C02-7D26-ED691EA74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0441" y="3600449"/>
              <a:ext cx="6705600" cy="325755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6BE9DD-758C-1866-A36D-6FA8E2091B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705"/>
            <a:stretch/>
          </p:blipFill>
          <p:spPr>
            <a:xfrm>
              <a:off x="9186041" y="3600448"/>
              <a:ext cx="1745760" cy="3257552"/>
            </a:xfrm>
            <a:prstGeom prst="rect">
              <a:avLst/>
            </a:prstGeom>
          </p:spPr>
        </p:pic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FC6D0E-2C57-8D11-EA3D-5F6F9253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4859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affect varies widely on different employment sectors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We see an improvement in the situation with masking mandates </a:t>
            </a:r>
          </a:p>
        </p:txBody>
      </p:sp>
    </p:spTree>
    <p:extLst>
      <p:ext uri="{BB962C8B-B14F-4D97-AF65-F5344CB8AC3E}">
        <p14:creationId xmlns:p14="http://schemas.microsoft.com/office/powerpoint/2010/main" val="83346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31A9-EC5C-2857-762C-7B601502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Methodology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sz="2400" dirty="0">
                <a:effectLst/>
                <a:latin typeface="Helvetica Neue" panose="02000503000000020004" pitchFamily="2" charset="0"/>
              </a:rPr>
              <a:t>Tests for statistical significance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62BF8-6374-BC7B-712E-B7763D55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data is broken into pre and post COVID periods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(before and after 2020-01-01)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Welch’s T-test for employment impact significance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Causal Impact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Bayesian Structural Time Series Model (BSTS)</a:t>
            </a:r>
          </a:p>
        </p:txBody>
      </p:sp>
    </p:spTree>
    <p:extLst>
      <p:ext uri="{BB962C8B-B14F-4D97-AF65-F5344CB8AC3E}">
        <p14:creationId xmlns:p14="http://schemas.microsoft.com/office/powerpoint/2010/main" val="37301684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1450</TotalTime>
  <Words>575</Words>
  <Application>Microsoft Macintosh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Franklin Gothic Book</vt:lpstr>
      <vt:lpstr>Helvetica Neue</vt:lpstr>
      <vt:lpstr>Crop</vt:lpstr>
      <vt:lpstr>Motivation</vt:lpstr>
      <vt:lpstr>Problem Statement</vt:lpstr>
      <vt:lpstr>How is it human centered?</vt:lpstr>
      <vt:lpstr>Datasets</vt:lpstr>
      <vt:lpstr>Methodology Data collection and preparation </vt:lpstr>
      <vt:lpstr>Methodology Notable data transformations </vt:lpstr>
      <vt:lpstr>Methodology Visual Analysis </vt:lpstr>
      <vt:lpstr>Methodology Visual Analysis </vt:lpstr>
      <vt:lpstr>Methodology Tests for statistical significance </vt:lpstr>
      <vt:lpstr>Results Hypothesis Testing (Welch’s T-test) </vt:lpstr>
      <vt:lpstr>Results Causal Impact Analysis </vt:lpstr>
      <vt:lpstr>Why these results matter?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Sravan Hande</dc:creator>
  <cp:lastModifiedBy>Sravan Hande</cp:lastModifiedBy>
  <cp:revision>7</cp:revision>
  <dcterms:created xsi:type="dcterms:W3CDTF">2022-12-05T06:51:50Z</dcterms:created>
  <dcterms:modified xsi:type="dcterms:W3CDTF">2022-12-06T07:02:08Z</dcterms:modified>
</cp:coreProperties>
</file>