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52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23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-9144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4736592"/>
            <a:ext cx="12984480" cy="36576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417320" y="5029200"/>
            <a:ext cx="3401568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3250"/>
              </a:lnSpc>
              <a:buNone/>
            </a:pPr>
            <a:endParaRPr lang="en-US" sz="2320" dirty="0"/>
          </a:p>
        </p:txBody>
      </p:sp>
      <p:sp>
        <p:nvSpPr>
          <p:cNvPr id="7" name="Text 1"/>
          <p:cNvSpPr/>
          <p:nvPr/>
        </p:nvSpPr>
        <p:spPr>
          <a:xfrm>
            <a:off x="1417320" y="5449824"/>
            <a:ext cx="3401568" cy="2560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endParaRPr lang="en-US" sz="1390" dirty="0"/>
          </a:p>
        </p:txBody>
      </p:sp>
      <p:sp>
        <p:nvSpPr>
          <p:cNvPr id="8" name="Text 2"/>
          <p:cNvSpPr/>
          <p:nvPr/>
        </p:nvSpPr>
        <p:spPr>
          <a:xfrm>
            <a:off x="2165604" y="3575304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Recent Call Tracker using Queue</a:t>
            </a:r>
            <a:endParaRPr lang="en-US" sz="6410" dirty="0"/>
          </a:p>
        </p:txBody>
      </p:sp>
      <p:pic>
        <p:nvPicPr>
          <p:cNvPr id="1026" name="Picture 2" descr="Student Research, Skill Development ...">
            <a:extLst>
              <a:ext uri="{FF2B5EF4-FFF2-40B4-BE49-F238E27FC236}">
                <a16:creationId xmlns:a16="http://schemas.microsoft.com/office/drawing/2014/main" id="{86E04E0C-C594-EB7F-8F65-1C3241DC3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596" y="232623"/>
            <a:ext cx="5111496" cy="286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DA3A64-6AB7-6BDA-EBA8-ED8C72B01584}"/>
              </a:ext>
            </a:extLst>
          </p:cNvPr>
          <p:cNvSpPr txBox="1"/>
          <p:nvPr/>
        </p:nvSpPr>
        <p:spPr>
          <a:xfrm>
            <a:off x="832104" y="5239512"/>
            <a:ext cx="12984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Bachelor of Technology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Computer Science &amp; Engineering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Submitted To:-                                                      Guidance Under:-                                      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Submitted  By:-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064" y="0"/>
            <a:ext cx="4974336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78992" y="3337560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Components:</a:t>
            </a:r>
            <a:endParaRPr lang="en-US" sz="1850" dirty="0"/>
          </a:p>
        </p:txBody>
      </p:sp>
      <p:sp>
        <p:nvSpPr>
          <p:cNvPr id="5" name="Text 1"/>
          <p:cNvSpPr/>
          <p:nvPr/>
        </p:nvSpPr>
        <p:spPr>
          <a:xfrm>
            <a:off x="1078992" y="4325112"/>
            <a:ext cx="750722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   • Time Queue: Manages the queue of incoming calls based on time.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1078992" y="5797296"/>
            <a:ext cx="750722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Layered Architecture Diagram: Show separation of concerns among different components.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078992" y="5175504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   • Logger: Handles logging of call details.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832104" y="1344168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9. Architecture</a:t>
            </a:r>
            <a:endParaRPr lang="en-US" sz="4640" dirty="0"/>
          </a:p>
        </p:txBody>
      </p:sp>
      <p:sp>
        <p:nvSpPr>
          <p:cNvPr id="9" name="Text 5"/>
          <p:cNvSpPr/>
          <p:nvPr/>
        </p:nvSpPr>
        <p:spPr>
          <a:xfrm>
            <a:off x="1078992" y="3831336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   • Caller Simulation: Generates random caller data.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832104" y="2340864"/>
            <a:ext cx="8010144" cy="5943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640"/>
              </a:lnSpc>
              <a:buNone/>
            </a:pPr>
            <a:r>
              <a:rPr lang="en-US" sz="371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System Components</a:t>
            </a:r>
            <a:endParaRPr lang="en-US" sz="37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064" y="0"/>
            <a:ext cx="4974336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4389120"/>
            <a:ext cx="801014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void receiveCall(int callerId, int duration) {     // Function to handle the reception of a call     // Logic to add call to the queue and log the details } </a:t>
            </a:r>
            <a:endParaRPr lang="en-US" sz="1850" dirty="0"/>
          </a:p>
        </p:txBody>
      </p:sp>
      <p:sp>
        <p:nvSpPr>
          <p:cNvPr id="5" name="Text 1"/>
          <p:cNvSpPr/>
          <p:nvPr/>
        </p:nvSpPr>
        <p:spPr>
          <a:xfrm>
            <a:off x="832104" y="3529584"/>
            <a:ext cx="8010144" cy="5943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640"/>
              </a:lnSpc>
              <a:buNone/>
            </a:pPr>
            <a:r>
              <a:rPr lang="en-US" sz="371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Optional Code Snippet</a:t>
            </a:r>
            <a:endParaRPr lang="en-US" sz="3710" dirty="0"/>
          </a:p>
        </p:txBody>
      </p:sp>
      <p:sp>
        <p:nvSpPr>
          <p:cNvPr id="6" name="Text 2"/>
          <p:cNvSpPr/>
          <p:nvPr/>
        </p:nvSpPr>
        <p:spPr>
          <a:xfrm>
            <a:off x="832104" y="2523744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10. Screenshot of Project</a:t>
            </a:r>
            <a:endParaRPr lang="en-US" sz="46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80720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2640" y="5568696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944" y="5568696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5568696"/>
            <a:ext cx="475488" cy="47548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9848088" y="558698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832104" y="4462272"/>
            <a:ext cx="12984480" cy="5943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640"/>
              </a:lnSpc>
              <a:buNone/>
            </a:pPr>
            <a:r>
              <a:rPr lang="en-US" sz="371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Summary</a:t>
            </a:r>
            <a:endParaRPr lang="en-US" sz="3710" dirty="0"/>
          </a:p>
        </p:txBody>
      </p:sp>
      <p:sp>
        <p:nvSpPr>
          <p:cNvPr id="9" name="Text 2"/>
          <p:cNvSpPr/>
          <p:nvPr/>
        </p:nvSpPr>
        <p:spPr>
          <a:xfrm>
            <a:off x="5422392" y="558698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10460736" y="5596128"/>
            <a:ext cx="3337560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The architecture is designed to be easily extendable, allowing for future enhancements.</a:t>
            </a:r>
            <a:endParaRPr lang="en-US" sz="1850" dirty="0"/>
          </a:p>
        </p:txBody>
      </p:sp>
      <p:sp>
        <p:nvSpPr>
          <p:cNvPr id="11" name="Text 4"/>
          <p:cNvSpPr/>
          <p:nvPr/>
        </p:nvSpPr>
        <p:spPr>
          <a:xfrm>
            <a:off x="996696" y="558698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12" name="Text 5"/>
          <p:cNvSpPr/>
          <p:nvPr/>
        </p:nvSpPr>
        <p:spPr>
          <a:xfrm>
            <a:off x="6035040" y="5596128"/>
            <a:ext cx="3337560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It handles a limited memory window by focusing on the most recent calls.</a:t>
            </a:r>
            <a:endParaRPr lang="en-US" sz="1850" dirty="0"/>
          </a:p>
        </p:txBody>
      </p:sp>
      <p:sp>
        <p:nvSpPr>
          <p:cNvPr id="13" name="Text 6"/>
          <p:cNvSpPr/>
          <p:nvPr/>
        </p:nvSpPr>
        <p:spPr>
          <a:xfrm>
            <a:off x="832104" y="345643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11. Conclusion</a:t>
            </a:r>
            <a:endParaRPr lang="en-US" sz="4640" dirty="0"/>
          </a:p>
        </p:txBody>
      </p:sp>
      <p:sp>
        <p:nvSpPr>
          <p:cNvPr id="14" name="Text 7"/>
          <p:cNvSpPr/>
          <p:nvPr/>
        </p:nvSpPr>
        <p:spPr>
          <a:xfrm>
            <a:off x="1609344" y="5596128"/>
            <a:ext cx="3337560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The project implements an efficient real-time system for call tracking.</a:t>
            </a:r>
            <a:endParaRPr lang="en-US" sz="18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064" y="0"/>
            <a:ext cx="4974336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792" y="3136392"/>
            <a:ext cx="2487168" cy="271576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3136392"/>
            <a:ext cx="2487168" cy="271576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592" y="3136392"/>
            <a:ext cx="2487168" cy="271576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832104" y="2112264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12. References</a:t>
            </a:r>
            <a:endParaRPr lang="en-US" sz="4640" dirty="0"/>
          </a:p>
        </p:txBody>
      </p:sp>
      <p:sp>
        <p:nvSpPr>
          <p:cNvPr id="8" name="Text 1"/>
          <p:cNvSpPr/>
          <p:nvPr/>
        </p:nvSpPr>
        <p:spPr>
          <a:xfrm>
            <a:off x="1078992" y="3246120"/>
            <a:ext cx="2011680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C++ Documentation: cppreference</a:t>
            </a:r>
            <a:endParaRPr lang="en-US" sz="1850" dirty="0"/>
          </a:p>
        </p:txBody>
      </p:sp>
      <p:sp>
        <p:nvSpPr>
          <p:cNvPr id="9" name="Text 2"/>
          <p:cNvSpPr/>
          <p:nvPr/>
        </p:nvSpPr>
        <p:spPr>
          <a:xfrm>
            <a:off x="6574536" y="3246120"/>
            <a:ext cx="2011680" cy="24780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Your Own Source Code: The complete codebase for further review and experimentation.</a:t>
            </a:r>
            <a:endParaRPr lang="en-US" sz="1850" dirty="0"/>
          </a:p>
        </p:txBody>
      </p:sp>
      <p:sp>
        <p:nvSpPr>
          <p:cNvPr id="10" name="Text 3"/>
          <p:cNvSpPr/>
          <p:nvPr/>
        </p:nvSpPr>
        <p:spPr>
          <a:xfrm>
            <a:off x="3831336" y="3246120"/>
            <a:ext cx="2011680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Stack Overflow Discussions: Various threads on call tracking implementations.</a:t>
            </a:r>
            <a:endParaRPr lang="en-US" sz="18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3474720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8010"/>
              </a:lnSpc>
              <a:buNone/>
            </a:pPr>
            <a:r>
              <a:rPr lang="en-US" sz="641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Thank You</a:t>
            </a:r>
            <a:endParaRPr lang="en-US" sz="64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71232" y="3493008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4. Scope of the Project</a:t>
            </a:r>
            <a:endParaRPr lang="en-US" sz="2320" dirty="0"/>
          </a:p>
        </p:txBody>
      </p:sp>
      <p:sp>
        <p:nvSpPr>
          <p:cNvPr id="5" name="Text 1"/>
          <p:cNvSpPr/>
          <p:nvPr/>
        </p:nvSpPr>
        <p:spPr>
          <a:xfrm>
            <a:off x="1078992" y="6035040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11. Conclusion</a:t>
            </a:r>
            <a:endParaRPr lang="en-US" sz="2320" dirty="0"/>
          </a:p>
        </p:txBody>
      </p:sp>
      <p:sp>
        <p:nvSpPr>
          <p:cNvPr id="6" name="Text 2"/>
          <p:cNvSpPr/>
          <p:nvPr/>
        </p:nvSpPr>
        <p:spPr>
          <a:xfrm>
            <a:off x="1078992" y="4764024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7. Flow Chart</a:t>
            </a:r>
            <a:endParaRPr lang="en-US" sz="2320" dirty="0"/>
          </a:p>
        </p:txBody>
      </p:sp>
      <p:sp>
        <p:nvSpPr>
          <p:cNvPr id="7" name="Text 3"/>
          <p:cNvSpPr/>
          <p:nvPr/>
        </p:nvSpPr>
        <p:spPr>
          <a:xfrm>
            <a:off x="7571232" y="6035040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12. References</a:t>
            </a:r>
            <a:endParaRPr lang="en-US" sz="2320" dirty="0"/>
          </a:p>
        </p:txBody>
      </p:sp>
      <p:sp>
        <p:nvSpPr>
          <p:cNvPr id="8" name="Text 4"/>
          <p:cNvSpPr/>
          <p:nvPr/>
        </p:nvSpPr>
        <p:spPr>
          <a:xfrm>
            <a:off x="1078992" y="2862072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1. Title Slide</a:t>
            </a:r>
            <a:endParaRPr lang="en-US" sz="2320" dirty="0"/>
          </a:p>
        </p:txBody>
      </p:sp>
      <p:sp>
        <p:nvSpPr>
          <p:cNvPr id="9" name="Text 5"/>
          <p:cNvSpPr/>
          <p:nvPr/>
        </p:nvSpPr>
        <p:spPr>
          <a:xfrm>
            <a:off x="7571232" y="2862072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2. Introduction</a:t>
            </a:r>
            <a:endParaRPr lang="en-US" sz="2320" dirty="0"/>
          </a:p>
        </p:txBody>
      </p:sp>
      <p:sp>
        <p:nvSpPr>
          <p:cNvPr id="10" name="Text 6"/>
          <p:cNvSpPr/>
          <p:nvPr/>
        </p:nvSpPr>
        <p:spPr>
          <a:xfrm>
            <a:off x="7571232" y="4764024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8. Data Flow Diagram</a:t>
            </a:r>
            <a:endParaRPr lang="en-US" sz="2320" dirty="0"/>
          </a:p>
        </p:txBody>
      </p:sp>
      <p:sp>
        <p:nvSpPr>
          <p:cNvPr id="11" name="Text 7"/>
          <p:cNvSpPr/>
          <p:nvPr/>
        </p:nvSpPr>
        <p:spPr>
          <a:xfrm>
            <a:off x="832104" y="1444752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CONTENTS</a:t>
            </a:r>
            <a:endParaRPr lang="en-US" sz="6410" dirty="0"/>
          </a:p>
        </p:txBody>
      </p:sp>
      <p:sp>
        <p:nvSpPr>
          <p:cNvPr id="12" name="Text 8"/>
          <p:cNvSpPr/>
          <p:nvPr/>
        </p:nvSpPr>
        <p:spPr>
          <a:xfrm>
            <a:off x="1078992" y="5394960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9. Architecture</a:t>
            </a:r>
            <a:endParaRPr lang="en-US" sz="2320" dirty="0"/>
          </a:p>
        </p:txBody>
      </p:sp>
      <p:sp>
        <p:nvSpPr>
          <p:cNvPr id="13" name="Text 9"/>
          <p:cNvSpPr/>
          <p:nvPr/>
        </p:nvSpPr>
        <p:spPr>
          <a:xfrm>
            <a:off x="1078992" y="4123944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5. Requirement Specifications</a:t>
            </a:r>
            <a:endParaRPr lang="en-US" sz="2320" dirty="0"/>
          </a:p>
        </p:txBody>
      </p:sp>
      <p:sp>
        <p:nvSpPr>
          <p:cNvPr id="14" name="Text 10"/>
          <p:cNvSpPr/>
          <p:nvPr/>
        </p:nvSpPr>
        <p:spPr>
          <a:xfrm>
            <a:off x="1078992" y="3493008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3. Objective of the Project</a:t>
            </a:r>
            <a:endParaRPr lang="en-US" sz="2320" dirty="0"/>
          </a:p>
        </p:txBody>
      </p:sp>
      <p:sp>
        <p:nvSpPr>
          <p:cNvPr id="15" name="Text 11"/>
          <p:cNvSpPr/>
          <p:nvPr/>
        </p:nvSpPr>
        <p:spPr>
          <a:xfrm>
            <a:off x="7571232" y="5394960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10. Screenshot of Project</a:t>
            </a:r>
            <a:endParaRPr lang="en-US" sz="2320" dirty="0"/>
          </a:p>
        </p:txBody>
      </p:sp>
      <p:sp>
        <p:nvSpPr>
          <p:cNvPr id="16" name="Text 12"/>
          <p:cNvSpPr/>
          <p:nvPr/>
        </p:nvSpPr>
        <p:spPr>
          <a:xfrm>
            <a:off x="7571232" y="4123944"/>
            <a:ext cx="598932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6. Modules of the Application</a:t>
            </a:r>
            <a:endParaRPr lang="en-US" sz="23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064" y="0"/>
            <a:ext cx="4974336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78992" y="3877056"/>
            <a:ext cx="75072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Subtitle</a:t>
            </a:r>
            <a:endParaRPr lang="en-US" sz="2320" dirty="0"/>
          </a:p>
        </p:txBody>
      </p:sp>
      <p:sp>
        <p:nvSpPr>
          <p:cNvPr id="5" name="Text 1"/>
          <p:cNvSpPr/>
          <p:nvPr/>
        </p:nvSpPr>
        <p:spPr>
          <a:xfrm>
            <a:off x="1078992" y="3264408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• Recent Call Tracker using Queue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832104" y="1618488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1. Title Slide</a:t>
            </a:r>
            <a:endParaRPr lang="en-US" sz="4640" dirty="0"/>
          </a:p>
        </p:txBody>
      </p:sp>
      <p:sp>
        <p:nvSpPr>
          <p:cNvPr id="7" name="Text 3"/>
          <p:cNvSpPr/>
          <p:nvPr/>
        </p:nvSpPr>
        <p:spPr>
          <a:xfrm>
            <a:off x="1078992" y="2752344"/>
            <a:ext cx="75072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Project Title</a:t>
            </a:r>
            <a:endParaRPr lang="en-US" sz="2320" dirty="0"/>
          </a:p>
        </p:txBody>
      </p:sp>
      <p:sp>
        <p:nvSpPr>
          <p:cNvPr id="8" name="Text 4"/>
          <p:cNvSpPr/>
          <p:nvPr/>
        </p:nvSpPr>
        <p:spPr>
          <a:xfrm>
            <a:off x="1078992" y="5870448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• [Your Name / Team Name Here]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1078992" y="4389120"/>
            <a:ext cx="7507224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• “Track all calls received in the last 60 seconds using a time-based queue”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1078992" y="5367528"/>
            <a:ext cx="75072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Your Name / Team Name</a:t>
            </a:r>
            <a:endParaRPr lang="en-US" sz="23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2640" y="2139696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944" y="2139696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2139696"/>
            <a:ext cx="475488" cy="47548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832104" y="87782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2. Introduction</a:t>
            </a:r>
            <a:endParaRPr lang="en-US" sz="4640" dirty="0"/>
          </a:p>
        </p:txBody>
      </p:sp>
      <p:sp>
        <p:nvSpPr>
          <p:cNvPr id="8" name="Text 1"/>
          <p:cNvSpPr/>
          <p:nvPr/>
        </p:nvSpPr>
        <p:spPr>
          <a:xfrm>
            <a:off x="9848088" y="215798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1609344" y="2167128"/>
            <a:ext cx="333756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What is real-time call tracking?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10460736" y="2679192"/>
            <a:ext cx="3337560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• A queue allows for efficient handling of incoming calls by organizing them in the order they are received.</a:t>
            </a:r>
            <a:endParaRPr lang="en-US" sz="1850" dirty="0"/>
          </a:p>
        </p:txBody>
      </p:sp>
      <p:sp>
        <p:nvSpPr>
          <p:cNvPr id="11" name="Text 4"/>
          <p:cNvSpPr/>
          <p:nvPr/>
        </p:nvSpPr>
        <p:spPr>
          <a:xfrm>
            <a:off x="1609344" y="3044952"/>
            <a:ext cx="3337560" cy="21305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• Real-time call tracking is a system that records incoming call data as it happens, allowing businesses to analyze interactions with customers instantly.</a:t>
            </a:r>
            <a:endParaRPr lang="en-US" sz="1850" dirty="0"/>
          </a:p>
        </p:txBody>
      </p:sp>
      <p:sp>
        <p:nvSpPr>
          <p:cNvPr id="12" name="Text 5"/>
          <p:cNvSpPr/>
          <p:nvPr/>
        </p:nvSpPr>
        <p:spPr>
          <a:xfrm>
            <a:off x="10460736" y="2167128"/>
            <a:ext cx="333756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Why use a queue?</a:t>
            </a:r>
            <a:endParaRPr lang="en-US" sz="2320" dirty="0"/>
          </a:p>
        </p:txBody>
      </p:sp>
      <p:sp>
        <p:nvSpPr>
          <p:cNvPr id="13" name="Text 6"/>
          <p:cNvSpPr/>
          <p:nvPr/>
        </p:nvSpPr>
        <p:spPr>
          <a:xfrm>
            <a:off x="6035040" y="4599432"/>
            <a:ext cx="3337560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• It enables timely follow-ups and enhances customer satisfaction by ensuring that no call details are overlooked.</a:t>
            </a:r>
            <a:endParaRPr lang="en-US" sz="1850" dirty="0"/>
          </a:p>
        </p:txBody>
      </p:sp>
      <p:sp>
        <p:nvSpPr>
          <p:cNvPr id="14" name="Text 7"/>
          <p:cNvSpPr/>
          <p:nvPr/>
        </p:nvSpPr>
        <p:spPr>
          <a:xfrm>
            <a:off x="6035040" y="3044952"/>
            <a:ext cx="3337560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• Tracking recent interactions is crucial for understanding customer needs and preferences.</a:t>
            </a:r>
            <a:endParaRPr lang="en-US" sz="1850" dirty="0"/>
          </a:p>
        </p:txBody>
      </p:sp>
      <p:sp>
        <p:nvSpPr>
          <p:cNvPr id="15" name="Text 8"/>
          <p:cNvSpPr/>
          <p:nvPr/>
        </p:nvSpPr>
        <p:spPr>
          <a:xfrm>
            <a:off x="5422392" y="215798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16" name="Text 9"/>
          <p:cNvSpPr/>
          <p:nvPr/>
        </p:nvSpPr>
        <p:spPr>
          <a:xfrm>
            <a:off x="10460736" y="4590288"/>
            <a:ext cx="3337560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• It ensures that the system can manage data effectively, especially when dealing with high volumes of calls in a short timeframe.</a:t>
            </a:r>
            <a:endParaRPr lang="en-US" sz="1850" dirty="0"/>
          </a:p>
        </p:txBody>
      </p:sp>
      <p:sp>
        <p:nvSpPr>
          <p:cNvPr id="17" name="Text 10"/>
          <p:cNvSpPr/>
          <p:nvPr/>
        </p:nvSpPr>
        <p:spPr>
          <a:xfrm>
            <a:off x="1609344" y="5312664"/>
            <a:ext cx="3337560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• It provides insights into call patterns, helps in improving customer service, and supports decision-making processes.</a:t>
            </a:r>
            <a:endParaRPr lang="en-US" sz="1850" dirty="0"/>
          </a:p>
        </p:txBody>
      </p:sp>
      <p:sp>
        <p:nvSpPr>
          <p:cNvPr id="18" name="Text 11"/>
          <p:cNvSpPr/>
          <p:nvPr/>
        </p:nvSpPr>
        <p:spPr>
          <a:xfrm>
            <a:off x="996696" y="215798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19" name="Text 12"/>
          <p:cNvSpPr/>
          <p:nvPr/>
        </p:nvSpPr>
        <p:spPr>
          <a:xfrm>
            <a:off x="6035040" y="2167128"/>
            <a:ext cx="333756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Importance of tracking recent interactions</a:t>
            </a:r>
            <a:endParaRPr lang="en-US" sz="23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80720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064" y="5330952"/>
            <a:ext cx="4142232" cy="129844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5330952"/>
            <a:ext cx="4142232" cy="129844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656" y="5330952"/>
            <a:ext cx="4142232" cy="129844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486400" y="5449824"/>
            <a:ext cx="3675888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Ensure efficient memory and time handling to optimize system performance.</a:t>
            </a:r>
            <a:endParaRPr lang="en-US" sz="1850" dirty="0"/>
          </a:p>
        </p:txBody>
      </p:sp>
      <p:sp>
        <p:nvSpPr>
          <p:cNvPr id="8" name="Text 1"/>
          <p:cNvSpPr/>
          <p:nvPr/>
        </p:nvSpPr>
        <p:spPr>
          <a:xfrm>
            <a:off x="832104" y="345643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3. Objective of the Project</a:t>
            </a:r>
            <a:endParaRPr lang="en-US" sz="4640" dirty="0"/>
          </a:p>
        </p:txBody>
      </p:sp>
      <p:sp>
        <p:nvSpPr>
          <p:cNvPr id="9" name="Text 2"/>
          <p:cNvSpPr/>
          <p:nvPr/>
        </p:nvSpPr>
        <p:spPr>
          <a:xfrm>
            <a:off x="832104" y="4462272"/>
            <a:ext cx="12984480" cy="5943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640"/>
              </a:lnSpc>
              <a:buNone/>
            </a:pPr>
            <a:r>
              <a:rPr lang="en-US" sz="371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Goals</a:t>
            </a:r>
            <a:endParaRPr lang="en-US" sz="3710" dirty="0"/>
          </a:p>
        </p:txBody>
      </p:sp>
      <p:sp>
        <p:nvSpPr>
          <p:cNvPr id="10" name="Text 3"/>
          <p:cNvSpPr/>
          <p:nvPr/>
        </p:nvSpPr>
        <p:spPr>
          <a:xfrm>
            <a:off x="9893808" y="5449824"/>
            <a:ext cx="3675888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Log call details with precise time stamps for accurate record-keeping.</a:t>
            </a:r>
            <a:endParaRPr lang="en-US" sz="1850" dirty="0"/>
          </a:p>
        </p:txBody>
      </p:sp>
      <p:sp>
        <p:nvSpPr>
          <p:cNvPr id="11" name="Text 4"/>
          <p:cNvSpPr/>
          <p:nvPr/>
        </p:nvSpPr>
        <p:spPr>
          <a:xfrm>
            <a:off x="1078992" y="5449824"/>
            <a:ext cx="3675888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Track only recent calls (within 60 seconds) to maintain relevant data.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272" y="3648456"/>
            <a:ext cx="1152144" cy="11521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9416" y="3648456"/>
            <a:ext cx="868680" cy="11521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288" y="3648456"/>
            <a:ext cx="1152144" cy="115214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32104" y="2660904"/>
            <a:ext cx="12984480" cy="5943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640"/>
              </a:lnSpc>
              <a:buNone/>
            </a:pPr>
            <a:r>
              <a:rPr lang="en-US" sz="371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Features</a:t>
            </a:r>
            <a:endParaRPr lang="en-US" sz="3710" dirty="0"/>
          </a:p>
        </p:txBody>
      </p:sp>
      <p:sp>
        <p:nvSpPr>
          <p:cNvPr id="7" name="Text 1"/>
          <p:cNvSpPr/>
          <p:nvPr/>
        </p:nvSpPr>
        <p:spPr>
          <a:xfrm>
            <a:off x="9848088" y="5029200"/>
            <a:ext cx="3831336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The system can be extended to support IVR (Interactive Voice Response) or call center software for broader applications.</a:t>
            </a:r>
            <a:endParaRPr lang="en-US" sz="1850" dirty="0"/>
          </a:p>
        </p:txBody>
      </p:sp>
      <p:sp>
        <p:nvSpPr>
          <p:cNvPr id="8" name="Text 2"/>
          <p:cNvSpPr/>
          <p:nvPr/>
        </p:nvSpPr>
        <p:spPr>
          <a:xfrm>
            <a:off x="832104" y="165506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4. Scope of the Project</a:t>
            </a:r>
            <a:endParaRPr lang="en-US" sz="4640" dirty="0"/>
          </a:p>
        </p:txBody>
      </p:sp>
      <p:sp>
        <p:nvSpPr>
          <p:cNvPr id="9" name="Text 3"/>
          <p:cNvSpPr/>
          <p:nvPr/>
        </p:nvSpPr>
        <p:spPr>
          <a:xfrm>
            <a:off x="960120" y="5029200"/>
            <a:ext cx="3831336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Real-time simulation in a console-based environment for immediate feedback.</a:t>
            </a: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5404104" y="5029200"/>
            <a:ext cx="3831336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Logging support to maintain a history of calls for future reference.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155801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95351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78992" y="7059168"/>
            <a:ext cx="1248156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   • for time-related functions,</a:t>
            </a:r>
            <a:endParaRPr lang="en-US" sz="1850" dirty="0"/>
          </a:p>
        </p:txBody>
      </p:sp>
      <p:sp>
        <p:nvSpPr>
          <p:cNvPr id="5" name="Text 1"/>
          <p:cNvSpPr/>
          <p:nvPr/>
        </p:nvSpPr>
        <p:spPr>
          <a:xfrm>
            <a:off x="832104" y="345643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5. Requirement Specifications</a:t>
            </a:r>
            <a:endParaRPr lang="en-US" sz="4640" dirty="0"/>
          </a:p>
        </p:txBody>
      </p:sp>
      <p:sp>
        <p:nvSpPr>
          <p:cNvPr id="6" name="Text 2"/>
          <p:cNvSpPr/>
          <p:nvPr/>
        </p:nvSpPr>
        <p:spPr>
          <a:xfrm>
            <a:off x="1078992" y="9656064"/>
            <a:ext cx="1248156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   • GCC/G++ Compiler for compiling C++ code,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078992" y="9162288"/>
            <a:ext cx="1248156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System Requirements: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1078992" y="5449824"/>
            <a:ext cx="1248156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Programming Language: C++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1078992" y="7552944"/>
            <a:ext cx="1248156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   • for handling concurrent operations,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1078992" y="8046720"/>
            <a:ext cx="1248156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   • for file operations,</a:t>
            </a:r>
            <a:endParaRPr lang="en-US" sz="1850" dirty="0"/>
          </a:p>
        </p:txBody>
      </p:sp>
      <p:sp>
        <p:nvSpPr>
          <p:cNvPr id="11" name="Text 7"/>
          <p:cNvSpPr/>
          <p:nvPr/>
        </p:nvSpPr>
        <p:spPr>
          <a:xfrm>
            <a:off x="1078992" y="6565392"/>
            <a:ext cx="1248156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   • for managing the call queue,</a:t>
            </a:r>
            <a:endParaRPr lang="en-US" sz="1850" dirty="0"/>
          </a:p>
        </p:txBody>
      </p:sp>
      <p:sp>
        <p:nvSpPr>
          <p:cNvPr id="12" name="Text 8"/>
          <p:cNvSpPr/>
          <p:nvPr/>
        </p:nvSpPr>
        <p:spPr>
          <a:xfrm>
            <a:off x="1078992" y="10149840"/>
            <a:ext cx="1248156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   • Terminal for running the application.</a:t>
            </a:r>
            <a:endParaRPr lang="en-US" sz="1850" dirty="0"/>
          </a:p>
        </p:txBody>
      </p:sp>
      <p:sp>
        <p:nvSpPr>
          <p:cNvPr id="13" name="Text 9"/>
          <p:cNvSpPr/>
          <p:nvPr/>
        </p:nvSpPr>
        <p:spPr>
          <a:xfrm>
            <a:off x="1078992" y="8540496"/>
            <a:ext cx="1248156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   • for formatting output.</a:t>
            </a:r>
            <a:endParaRPr lang="en-US" sz="1850" dirty="0"/>
          </a:p>
        </p:txBody>
      </p:sp>
      <p:sp>
        <p:nvSpPr>
          <p:cNvPr id="14" name="Text 10"/>
          <p:cNvSpPr/>
          <p:nvPr/>
        </p:nvSpPr>
        <p:spPr>
          <a:xfrm>
            <a:off x="832104" y="4462272"/>
            <a:ext cx="12984480" cy="5943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640"/>
              </a:lnSpc>
              <a:buNone/>
            </a:pPr>
            <a:r>
              <a:rPr lang="en-US" sz="371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Technical Requirements</a:t>
            </a:r>
            <a:endParaRPr lang="en-US" sz="3710" dirty="0"/>
          </a:p>
        </p:txBody>
      </p:sp>
      <p:sp>
        <p:nvSpPr>
          <p:cNvPr id="15" name="Text 11"/>
          <p:cNvSpPr/>
          <p:nvPr/>
        </p:nvSpPr>
        <p:spPr>
          <a:xfrm>
            <a:off x="1078992" y="6062472"/>
            <a:ext cx="1248156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Libraries: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064" y="0"/>
            <a:ext cx="4974336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6336792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5038344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3739896"/>
            <a:ext cx="475488" cy="47548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609344" y="6364224"/>
            <a:ext cx="7214616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Main Loop: Simulates the reception of random calls, triggering the logging and queue operations.</a:t>
            </a:r>
            <a:endParaRPr lang="en-US" sz="1850" dirty="0"/>
          </a:p>
        </p:txBody>
      </p:sp>
      <p:sp>
        <p:nvSpPr>
          <p:cNvPr id="8" name="Text 1"/>
          <p:cNvSpPr/>
          <p:nvPr/>
        </p:nvSpPr>
        <p:spPr>
          <a:xfrm>
            <a:off x="996696" y="6355080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1609344" y="3767328"/>
            <a:ext cx="7214616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Call Structure: Defines the attributes of a call such as callerId, timestamp, and duration.</a:t>
            </a:r>
            <a:endParaRPr lang="en-US" sz="1850" dirty="0"/>
          </a:p>
        </p:txBody>
      </p:sp>
      <p:sp>
        <p:nvSpPr>
          <p:cNvPr id="10" name="Text 3"/>
          <p:cNvSpPr/>
          <p:nvPr/>
        </p:nvSpPr>
        <p:spPr>
          <a:xfrm>
            <a:off x="996696" y="5056632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11" name="Text 4"/>
          <p:cNvSpPr/>
          <p:nvPr/>
        </p:nvSpPr>
        <p:spPr>
          <a:xfrm>
            <a:off x="832104" y="2633472"/>
            <a:ext cx="8010144" cy="5943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640"/>
              </a:lnSpc>
              <a:buNone/>
            </a:pPr>
            <a:r>
              <a:rPr lang="en-US" sz="371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Key Components</a:t>
            </a:r>
            <a:endParaRPr lang="en-US" sz="3710" dirty="0"/>
          </a:p>
        </p:txBody>
      </p:sp>
      <p:sp>
        <p:nvSpPr>
          <p:cNvPr id="12" name="Text 5"/>
          <p:cNvSpPr/>
          <p:nvPr/>
        </p:nvSpPr>
        <p:spPr>
          <a:xfrm>
            <a:off x="996696" y="375818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13" name="Text 6"/>
          <p:cNvSpPr/>
          <p:nvPr/>
        </p:nvSpPr>
        <p:spPr>
          <a:xfrm>
            <a:off x="832104" y="886968"/>
            <a:ext cx="8010144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6. Modules of the Application</a:t>
            </a:r>
            <a:endParaRPr lang="en-US" sz="4640" dirty="0"/>
          </a:p>
        </p:txBody>
      </p:sp>
      <p:sp>
        <p:nvSpPr>
          <p:cNvPr id="14" name="Text 7"/>
          <p:cNvSpPr/>
          <p:nvPr/>
        </p:nvSpPr>
        <p:spPr>
          <a:xfrm>
            <a:off x="1609344" y="5065776"/>
            <a:ext cx="7214616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RealTimeCallTracker Class: Manages queue handling, performs cleanup of expired calls, and logs call details to a file.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616" y="3364992"/>
            <a:ext cx="4297680" cy="95097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504" y="3364992"/>
            <a:ext cx="4297680" cy="95097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3364992"/>
            <a:ext cx="4297680" cy="950976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1558016" y="362102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7232904" y="362102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5404104" y="4663440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Processing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1078992" y="4663440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Input</a:t>
            </a:r>
            <a:endParaRPr lang="en-US" sz="2320" dirty="0"/>
          </a:p>
        </p:txBody>
      </p:sp>
      <p:sp>
        <p:nvSpPr>
          <p:cNvPr id="11" name="Text 4"/>
          <p:cNvSpPr/>
          <p:nvPr/>
        </p:nvSpPr>
        <p:spPr>
          <a:xfrm>
            <a:off x="832104" y="2496312"/>
            <a:ext cx="12984480" cy="5943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640"/>
              </a:lnSpc>
              <a:buNone/>
            </a:pPr>
            <a:r>
              <a:rPr lang="en-US" sz="371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Diagram Overview</a:t>
            </a:r>
            <a:endParaRPr lang="en-US" sz="3710" dirty="0"/>
          </a:p>
        </p:txBody>
      </p:sp>
      <p:sp>
        <p:nvSpPr>
          <p:cNvPr id="12" name="Text 5"/>
          <p:cNvSpPr/>
          <p:nvPr/>
        </p:nvSpPr>
        <p:spPr>
          <a:xfrm>
            <a:off x="1078992" y="5175504"/>
            <a:ext cx="3831336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Caller ID &amp; Duration received from the incoming call.</a:t>
            </a:r>
            <a:endParaRPr lang="en-US" sz="1850" dirty="0"/>
          </a:p>
        </p:txBody>
      </p:sp>
      <p:sp>
        <p:nvSpPr>
          <p:cNvPr id="13" name="Text 6"/>
          <p:cNvSpPr/>
          <p:nvPr/>
        </p:nvSpPr>
        <p:spPr>
          <a:xfrm>
            <a:off x="832104" y="149047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8. Data Flow Diagram</a:t>
            </a:r>
            <a:endParaRPr lang="en-US" sz="4640" dirty="0"/>
          </a:p>
        </p:txBody>
      </p:sp>
      <p:sp>
        <p:nvSpPr>
          <p:cNvPr id="14" name="Text 7"/>
          <p:cNvSpPr/>
          <p:nvPr/>
        </p:nvSpPr>
        <p:spPr>
          <a:xfrm>
            <a:off x="9729216" y="5175504"/>
            <a:ext cx="3831336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Displayed on the console and saved in the log file.</a:t>
            </a:r>
            <a:endParaRPr lang="en-US" sz="1850" dirty="0"/>
          </a:p>
        </p:txBody>
      </p:sp>
      <p:sp>
        <p:nvSpPr>
          <p:cNvPr id="15" name="Text 8"/>
          <p:cNvSpPr/>
          <p:nvPr/>
        </p:nvSpPr>
        <p:spPr>
          <a:xfrm>
            <a:off x="9729216" y="4663440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Output</a:t>
            </a:r>
            <a:endParaRPr lang="en-US" sz="2320" dirty="0"/>
          </a:p>
        </p:txBody>
      </p:sp>
      <p:sp>
        <p:nvSpPr>
          <p:cNvPr id="16" name="Text 9"/>
          <p:cNvSpPr/>
          <p:nvPr/>
        </p:nvSpPr>
        <p:spPr>
          <a:xfrm>
            <a:off x="5404104" y="5175504"/>
            <a:ext cx="3831336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Queue operations including addition of calls and cleanup of expired entries.</a:t>
            </a:r>
            <a:endParaRPr lang="en-US" sz="1850" dirty="0"/>
          </a:p>
        </p:txBody>
      </p:sp>
      <p:sp>
        <p:nvSpPr>
          <p:cNvPr id="17" name="Text 10"/>
          <p:cNvSpPr/>
          <p:nvPr/>
        </p:nvSpPr>
        <p:spPr>
          <a:xfrm>
            <a:off x="2907792" y="362102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23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727</Words>
  <Application>Microsoft Office PowerPoint</Application>
  <PresentationFormat>Custom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思源黑体-思源黑体-Medium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yaswanth reddy</cp:lastModifiedBy>
  <cp:revision>2</cp:revision>
  <dcterms:created xsi:type="dcterms:W3CDTF">2025-07-13T15:32:22Z</dcterms:created>
  <dcterms:modified xsi:type="dcterms:W3CDTF">2025-07-13T15:42:18Z</dcterms:modified>
</cp:coreProperties>
</file>