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1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189F9F-390D-4076-8066-0A9497E274B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CB8D0E5-846D-47BC-8341-88FF2084D190}">
      <dgm:prSet/>
      <dgm:spPr/>
      <dgm:t>
        <a:bodyPr/>
        <a:lstStyle/>
        <a:p>
          <a:r>
            <a:rPr lang="en-US"/>
            <a:t>Small business often struggles during their initial years (1-5yrs) due to several factors that eventually lead them to failure. </a:t>
          </a:r>
        </a:p>
      </dgm:t>
    </dgm:pt>
    <dgm:pt modelId="{DD1D4DC6-8B2E-4082-8246-ED580C955F0F}" type="parTrans" cxnId="{413681DA-0C6D-4CE4-8C0B-42B84723C182}">
      <dgm:prSet/>
      <dgm:spPr/>
      <dgm:t>
        <a:bodyPr/>
        <a:lstStyle/>
        <a:p>
          <a:endParaRPr lang="en-US"/>
        </a:p>
      </dgm:t>
    </dgm:pt>
    <dgm:pt modelId="{9E74BD60-4F22-498F-B616-783279B8E13E}" type="sibTrans" cxnId="{413681DA-0C6D-4CE4-8C0B-42B84723C182}">
      <dgm:prSet/>
      <dgm:spPr/>
      <dgm:t>
        <a:bodyPr/>
        <a:lstStyle/>
        <a:p>
          <a:endParaRPr lang="en-US"/>
        </a:p>
      </dgm:t>
    </dgm:pt>
    <dgm:pt modelId="{B63B5BF1-FFA8-48D0-9ED4-451F933D899F}">
      <dgm:prSet/>
      <dgm:spPr/>
      <dgm:t>
        <a:bodyPr/>
        <a:lstStyle/>
        <a:p>
          <a:r>
            <a:rPr lang="en-US" dirty="0"/>
            <a:t>Some reasons are more common than others such as market needs, location, demography.</a:t>
          </a:r>
        </a:p>
      </dgm:t>
    </dgm:pt>
    <dgm:pt modelId="{DC57F74B-5FBF-4457-B2AB-0454C6A9CCE5}" type="parTrans" cxnId="{FA33B7AF-6842-49DD-A668-C7750AC5B720}">
      <dgm:prSet/>
      <dgm:spPr/>
      <dgm:t>
        <a:bodyPr/>
        <a:lstStyle/>
        <a:p>
          <a:endParaRPr lang="en-US"/>
        </a:p>
      </dgm:t>
    </dgm:pt>
    <dgm:pt modelId="{A330F4F5-583E-4E07-9BEB-B7FB61D7C5CE}" type="sibTrans" cxnId="{FA33B7AF-6842-49DD-A668-C7750AC5B720}">
      <dgm:prSet/>
      <dgm:spPr/>
      <dgm:t>
        <a:bodyPr/>
        <a:lstStyle/>
        <a:p>
          <a:endParaRPr lang="en-US"/>
        </a:p>
      </dgm:t>
    </dgm:pt>
    <dgm:pt modelId="{A24747CF-E7F7-494E-9938-DB8EF693B0C0}">
      <dgm:prSet/>
      <dgm:spPr/>
      <dgm:t>
        <a:bodyPr/>
        <a:lstStyle/>
        <a:p>
          <a:r>
            <a:rPr lang="en-US"/>
            <a:t>This analysis will try to increase the odds of business success by considering demographic factors for ideal placement of a small business from a range of options. </a:t>
          </a:r>
        </a:p>
      </dgm:t>
    </dgm:pt>
    <dgm:pt modelId="{05BF9BA7-DBB8-4772-BF13-96D0DA04C9E8}" type="parTrans" cxnId="{E57D4187-70A1-4457-AE92-BB3AC8D0DFA4}">
      <dgm:prSet/>
      <dgm:spPr/>
      <dgm:t>
        <a:bodyPr/>
        <a:lstStyle/>
        <a:p>
          <a:endParaRPr lang="en-US"/>
        </a:p>
      </dgm:t>
    </dgm:pt>
    <dgm:pt modelId="{FF6A50C9-AB8F-41B8-8015-7E0F30479D54}" type="sibTrans" cxnId="{E57D4187-70A1-4457-AE92-BB3AC8D0DFA4}">
      <dgm:prSet/>
      <dgm:spPr/>
      <dgm:t>
        <a:bodyPr/>
        <a:lstStyle/>
        <a:p>
          <a:endParaRPr lang="en-US"/>
        </a:p>
      </dgm:t>
    </dgm:pt>
    <dgm:pt modelId="{ED04DFE5-59DF-45E0-8810-F97279B425C8}" type="pres">
      <dgm:prSet presAssocID="{0F189F9F-390D-4076-8066-0A9497E274B1}" presName="root" presStyleCnt="0">
        <dgm:presLayoutVars>
          <dgm:dir/>
          <dgm:resizeHandles val="exact"/>
        </dgm:presLayoutVars>
      </dgm:prSet>
      <dgm:spPr/>
    </dgm:pt>
    <dgm:pt modelId="{148D5F67-0EC2-4D43-B511-0D4710E010AE}" type="pres">
      <dgm:prSet presAssocID="{0CB8D0E5-846D-47BC-8341-88FF2084D190}" presName="compNode" presStyleCnt="0"/>
      <dgm:spPr/>
    </dgm:pt>
    <dgm:pt modelId="{36706EFF-567E-4403-8D78-1D631DA7C26E}" type="pres">
      <dgm:prSet presAssocID="{0CB8D0E5-846D-47BC-8341-88FF2084D190}" presName="bgRect" presStyleLbl="bgShp" presStyleIdx="0" presStyleCnt="3"/>
      <dgm:spPr/>
    </dgm:pt>
    <dgm:pt modelId="{F1011AA7-B987-49A9-BBDF-98B50491DC63}" type="pres">
      <dgm:prSet presAssocID="{0CB8D0E5-846D-47BC-8341-88FF2084D1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925F5D49-E2A7-4B11-85BA-03F4BB8053D6}" type="pres">
      <dgm:prSet presAssocID="{0CB8D0E5-846D-47BC-8341-88FF2084D190}" presName="spaceRect" presStyleCnt="0"/>
      <dgm:spPr/>
    </dgm:pt>
    <dgm:pt modelId="{BCA3E7A2-2422-46B7-B5B4-C6F2555437E5}" type="pres">
      <dgm:prSet presAssocID="{0CB8D0E5-846D-47BC-8341-88FF2084D190}" presName="parTx" presStyleLbl="revTx" presStyleIdx="0" presStyleCnt="3">
        <dgm:presLayoutVars>
          <dgm:chMax val="0"/>
          <dgm:chPref val="0"/>
        </dgm:presLayoutVars>
      </dgm:prSet>
      <dgm:spPr/>
    </dgm:pt>
    <dgm:pt modelId="{5EA05271-CBD7-44E0-9842-364B0B9F548C}" type="pres">
      <dgm:prSet presAssocID="{9E74BD60-4F22-498F-B616-783279B8E13E}" presName="sibTrans" presStyleCnt="0"/>
      <dgm:spPr/>
    </dgm:pt>
    <dgm:pt modelId="{E6A4BB37-AFEC-4004-B6F6-522B09064AE0}" type="pres">
      <dgm:prSet presAssocID="{B63B5BF1-FFA8-48D0-9ED4-451F933D899F}" presName="compNode" presStyleCnt="0"/>
      <dgm:spPr/>
    </dgm:pt>
    <dgm:pt modelId="{7B98DB2E-2CA0-4B01-AD9E-002CA7B2269B}" type="pres">
      <dgm:prSet presAssocID="{B63B5BF1-FFA8-48D0-9ED4-451F933D899F}" presName="bgRect" presStyleLbl="bgShp" presStyleIdx="1" presStyleCnt="3"/>
      <dgm:spPr/>
    </dgm:pt>
    <dgm:pt modelId="{00D9EB8D-6EE2-45E5-8CD9-F286427A6D9A}" type="pres">
      <dgm:prSet presAssocID="{B63B5BF1-FFA8-48D0-9ED4-451F933D89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0190BC02-4DCD-461C-9469-A3C9A2F4B49E}" type="pres">
      <dgm:prSet presAssocID="{B63B5BF1-FFA8-48D0-9ED4-451F933D899F}" presName="spaceRect" presStyleCnt="0"/>
      <dgm:spPr/>
    </dgm:pt>
    <dgm:pt modelId="{57D77A35-FB8C-4F2B-8571-6EEA6E60A2C3}" type="pres">
      <dgm:prSet presAssocID="{B63B5BF1-FFA8-48D0-9ED4-451F933D899F}" presName="parTx" presStyleLbl="revTx" presStyleIdx="1" presStyleCnt="3">
        <dgm:presLayoutVars>
          <dgm:chMax val="0"/>
          <dgm:chPref val="0"/>
        </dgm:presLayoutVars>
      </dgm:prSet>
      <dgm:spPr/>
    </dgm:pt>
    <dgm:pt modelId="{AF3E8A7B-FA60-4239-A791-7F94834CC2CB}" type="pres">
      <dgm:prSet presAssocID="{A330F4F5-583E-4E07-9BEB-B7FB61D7C5CE}" presName="sibTrans" presStyleCnt="0"/>
      <dgm:spPr/>
    </dgm:pt>
    <dgm:pt modelId="{072C1230-5D22-4E49-B946-98C6BCF21089}" type="pres">
      <dgm:prSet presAssocID="{A24747CF-E7F7-494E-9938-DB8EF693B0C0}" presName="compNode" presStyleCnt="0"/>
      <dgm:spPr/>
    </dgm:pt>
    <dgm:pt modelId="{45F88BA6-1629-4DD6-8E64-C574320C0AC4}" type="pres">
      <dgm:prSet presAssocID="{A24747CF-E7F7-494E-9938-DB8EF693B0C0}" presName="bgRect" presStyleLbl="bgShp" presStyleIdx="2" presStyleCnt="3"/>
      <dgm:spPr/>
    </dgm:pt>
    <dgm:pt modelId="{F42CED50-0D73-4754-B85F-F53115F96F84}" type="pres">
      <dgm:prSet presAssocID="{A24747CF-E7F7-494E-9938-DB8EF693B0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9107727E-36E0-4B7D-9CA2-56C50B460538}" type="pres">
      <dgm:prSet presAssocID="{A24747CF-E7F7-494E-9938-DB8EF693B0C0}" presName="spaceRect" presStyleCnt="0"/>
      <dgm:spPr/>
    </dgm:pt>
    <dgm:pt modelId="{E6B34658-5FAA-44E8-97FE-CABDBC6AE282}" type="pres">
      <dgm:prSet presAssocID="{A24747CF-E7F7-494E-9938-DB8EF693B0C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DD8EF18-0714-403D-86F5-5B4EE6D99E73}" type="presOf" srcId="{0F189F9F-390D-4076-8066-0A9497E274B1}" destId="{ED04DFE5-59DF-45E0-8810-F97279B425C8}" srcOrd="0" destOrd="0" presId="urn:microsoft.com/office/officeart/2018/2/layout/IconVerticalSolidList"/>
    <dgm:cxn modelId="{F236C750-7173-4EE5-9A4E-6E69589CF633}" type="presOf" srcId="{A24747CF-E7F7-494E-9938-DB8EF693B0C0}" destId="{E6B34658-5FAA-44E8-97FE-CABDBC6AE282}" srcOrd="0" destOrd="0" presId="urn:microsoft.com/office/officeart/2018/2/layout/IconVerticalSolidList"/>
    <dgm:cxn modelId="{E6D1E784-108D-4009-B51D-AECF79B492C1}" type="presOf" srcId="{B63B5BF1-FFA8-48D0-9ED4-451F933D899F}" destId="{57D77A35-FB8C-4F2B-8571-6EEA6E60A2C3}" srcOrd="0" destOrd="0" presId="urn:microsoft.com/office/officeart/2018/2/layout/IconVerticalSolidList"/>
    <dgm:cxn modelId="{E57D4187-70A1-4457-AE92-BB3AC8D0DFA4}" srcId="{0F189F9F-390D-4076-8066-0A9497E274B1}" destId="{A24747CF-E7F7-494E-9938-DB8EF693B0C0}" srcOrd="2" destOrd="0" parTransId="{05BF9BA7-DBB8-4772-BF13-96D0DA04C9E8}" sibTransId="{FF6A50C9-AB8F-41B8-8015-7E0F30479D54}"/>
    <dgm:cxn modelId="{FA33B7AF-6842-49DD-A668-C7750AC5B720}" srcId="{0F189F9F-390D-4076-8066-0A9497E274B1}" destId="{B63B5BF1-FFA8-48D0-9ED4-451F933D899F}" srcOrd="1" destOrd="0" parTransId="{DC57F74B-5FBF-4457-B2AB-0454C6A9CCE5}" sibTransId="{A330F4F5-583E-4E07-9BEB-B7FB61D7C5CE}"/>
    <dgm:cxn modelId="{413681DA-0C6D-4CE4-8C0B-42B84723C182}" srcId="{0F189F9F-390D-4076-8066-0A9497E274B1}" destId="{0CB8D0E5-846D-47BC-8341-88FF2084D190}" srcOrd="0" destOrd="0" parTransId="{DD1D4DC6-8B2E-4082-8246-ED580C955F0F}" sibTransId="{9E74BD60-4F22-498F-B616-783279B8E13E}"/>
    <dgm:cxn modelId="{3AC286F9-3664-4908-BFDE-C9F01764F81F}" type="presOf" srcId="{0CB8D0E5-846D-47BC-8341-88FF2084D190}" destId="{BCA3E7A2-2422-46B7-B5B4-C6F2555437E5}" srcOrd="0" destOrd="0" presId="urn:microsoft.com/office/officeart/2018/2/layout/IconVerticalSolidList"/>
    <dgm:cxn modelId="{B7BD8997-2CD2-48D0-B108-E4749CCFBFB3}" type="presParOf" srcId="{ED04DFE5-59DF-45E0-8810-F97279B425C8}" destId="{148D5F67-0EC2-4D43-B511-0D4710E010AE}" srcOrd="0" destOrd="0" presId="urn:microsoft.com/office/officeart/2018/2/layout/IconVerticalSolidList"/>
    <dgm:cxn modelId="{BDBC6BB9-93F7-404E-91B2-E827C2E7E413}" type="presParOf" srcId="{148D5F67-0EC2-4D43-B511-0D4710E010AE}" destId="{36706EFF-567E-4403-8D78-1D631DA7C26E}" srcOrd="0" destOrd="0" presId="urn:microsoft.com/office/officeart/2018/2/layout/IconVerticalSolidList"/>
    <dgm:cxn modelId="{5B121CD9-269B-433B-BB07-E4A85CBC9F1B}" type="presParOf" srcId="{148D5F67-0EC2-4D43-B511-0D4710E010AE}" destId="{F1011AA7-B987-49A9-BBDF-98B50491DC63}" srcOrd="1" destOrd="0" presId="urn:microsoft.com/office/officeart/2018/2/layout/IconVerticalSolidList"/>
    <dgm:cxn modelId="{05F05005-274D-4CAA-A3C6-A03A8E5E2C35}" type="presParOf" srcId="{148D5F67-0EC2-4D43-B511-0D4710E010AE}" destId="{925F5D49-E2A7-4B11-85BA-03F4BB8053D6}" srcOrd="2" destOrd="0" presId="urn:microsoft.com/office/officeart/2018/2/layout/IconVerticalSolidList"/>
    <dgm:cxn modelId="{9F14E6C0-C97C-44F2-8295-56D72BEEE9E1}" type="presParOf" srcId="{148D5F67-0EC2-4D43-B511-0D4710E010AE}" destId="{BCA3E7A2-2422-46B7-B5B4-C6F2555437E5}" srcOrd="3" destOrd="0" presId="urn:microsoft.com/office/officeart/2018/2/layout/IconVerticalSolidList"/>
    <dgm:cxn modelId="{098B11C6-8468-4A90-95AD-9C1D13AC4A81}" type="presParOf" srcId="{ED04DFE5-59DF-45E0-8810-F97279B425C8}" destId="{5EA05271-CBD7-44E0-9842-364B0B9F548C}" srcOrd="1" destOrd="0" presId="urn:microsoft.com/office/officeart/2018/2/layout/IconVerticalSolidList"/>
    <dgm:cxn modelId="{ABD280E5-12E7-496D-A166-1BA102076307}" type="presParOf" srcId="{ED04DFE5-59DF-45E0-8810-F97279B425C8}" destId="{E6A4BB37-AFEC-4004-B6F6-522B09064AE0}" srcOrd="2" destOrd="0" presId="urn:microsoft.com/office/officeart/2018/2/layout/IconVerticalSolidList"/>
    <dgm:cxn modelId="{5BB30F7E-2645-4E2D-B453-A77F8B44B1B0}" type="presParOf" srcId="{E6A4BB37-AFEC-4004-B6F6-522B09064AE0}" destId="{7B98DB2E-2CA0-4B01-AD9E-002CA7B2269B}" srcOrd="0" destOrd="0" presId="urn:microsoft.com/office/officeart/2018/2/layout/IconVerticalSolidList"/>
    <dgm:cxn modelId="{091B248B-2470-4847-828B-8AF1E5F10ACA}" type="presParOf" srcId="{E6A4BB37-AFEC-4004-B6F6-522B09064AE0}" destId="{00D9EB8D-6EE2-45E5-8CD9-F286427A6D9A}" srcOrd="1" destOrd="0" presId="urn:microsoft.com/office/officeart/2018/2/layout/IconVerticalSolidList"/>
    <dgm:cxn modelId="{CE0662E6-868B-4877-844E-3B892FBA348A}" type="presParOf" srcId="{E6A4BB37-AFEC-4004-B6F6-522B09064AE0}" destId="{0190BC02-4DCD-461C-9469-A3C9A2F4B49E}" srcOrd="2" destOrd="0" presId="urn:microsoft.com/office/officeart/2018/2/layout/IconVerticalSolidList"/>
    <dgm:cxn modelId="{7342DAB0-339E-4D63-8405-83F855F9A134}" type="presParOf" srcId="{E6A4BB37-AFEC-4004-B6F6-522B09064AE0}" destId="{57D77A35-FB8C-4F2B-8571-6EEA6E60A2C3}" srcOrd="3" destOrd="0" presId="urn:microsoft.com/office/officeart/2018/2/layout/IconVerticalSolidList"/>
    <dgm:cxn modelId="{3184981E-B88B-467A-BAAD-7675C6CF4F17}" type="presParOf" srcId="{ED04DFE5-59DF-45E0-8810-F97279B425C8}" destId="{AF3E8A7B-FA60-4239-A791-7F94834CC2CB}" srcOrd="3" destOrd="0" presId="urn:microsoft.com/office/officeart/2018/2/layout/IconVerticalSolidList"/>
    <dgm:cxn modelId="{65F17CC7-EDC8-4659-A1C5-E362DD34D14B}" type="presParOf" srcId="{ED04DFE5-59DF-45E0-8810-F97279B425C8}" destId="{072C1230-5D22-4E49-B946-98C6BCF21089}" srcOrd="4" destOrd="0" presId="urn:microsoft.com/office/officeart/2018/2/layout/IconVerticalSolidList"/>
    <dgm:cxn modelId="{5FCE34EB-1031-4D45-A318-EB07D1C5898E}" type="presParOf" srcId="{072C1230-5D22-4E49-B946-98C6BCF21089}" destId="{45F88BA6-1629-4DD6-8E64-C574320C0AC4}" srcOrd="0" destOrd="0" presId="urn:microsoft.com/office/officeart/2018/2/layout/IconVerticalSolidList"/>
    <dgm:cxn modelId="{4BC4B2E8-F61B-43D9-ADD1-6F620715ECCB}" type="presParOf" srcId="{072C1230-5D22-4E49-B946-98C6BCF21089}" destId="{F42CED50-0D73-4754-B85F-F53115F96F84}" srcOrd="1" destOrd="0" presId="urn:microsoft.com/office/officeart/2018/2/layout/IconVerticalSolidList"/>
    <dgm:cxn modelId="{4EB6C524-625A-4A11-A6C4-88ACAA58A3B2}" type="presParOf" srcId="{072C1230-5D22-4E49-B946-98C6BCF21089}" destId="{9107727E-36E0-4B7D-9CA2-56C50B460538}" srcOrd="2" destOrd="0" presId="urn:microsoft.com/office/officeart/2018/2/layout/IconVerticalSolidList"/>
    <dgm:cxn modelId="{00E4603B-759F-4454-A868-27EBA40CABC5}" type="presParOf" srcId="{072C1230-5D22-4E49-B946-98C6BCF21089}" destId="{E6B34658-5FAA-44E8-97FE-CABDBC6AE2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06EFF-567E-4403-8D78-1D631DA7C26E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011AA7-B987-49A9-BBDF-98B50491DC63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3E7A2-2422-46B7-B5B4-C6F2555437E5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Small business often struggles during their initial years (1-5yrs) due to several factors that eventually lead them to failure. </a:t>
          </a:r>
        </a:p>
      </dsp:txBody>
      <dsp:txXfrm>
        <a:off x="1435590" y="531"/>
        <a:ext cx="9080009" cy="1242935"/>
      </dsp:txXfrm>
    </dsp:sp>
    <dsp:sp modelId="{7B98DB2E-2CA0-4B01-AD9E-002CA7B2269B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D9EB8D-6EE2-45E5-8CD9-F286427A6D9A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D77A35-FB8C-4F2B-8571-6EEA6E60A2C3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Some reasons are more common than others such as market needs, location, demography.</a:t>
          </a:r>
        </a:p>
      </dsp:txBody>
      <dsp:txXfrm>
        <a:off x="1435590" y="1554201"/>
        <a:ext cx="9080009" cy="1242935"/>
      </dsp:txXfrm>
    </dsp:sp>
    <dsp:sp modelId="{45F88BA6-1629-4DD6-8E64-C574320C0AC4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CED50-0D73-4754-B85F-F53115F96F84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34658-5FAA-44E8-97FE-CABDBC6AE282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This analysis will try to increase the odds of business success by considering demographic factors for ideal placement of a small business from a range of options. 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D489-4E66-4D43-B841-0726963A2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A92EA-BB3E-4AD5-95FD-28C3CB95F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97435-41F9-4482-B699-B29E3ABB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18F4-6103-41F4-80F7-0EB17CC20A26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FDA82-6E7D-4A29-BD79-E44AB39E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16569-3195-484F-B045-9FBFE612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6C68-2245-4453-8BBF-457E26A3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90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8C30C-EEC0-4C7E-BA69-C1812AD6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0579E-E6CB-44F8-BDB5-201888070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F7D5D-FCBB-4E4D-8506-BE50A411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18F4-6103-41F4-80F7-0EB17CC20A26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640F0-69D3-4FB6-82AD-837E258D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187-DF49-403E-BA93-92B4FA80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6C68-2245-4453-8BBF-457E26A3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2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1CE92-3F9C-4408-8300-7DFC683CD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7A638-1D12-44F4-A81B-4221C9765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11AE1-0E19-4235-9609-5FF93000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18F4-6103-41F4-80F7-0EB17CC20A26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5446A-C620-4CFC-9D73-C9D4B7BC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A7FCF-338A-4E70-9B73-1544DCEF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6C68-2245-4453-8BBF-457E26A3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5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7248E-9590-4572-A538-9B2B1835B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0868-2A68-4DDD-9AA5-30913D13D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3A16D-7F84-4303-8BA7-13813715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18F4-6103-41F4-80F7-0EB17CC20A26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A9C9-1DA2-4FA4-8FA7-D1E06C690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D84AA-D6B4-48BB-A339-799C5C9A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6C68-2245-4453-8BBF-457E26A3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3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02CBE-F133-437E-A65E-6D65DAB73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2786C-1079-4B94-8391-B741E42A0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D66C4-A352-4F14-A83D-D2E8ADBD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18F4-6103-41F4-80F7-0EB17CC20A26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BE76E-1043-463B-9A7B-F0028BE6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76EFC-1FBD-488D-BC82-115D64DB2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6C68-2245-4453-8BBF-457E26A3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A3F4-35C2-4F43-873C-CED7FC41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1FB5E-2B7A-40CA-B895-138552309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94417-335B-4689-BF17-23237A76D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D3514-4A83-48A3-9C20-9687936A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18F4-6103-41F4-80F7-0EB17CC20A26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0E8C3-8926-408F-A4CC-F0B269D9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29E59-1E57-4454-9AA5-6215AB9D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6C68-2245-4453-8BBF-457E26A3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6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6603-D582-4362-85E2-B917F977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7C4E9-732B-42E9-AE34-B756B6625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A865F-9FF6-432C-9D05-E0609EE79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8A88F-D07B-4586-9621-FD20FB8AB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3A7F85-0A2E-4C9F-BF14-F0096CFFE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63DE12-38AB-4987-917F-8258F6879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18F4-6103-41F4-80F7-0EB17CC20A26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5F3C75-3C6D-4025-B835-062AAE21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A7671-7639-4E3C-8207-82AEC440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6C68-2245-4453-8BBF-457E26A3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2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A7CB-D1A4-4D5C-A509-2945E8D8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BF45E0-B42F-43CE-A432-41EDB388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18F4-6103-41F4-80F7-0EB17CC20A26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83F6A-9D5F-4446-9EAB-6B25B4F1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C7900-3F1A-4A71-B8BD-333DAD65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6C68-2245-4453-8BBF-457E26A3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4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59E06-1943-46A6-AC74-DFAE206B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18F4-6103-41F4-80F7-0EB17CC20A26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2FCA0A-43A9-439C-9C1C-99690B30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A605B-277A-43B4-AED8-09BC5AFB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6C68-2245-4453-8BBF-457E26A3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7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212F-3856-496C-95F7-DE3C0176E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117E6-E5E8-40EA-8375-ECA7E845F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9F128-5983-472A-948F-417E7650D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9085D-0EB4-460A-B6C8-0FA5F24B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18F4-6103-41F4-80F7-0EB17CC20A26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DBE2F-ACEA-45A1-8F5B-3CE0531C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0DCBE-01E8-4C78-BBDF-04746B6C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6C68-2245-4453-8BBF-457E26A3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6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E584-489E-4218-A1BE-411233C4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9B0396-66D2-4FE6-83C7-B1BD0C6A5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9D233-8A12-434C-B2CD-976E11406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4A325-8219-4D10-B215-6B8DFB88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18F4-6103-41F4-80F7-0EB17CC20A26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FE8D2-CFA8-4C9E-A761-6E012B23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E4DE5-80E7-4919-BE2E-00C1812B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6C68-2245-4453-8BBF-457E26A3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8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E9329B-F8DD-4407-9D96-5A4630309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A7D6E-52E5-4102-8A26-04535F634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2294B-F68E-44C3-B440-04B3910D0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718F4-6103-41F4-80F7-0EB17CC20A26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366A0-48F8-4749-932A-94C0390CC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CDA41-91F9-405C-A190-C7615A248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6C68-2245-4453-8BBF-457E26A3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1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19BA6-9475-42B7-95A3-C60A48E3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/>
              <a:t>Locating an Ideal Neighborhood for Small Business in Atlanta, GA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21198-39CB-44CB-857B-1C3F76477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/>
              <a:t>Applied Data Science Capstone</a:t>
            </a:r>
          </a:p>
          <a:p>
            <a:pPr algn="r"/>
            <a:r>
              <a:rPr lang="en-US"/>
              <a:t>Sravan Neela</a:t>
            </a:r>
          </a:p>
        </p:txBody>
      </p:sp>
    </p:spTree>
    <p:extLst>
      <p:ext uri="{BB962C8B-B14F-4D97-AF65-F5344CB8AC3E}">
        <p14:creationId xmlns:p14="http://schemas.microsoft.com/office/powerpoint/2010/main" val="346771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2E54CF7-4DCA-4E9E-A701-D02A72ACE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Most Common Venues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6226788-B161-43F6-B8CB-349335124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Gather most common venues in NPU C With the data available from foursquare API.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9AE023F-4AE8-4411-9469-3B0DFE9542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64" t="13902" r="22565" b="4274"/>
          <a:stretch/>
        </p:blipFill>
        <p:spPr bwMode="auto">
          <a:xfrm>
            <a:off x="4979322" y="496904"/>
            <a:ext cx="6354080" cy="586419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53527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178CD09-A88D-4648-9C97-7C2958B7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Clustering with K-Means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A5AC4AB-BF1A-4697-95A3-8C2368B32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51164" y="586822"/>
            <a:ext cx="600263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Used K-Means Clustering in NPU C for venues in the area.</a:t>
            </a:r>
          </a:p>
          <a:p>
            <a:r>
              <a:rPr lang="en-US" sz="1800"/>
              <a:t>Using K=5, 5 clusters were created with most common venues found in the area.</a:t>
            </a:r>
          </a:p>
          <a:p>
            <a:r>
              <a:rPr lang="en-US" sz="1800"/>
              <a:t>Map shows venues clustered across NPU C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00F398-A0BF-48FE-B5A7-7553197FE1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72818" y="2734056"/>
            <a:ext cx="5734755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31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A130B-ABD9-4A67-A744-53DEB1A3F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BC603-5DF4-49BD-96FB-965291CF2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110" y="1922822"/>
            <a:ext cx="7225780" cy="482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46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31AB6E-A7E6-475A-91D4-B4B1AD145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2AB101-A3E4-400F-AF56-D0B865D80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986" y="2139484"/>
            <a:ext cx="6634028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36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7DC2D-FC78-419B-8247-49C3DAC92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 &amp; Future Work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E28F1-45A1-4C41-9CB7-16E4D9A4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600"/>
              <a:t>Through the analysis, insights were offered into the city of Atlanta.</a:t>
            </a:r>
          </a:p>
          <a:p>
            <a:r>
              <a:rPr lang="en-US" sz="2600"/>
              <a:t>Small entrepreneurs can use the analysis to find a safe and profitable location that suits them the most.</a:t>
            </a:r>
          </a:p>
          <a:p>
            <a:r>
              <a:rPr lang="en-US" sz="2600"/>
              <a:t>K-means clustering was used to find the common venues in each neighborhood.</a:t>
            </a:r>
          </a:p>
          <a:p>
            <a:r>
              <a:rPr lang="en-US" sz="2600"/>
              <a:t>Several small businesses options are available, one can pick the least common venues.</a:t>
            </a:r>
          </a:p>
          <a:p>
            <a:r>
              <a:rPr lang="en-US" sz="2600"/>
              <a:t>The analysis can be further extended to explore demographics to cater to a specific group e.g. pick a Sports bar vs Premium Spa</a:t>
            </a:r>
          </a:p>
        </p:txBody>
      </p:sp>
    </p:spTree>
    <p:extLst>
      <p:ext uri="{BB962C8B-B14F-4D97-AF65-F5344CB8AC3E}">
        <p14:creationId xmlns:p14="http://schemas.microsoft.com/office/powerpoint/2010/main" val="215735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833AC-10EC-41F9-BFBC-20EC8CC01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Venue Placement for Small Businesses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BF271F-8541-418A-9E44-679C485598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46218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739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30362-98EA-4034-A1C9-B5B67C95E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(Small) Business Problem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18F8F-735A-4385-9217-81C599DE3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The objective of this analysis is to find relatively safe and potentially profitable location in the city of Atlanta, GA to start a small business.</a:t>
            </a:r>
          </a:p>
          <a:p>
            <a:r>
              <a:rPr lang="en-US" dirty="0"/>
              <a:t>Recommend from common venues such as restaurants, sports bar, coffee shops, saloon or a spa will be explored.</a:t>
            </a:r>
          </a:p>
          <a:p>
            <a:r>
              <a:rPr lang="en-US" dirty="0"/>
              <a:t>Analysis will use city data such as crime reports, demographics and location data from foursquare API. </a:t>
            </a:r>
          </a:p>
          <a:p>
            <a:r>
              <a:rPr lang="en-US" dirty="0"/>
              <a:t>Analysis concludes with providing insights into an ideal neighborhood to start a small business. </a:t>
            </a:r>
          </a:p>
        </p:txBody>
      </p:sp>
    </p:spTree>
    <p:extLst>
      <p:ext uri="{BB962C8B-B14F-4D97-AF65-F5344CB8AC3E}">
        <p14:creationId xmlns:p14="http://schemas.microsoft.com/office/powerpoint/2010/main" val="419325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92ACD-702D-475F-ACE9-42DFE1BDC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Data Acquisition and Cleaning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2CEF5-81A6-4166-9342-FC896D6E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lvl="0"/>
            <a:r>
              <a:rPr lang="en-US" sz="2000"/>
              <a:t>Following data sources were used for the analysis:</a:t>
            </a:r>
          </a:p>
          <a:p>
            <a:pPr lvl="1"/>
            <a:r>
              <a:rPr lang="en-US" sz="2000"/>
              <a:t>Atlanta city crime data to identify safe locations</a:t>
            </a:r>
          </a:p>
          <a:p>
            <a:pPr lvl="1"/>
            <a:r>
              <a:rPr lang="en-US" sz="2000"/>
              <a:t>GIS data from Atlanta Department of City Planning to obtain geographical information</a:t>
            </a:r>
          </a:p>
          <a:p>
            <a:pPr lvl="1"/>
            <a:r>
              <a:rPr lang="en-US" sz="2000"/>
              <a:t>Census data from City of Atlanta to get neighborhood demographics such as median income, population and median home values by (Neighborhood planning units) NPU.</a:t>
            </a:r>
          </a:p>
          <a:p>
            <a:pPr lvl="1"/>
            <a:r>
              <a:rPr lang="en-US" sz="2000"/>
              <a:t>Finding most common and least common venues in proximity of an ideal location using Foursquare API.</a:t>
            </a:r>
          </a:p>
        </p:txBody>
      </p:sp>
    </p:spTree>
    <p:extLst>
      <p:ext uri="{BB962C8B-B14F-4D97-AF65-F5344CB8AC3E}">
        <p14:creationId xmlns:p14="http://schemas.microsoft.com/office/powerpoint/2010/main" val="88302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9EB10-7568-433D-AC62-2F030E541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94" y="486184"/>
            <a:ext cx="5397237" cy="1325563"/>
          </a:xfrm>
        </p:spPr>
        <p:txBody>
          <a:bodyPr>
            <a:normAutofit/>
          </a:bodyPr>
          <a:lstStyle/>
          <a:p>
            <a:r>
              <a:rPr lang="en-US"/>
              <a:t>Crime Reports by Neighborhood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14BD57D-8AD3-4E38-8E4E-14BC210461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8353" y="1259190"/>
            <a:ext cx="4555700" cy="1412267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A7E86-06F3-4031-A8EC-35BA2A21557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8353" y="4175152"/>
            <a:ext cx="4555700" cy="1435046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90AEAFFF-5E03-4DFD-AC31-3863DA340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294" y="1946684"/>
            <a:ext cx="5397237" cy="4351338"/>
          </a:xfrm>
        </p:spPr>
        <p:txBody>
          <a:bodyPr>
            <a:normAutofit/>
          </a:bodyPr>
          <a:lstStyle/>
          <a:p>
            <a:r>
              <a:rPr lang="en-US"/>
              <a:t>Analyzing crime reports in Atlanta for last 3 years.</a:t>
            </a:r>
          </a:p>
          <a:p>
            <a:r>
              <a:rPr lang="en-US"/>
              <a:t>Neighborhoods with highest and lowest crimes</a:t>
            </a:r>
          </a:p>
          <a:p>
            <a:r>
              <a:rPr lang="en-US"/>
              <a:t>Provides insights into relative crime rates among Atlanta’s neighborhood. </a:t>
            </a: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30A5E-59E8-4C2E-A08C-626B4D8C4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en-US" sz="3200" dirty="0"/>
              <a:t>Demographics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76BD-A82A-4495-BBE3-1E0A1C016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lang="en-US" sz="1800"/>
              <a:t>Importing census data to analyze and visualize demographic information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02EF9-1595-40E9-9052-25E8A42F73AA}"/>
              </a:ext>
            </a:extLst>
          </p:cNvPr>
          <p:cNvPicPr/>
          <p:nvPr/>
        </p:nvPicPr>
        <p:blipFill rotWithShape="1">
          <a:blip r:embed="rId2"/>
          <a:srcRect l="3150" r="718" b="2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37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88BE0-26CF-4326-8666-2D16E31DA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Modelling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A3B25-984D-46B2-91C7-DF254DB9E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Using data descriptions to understand the nature of the dataset.</a:t>
            </a:r>
          </a:p>
          <a:p>
            <a:r>
              <a:rPr lang="en-US" sz="2200">
                <a:solidFill>
                  <a:srgbClr val="FFFFFF"/>
                </a:solidFill>
              </a:rPr>
              <a:t>Apply a criteria to narrow down the neighborhoods that can bring more success to small businesses.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EEAA37-0D75-441F-9A17-1E32FA3970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0936" y="3341833"/>
            <a:ext cx="10917936" cy="253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E4979-E256-438A-AFF1-69AA43E6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Narrow Down Criteria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51776-2084-4EF4-AE66-75345ADAD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Once required datasets were imported, merging and then sorting the data set with the following criteria</a:t>
            </a:r>
          </a:p>
          <a:p>
            <a:pPr lvl="1"/>
            <a:r>
              <a:rPr lang="en-US" sz="1700">
                <a:solidFill>
                  <a:srgbClr val="FFFFFF"/>
                </a:solidFill>
              </a:rPr>
              <a:t>Median income &gt;$65000/yr</a:t>
            </a:r>
          </a:p>
          <a:p>
            <a:pPr lvl="1"/>
            <a:r>
              <a:rPr lang="en-US" sz="1700">
                <a:solidFill>
                  <a:srgbClr val="FFFFFF"/>
                </a:solidFill>
              </a:rPr>
              <a:t>Population density &gt; 3000/sq-mile</a:t>
            </a:r>
          </a:p>
          <a:p>
            <a:pPr lvl="1"/>
            <a:r>
              <a:rPr lang="en-US" sz="1700">
                <a:solidFill>
                  <a:srgbClr val="FFFFFF"/>
                </a:solidFill>
              </a:rPr>
              <a:t>Crime Reports for the last 3 yrs. &lt;6000</a:t>
            </a:r>
          </a:p>
          <a:p>
            <a:endParaRPr lang="en-US" sz="170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F0EFE1-6464-4372-A99C-D8678D4C1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464660"/>
            <a:ext cx="10917936" cy="229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03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D0FC2-FCC5-4BD1-8E23-49C6077E1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Neighborhood Group with Lowest Crimes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AE38B-10FE-4CD1-8E02-BC460D784D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91909" y="2091095"/>
            <a:ext cx="2745833" cy="4206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ECAF50-6070-48EC-B1E7-1C502018EF3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46192" y="2261783"/>
            <a:ext cx="6296752" cy="374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23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520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Locating an Ideal Neighborhood for Small Business in Atlanta, GA</vt:lpstr>
      <vt:lpstr>Venue Placement for Small Businesses</vt:lpstr>
      <vt:lpstr>The (Small) Business Problem</vt:lpstr>
      <vt:lpstr>Data Acquisition and Cleaning</vt:lpstr>
      <vt:lpstr>Crime Reports by Neighborhood</vt:lpstr>
      <vt:lpstr>Demographics</vt:lpstr>
      <vt:lpstr>Modelling</vt:lpstr>
      <vt:lpstr>Narrow Down Criteria</vt:lpstr>
      <vt:lpstr>Neighborhood Group with Lowest Crimes</vt:lpstr>
      <vt:lpstr>Most Common Venues</vt:lpstr>
      <vt:lpstr>Clustering with K-Means</vt:lpstr>
      <vt:lpstr>Results</vt:lpstr>
      <vt:lpstr>Results</vt:lpstr>
      <vt:lpstr>Conclusion &amp;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Locating an Ideal Neighborhood for Small Business in Atlanta, GA</dc:title>
  <dc:creator>Shravan Neela</dc:creator>
  <cp:lastModifiedBy>Shravan Neela</cp:lastModifiedBy>
  <cp:revision>2</cp:revision>
  <dcterms:created xsi:type="dcterms:W3CDTF">2021-01-10T17:30:47Z</dcterms:created>
  <dcterms:modified xsi:type="dcterms:W3CDTF">2021-01-10T22:58:46Z</dcterms:modified>
</cp:coreProperties>
</file>