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70" r:id="rId7"/>
    <p:sldId id="272" r:id="rId8"/>
    <p:sldId id="271"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62" r:id="rId30"/>
    <p:sldId id="263" r:id="rId31"/>
    <p:sldId id="264" r:id="rId32"/>
    <p:sldId id="265" r:id="rId33"/>
    <p:sldId id="266" r:id="rId34"/>
    <p:sldId id="267" r:id="rId35"/>
    <p:sldId id="268" r:id="rId36"/>
    <p:sldId id="269" r:id="rId37"/>
    <p:sldId id="259"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assandra.apache.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google.com/url?q=https://www.mips.com/blog/security-in-iot-devices/&amp;sa=D&amp;source=hangouts&amp;ust=1532108559831000&amp;usg=AFQjCNFwnDfu-bEPCXhqa8VhVtcBZAzv0w" TargetMode="External"/><Relationship Id="rId3" Type="http://schemas.openxmlformats.org/officeDocument/2006/relationships/hyperlink" Target="https://docs.oracle.com/cd/E19486-01/819-4684/RFID-intro.html" TargetMode="External"/><Relationship Id="rId7" Type="http://schemas.openxmlformats.org/officeDocument/2006/relationships/hyperlink" Target="https://www.google.com/url?q=http://www.ioti.com/infrastructure/iot-gateway-architecture-clustering-ensures-reliability&amp;sa=D&amp;source=hangouts&amp;ust=1532108559831000&amp;usg=AFQjCNHwqT-Dyh89QSDQeki3mxt-g3cpLQ" TargetMode="External"/><Relationship Id="rId2" Type="http://schemas.openxmlformats.org/officeDocument/2006/relationships/hyperlink" Target="https://www.google.com/url?q=https://aws.amazon.com/blogs/big-data/build-a-visualization-and-monitoring-dashboard-for-iot-data-with-amazon-kinesis-analytics-and-amazon-quicksight/&amp;sa=D&amp;source=hangouts&amp;ust=1532108559830000&amp;usg=AFQjCNE9WeI3Z4HQbn_eND-c2vC6134ggg" TargetMode="External"/><Relationship Id="rId1" Type="http://schemas.openxmlformats.org/officeDocument/2006/relationships/slideLayout" Target="../slideLayouts/slideLayout2.xml"/><Relationship Id="rId6" Type="http://schemas.openxmlformats.org/officeDocument/2006/relationships/hyperlink" Target="https://www.google.com/url?q=https://everydaylifein.net/tag/arduino&amp;sa=D&amp;source=hangouts&amp;ust=1532108559831000&amp;usg=AFQjCNEA301d2Vf0wskLDfNxjs5E5MbWhQ" TargetMode="External"/><Relationship Id="rId11" Type="http://schemas.openxmlformats.org/officeDocument/2006/relationships/hyperlink" Target="https://www.google.com/url?q=https://www.zunchlabs.com/iot-systems/smart-parking-system/&amp;sa=D&amp;source=hangouts&amp;ust=1532108559832000&amp;usg=AFQjCNG-4bslxX4sR-QDkfJQwXFtboFS9A" TargetMode="External"/><Relationship Id="rId5" Type="http://schemas.openxmlformats.org/officeDocument/2006/relationships/hyperlink" Target="https://www.google.com/url?q=http://www.cohesivecomputing.co.uk/code-storm/arduino-iot-remote-data-visualization/&amp;sa=D&amp;source=hangouts&amp;ust=1532108559831000&amp;usg=AFQjCNEsoNCLxTyC4RyJPU0dsQOvqcThOw" TargetMode="External"/><Relationship Id="rId10" Type="http://schemas.openxmlformats.org/officeDocument/2006/relationships/hyperlink" Target="https://www.google.com/url?q=https://www.xenonstack.com/blog/big-data-engineering/ingestion-processing-big-data-iot-stream/&amp;sa=D&amp;source=hangouts&amp;ust=1532108559832000&amp;usg=AFQjCNFBc0PgfARiZ86O0cMaa4W_QFqo5A" TargetMode="External"/><Relationship Id="rId4" Type="http://schemas.openxmlformats.org/officeDocument/2006/relationships/hyperlink" Target="https://www.google.com/url?q=https://create.arduino.cc/projecthub/KaustubhAgarwal/smart-parking-bdfa99&amp;sa=D&amp;source=hangouts&amp;ust=1532108559831000&amp;usg=AFQjCNHyckkHmjqyvkWLynDiPej9swZ2ZQ" TargetMode="External"/><Relationship Id="rId9" Type="http://schemas.openxmlformats.org/officeDocument/2006/relationships/hyperlink" Target="https://www.google.com/url?q=https://www.fingent.com/blog/role-of-data-analytics-in-internet-of-things-iot&amp;sa=D&amp;source=hangouts&amp;ust=1532108559831000&amp;usg=AFQjCNFr6sZKPfthonrHhOXwujwlbpqkEA"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techblog.calvinboey.com/basic-mqtt-protocol-walk-through/" TargetMode="External"/><Relationship Id="rId2" Type="http://schemas.openxmlformats.org/officeDocument/2006/relationships/hyperlink" Target="http://iot-datamodels.blogspot.com/2013/10/" TargetMode="External"/><Relationship Id="rId1" Type="http://schemas.openxmlformats.org/officeDocument/2006/relationships/slideLayout" Target="../slideLayouts/slideLayout2.xml"/><Relationship Id="rId4" Type="http://schemas.openxmlformats.org/officeDocument/2006/relationships/hyperlink" Target="http://axelta.com/Home_Automation_MQTT.ph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Java System RFID Software</a:t>
            </a:r>
            <a:endParaRPr lang="en-IN" dirty="0"/>
          </a:p>
        </p:txBody>
      </p:sp>
      <p:sp>
        <p:nvSpPr>
          <p:cNvPr id="3" name="Subtitle 2"/>
          <p:cNvSpPr>
            <a:spLocks noGrp="1"/>
          </p:cNvSpPr>
          <p:nvPr>
            <p:ph type="subTitle" idx="1"/>
          </p:nvPr>
        </p:nvSpPr>
        <p:spPr/>
        <p:txBody>
          <a:bodyPr/>
          <a:lstStyle/>
          <a:p>
            <a:r>
              <a:rPr lang="en-US" dirty="0" smtClean="0"/>
              <a:t>Presenting By Vanishree Koshti</a:t>
            </a:r>
            <a:endParaRPr lang="en-IN" dirty="0"/>
          </a:p>
        </p:txBody>
      </p:sp>
    </p:spTree>
    <p:extLst>
      <p:ext uri="{BB962C8B-B14F-4D97-AF65-F5344CB8AC3E}">
        <p14:creationId xmlns="" xmlns:p14="http://schemas.microsoft.com/office/powerpoint/2010/main" val="712980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RFID works on above frequency ranges</a:t>
            </a:r>
          </a:p>
          <a:p>
            <a:endParaRPr lang="en-IN" dirty="0"/>
          </a:p>
        </p:txBody>
      </p:sp>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2286000"/>
            <a:ext cx="7496175" cy="275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8157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536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828800"/>
            <a:ext cx="7324725" cy="3771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0548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638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676400"/>
            <a:ext cx="7534275" cy="406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3861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741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828800"/>
            <a:ext cx="7820025" cy="371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5488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843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676400"/>
            <a:ext cx="7524750" cy="3895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38938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100" b="1" dirty="0"/>
              <a:t>Storing Telemetry Data</a:t>
            </a:r>
            <a:endParaRPr lang="en-IN" sz="2100" dirty="0"/>
          </a:p>
        </p:txBody>
      </p:sp>
      <p:sp>
        <p:nvSpPr>
          <p:cNvPr id="3" name="Content Placeholder 2"/>
          <p:cNvSpPr>
            <a:spLocks noGrp="1"/>
          </p:cNvSpPr>
          <p:nvPr>
            <p:ph idx="1"/>
          </p:nvPr>
        </p:nvSpPr>
        <p:spPr/>
        <p:txBody>
          <a:bodyPr>
            <a:normAutofit lnSpcReduction="10000"/>
          </a:bodyPr>
          <a:lstStyle/>
          <a:p>
            <a:pPr marL="0" indent="0">
              <a:buNone/>
            </a:pPr>
            <a:r>
              <a:rPr lang="en-IN" dirty="0" smtClean="0">
                <a:latin typeface="+mn-lt"/>
              </a:rPr>
              <a:t>In principle there is no restriction on the database technology used for storing remotely collected data</a:t>
            </a:r>
          </a:p>
          <a:p>
            <a:pPr marL="0" indent="0">
              <a:buNone/>
            </a:pPr>
            <a:r>
              <a:rPr lang="en-IN" dirty="0" smtClean="0">
                <a:latin typeface="+mn-lt"/>
              </a:rPr>
              <a:t>To scale up to thousands of devices (or more) and very large volumes of data, a distributed NoSQL database (such as </a:t>
            </a:r>
            <a:r>
              <a:rPr lang="en-IN" dirty="0" smtClean="0">
                <a:latin typeface="+mn-lt"/>
                <a:hlinkClick r:id="rId2"/>
              </a:rPr>
              <a:t>Cassandra</a:t>
            </a:r>
            <a:r>
              <a:rPr lang="en-IN" dirty="0" smtClean="0">
                <a:latin typeface="+mn-lt"/>
              </a:rPr>
              <a:t>) would be appropriate together with distributed equivalents of the other components.</a:t>
            </a:r>
            <a:br>
              <a:rPr lang="en-IN" dirty="0" smtClean="0">
                <a:latin typeface="+mn-lt"/>
              </a:rPr>
            </a:br>
            <a:endParaRPr lang="en-IN" dirty="0"/>
          </a:p>
        </p:txBody>
      </p:sp>
    </p:spTree>
    <p:extLst>
      <p:ext uri="{BB962C8B-B14F-4D97-AF65-F5344CB8AC3E}">
        <p14:creationId xmlns="" xmlns:p14="http://schemas.microsoft.com/office/powerpoint/2010/main" val="286746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normAutofit fontScale="85000" lnSpcReduction="10000"/>
          </a:bodyPr>
          <a:lstStyle/>
          <a:p>
            <a:pPr marL="0" indent="0" fontAlgn="base">
              <a:buNone/>
            </a:pPr>
            <a:r>
              <a:rPr lang="en-IN" dirty="0" smtClean="0"/>
              <a:t>Its necessary to secure </a:t>
            </a:r>
            <a:r>
              <a:rPr lang="en-IN" dirty="0"/>
              <a:t>sensitive data transmitted over the internet, and </a:t>
            </a:r>
            <a:r>
              <a:rPr lang="en-IN" dirty="0" smtClean="0"/>
              <a:t>they are </a:t>
            </a:r>
          </a:p>
          <a:p>
            <a:pPr fontAlgn="base"/>
            <a:r>
              <a:rPr lang="en-IN" dirty="0" smtClean="0"/>
              <a:t>transport security -</a:t>
            </a:r>
            <a:r>
              <a:rPr lang="en-IN" dirty="0"/>
              <a:t> With transport security (such as SSL) data is encrypted only during transit. </a:t>
            </a:r>
            <a:endParaRPr lang="en-IN" dirty="0" smtClean="0"/>
          </a:p>
          <a:p>
            <a:pPr fontAlgn="base"/>
            <a:r>
              <a:rPr lang="en-IN" dirty="0" smtClean="0"/>
              <a:t>Message security - message security </a:t>
            </a:r>
            <a:r>
              <a:rPr lang="en-IN" dirty="0"/>
              <a:t>ensures that only the intended recipient can read the message, </a:t>
            </a:r>
            <a:endParaRPr lang="en-IN" dirty="0" smtClean="0"/>
          </a:p>
          <a:p>
            <a:pPr fontAlgn="base"/>
            <a:r>
              <a:rPr lang="en-IN" dirty="0" smtClean="0"/>
              <a:t>Hashing - whereas </a:t>
            </a:r>
            <a:r>
              <a:rPr lang="en-IN" dirty="0"/>
              <a:t>hashing is used so the recipient can be sure that data has been sent by a trusted source.</a:t>
            </a:r>
          </a:p>
          <a:p>
            <a:pPr marL="0" indent="0">
              <a:buNone/>
            </a:pPr>
            <a:r>
              <a:rPr lang="en-IN" dirty="0" smtClean="0"/>
              <a:t/>
            </a:r>
            <a:br>
              <a:rPr lang="en-IN" dirty="0" smtClean="0"/>
            </a:br>
            <a:endParaRPr lang="en-IN" dirty="0"/>
          </a:p>
        </p:txBody>
      </p:sp>
    </p:spTree>
    <p:extLst>
      <p:ext uri="{BB962C8B-B14F-4D97-AF65-F5344CB8AC3E}">
        <p14:creationId xmlns="" xmlns:p14="http://schemas.microsoft.com/office/powerpoint/2010/main" val="72094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r>
            <a:br>
              <a:rPr lang="en-IN" b="1" dirty="0"/>
            </a:br>
            <a:r>
              <a:rPr lang="en-IN" b="1" dirty="0" err="1" smtClean="0"/>
              <a:t>IoT</a:t>
            </a:r>
            <a:r>
              <a:rPr lang="en-IN" b="1" dirty="0" smtClean="0"/>
              <a:t> </a:t>
            </a:r>
            <a:r>
              <a:rPr lang="en-IN" b="1" dirty="0"/>
              <a:t>gateway </a:t>
            </a:r>
            <a:r>
              <a:rPr lang="en-IN" b="1" dirty="0" smtClean="0"/>
              <a:t>architecture </a:t>
            </a:r>
            <a:r>
              <a:rPr lang="en-IN" b="1" dirty="0"/>
              <a:t>Clustering ensures reliability</a:t>
            </a:r>
            <a:br>
              <a:rPr lang="en-IN" b="1" dirty="0"/>
            </a:b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err="1"/>
              <a:t>IoT</a:t>
            </a:r>
            <a:r>
              <a:rPr lang="en-IN" dirty="0"/>
              <a:t> gateway clustering makes sense for large-scale implementations where uptime and scalability are </a:t>
            </a:r>
            <a:r>
              <a:rPr lang="en-IN" dirty="0" smtClean="0"/>
              <a:t>critical</a:t>
            </a:r>
          </a:p>
          <a:p>
            <a:pPr marL="0" indent="0">
              <a:buNone/>
            </a:pPr>
            <a:r>
              <a:rPr lang="en-IN" dirty="0" smtClean="0"/>
              <a:t>cluster </a:t>
            </a:r>
            <a:r>
              <a:rPr lang="en-IN" dirty="0"/>
              <a:t>by defining the geographic correlation of gateways, which are units placed near one another and connected remotely to the same set of sensor devices, enabling a backup for the </a:t>
            </a:r>
            <a:r>
              <a:rPr lang="en-IN" dirty="0" err="1"/>
              <a:t>neighboring</a:t>
            </a:r>
            <a:r>
              <a:rPr lang="en-IN" dirty="0"/>
              <a:t> </a:t>
            </a:r>
            <a:r>
              <a:rPr lang="en-IN" dirty="0" smtClean="0"/>
              <a:t>gateway</a:t>
            </a:r>
          </a:p>
          <a:p>
            <a:pPr marL="0" indent="0">
              <a:buNone/>
            </a:pPr>
            <a:r>
              <a:rPr lang="en-IN" dirty="0" smtClean="0"/>
              <a:t>During </a:t>
            </a:r>
            <a:r>
              <a:rPr lang="en-IN" dirty="0"/>
              <a:t>a failure, </a:t>
            </a:r>
            <a:r>
              <a:rPr lang="en-IN" dirty="0" err="1"/>
              <a:t>IoT</a:t>
            </a:r>
            <a:r>
              <a:rPr lang="en-IN" dirty="0"/>
              <a:t> gateways can transfer their applications and device connections to one another and at the time of a threshold </a:t>
            </a:r>
            <a:r>
              <a:rPr lang="en-IN" dirty="0" smtClean="0"/>
              <a:t>limit</a:t>
            </a:r>
          </a:p>
          <a:p>
            <a:pPr marL="0" indent="0">
              <a:buNone/>
            </a:pPr>
            <a:r>
              <a:rPr lang="en-IN" dirty="0"/>
              <a:t>For example, if a gateway is connected to a ZigBee device, it cannot transfer applications to another gateway beyond a predefined distance. In this case, a geo-correlated gateway can help build redundancy into the system by shadowing the functionalities of the </a:t>
            </a:r>
            <a:r>
              <a:rPr lang="en-IN" dirty="0" err="1"/>
              <a:t>neighbor</a:t>
            </a:r>
            <a:r>
              <a:rPr lang="en-IN" dirty="0"/>
              <a:t> gateway. Hence it is important that the </a:t>
            </a:r>
            <a:r>
              <a:rPr lang="en-IN" dirty="0" err="1"/>
              <a:t>IoT</a:t>
            </a:r>
            <a:r>
              <a:rPr lang="en-IN" dirty="0"/>
              <a:t> gateway architecture and device layout are geographically correlated to achieve uninterrupted connectivity.  </a:t>
            </a:r>
          </a:p>
          <a:p>
            <a:pPr marL="0" indent="0">
              <a:buNone/>
            </a:pPr>
            <a:endParaRPr lang="en-IN" dirty="0"/>
          </a:p>
        </p:txBody>
      </p:sp>
    </p:spTree>
    <p:extLst>
      <p:ext uri="{BB962C8B-B14F-4D97-AF65-F5344CB8AC3E}">
        <p14:creationId xmlns="" xmlns:p14="http://schemas.microsoft.com/office/powerpoint/2010/main" val="178206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Horizontal scaling in a gateway cluster</a:t>
            </a:r>
          </a:p>
          <a:p>
            <a:r>
              <a:rPr lang="en-IN" dirty="0" smtClean="0"/>
              <a:t>Horizontal scaling is the ability of an </a:t>
            </a:r>
            <a:r>
              <a:rPr lang="en-IN" dirty="0" err="1" smtClean="0"/>
              <a:t>IoT</a:t>
            </a:r>
            <a:r>
              <a:rPr lang="en-IN" dirty="0" smtClean="0"/>
              <a:t> framework to add more gateways to an existing mesh network. To enable that, gateways need to be connected to each other through a common communication bus. (At </a:t>
            </a:r>
            <a:r>
              <a:rPr lang="en-IN" dirty="0" err="1" smtClean="0"/>
              <a:t>eInfochips</a:t>
            </a:r>
            <a:r>
              <a:rPr lang="en-IN" dirty="0" smtClean="0"/>
              <a:t>, we call this a "communication interface bus," which is a combination of OT buses.) With OT bus connectivity, any new gateway can be added without modification to the existing network of devices.</a:t>
            </a:r>
          </a:p>
          <a:p>
            <a:endParaRPr lang="en-IN" dirty="0" smtClean="0"/>
          </a:p>
          <a:p>
            <a:r>
              <a:rPr lang="en-IN" dirty="0" smtClean="0"/>
              <a:t>Vertical scaling in a gateway cluster</a:t>
            </a:r>
          </a:p>
          <a:p>
            <a:r>
              <a:rPr lang="en-IN" dirty="0" smtClean="0"/>
              <a:t>Any functional capability increment with memory, device software, OS, hardware, device configuration and APIs constitutes vertical scaling. </a:t>
            </a:r>
            <a:r>
              <a:rPr lang="en-IN" dirty="0" err="1" smtClean="0"/>
              <a:t>Microservice</a:t>
            </a:r>
            <a:r>
              <a:rPr lang="en-IN" dirty="0" smtClean="0"/>
              <a:t> application based architecture for gateways allow vertical scaling options. This enables you to add as many devices, resources and </a:t>
            </a:r>
            <a:r>
              <a:rPr lang="en-IN" dirty="0" err="1" smtClean="0"/>
              <a:t>microservices</a:t>
            </a:r>
            <a:r>
              <a:rPr lang="en-IN" dirty="0" smtClean="0"/>
              <a:t> to the gateway as your requirements change.</a:t>
            </a:r>
          </a:p>
          <a:p>
            <a:endParaRPr lang="en-IN" dirty="0"/>
          </a:p>
        </p:txBody>
      </p:sp>
    </p:spTree>
    <p:extLst>
      <p:ext uri="{BB962C8B-B14F-4D97-AF65-F5344CB8AC3E}">
        <p14:creationId xmlns="" xmlns:p14="http://schemas.microsoft.com/office/powerpoint/2010/main" val="3076410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Note:- </a:t>
            </a:r>
            <a:r>
              <a:rPr lang="en-IN" dirty="0"/>
              <a:t>gateway clustering should be a consideration for large-scale </a:t>
            </a:r>
            <a:r>
              <a:rPr lang="en-IN" dirty="0" err="1"/>
              <a:t>IoT</a:t>
            </a:r>
            <a:r>
              <a:rPr lang="en-IN" dirty="0"/>
              <a:t> implementations where uptime and scalability are </a:t>
            </a:r>
            <a:r>
              <a:rPr lang="en-IN" dirty="0" smtClean="0"/>
              <a:t>critical</a:t>
            </a:r>
          </a:p>
          <a:p>
            <a:endParaRPr lang="en-IN" dirty="0"/>
          </a:p>
          <a:p>
            <a:pPr marL="0" indent="0">
              <a:buNone/>
            </a:pPr>
            <a:r>
              <a:rPr lang="en-IN" dirty="0" smtClean="0"/>
              <a:t>http://www.ioti.com/infrastructure/iot-gateway-architecture-clustering-ensures-reliability</a:t>
            </a:r>
            <a:endParaRPr lang="en-IN" dirty="0"/>
          </a:p>
        </p:txBody>
      </p:sp>
    </p:spTree>
    <p:extLst>
      <p:ext uri="{BB962C8B-B14F-4D97-AF65-F5344CB8AC3E}">
        <p14:creationId xmlns="" xmlns:p14="http://schemas.microsoft.com/office/powerpoint/2010/main" val="151469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RFID : Radio Frequency Identification.</a:t>
            </a:r>
          </a:p>
          <a:p>
            <a:r>
              <a:rPr lang="en-US" dirty="0" smtClean="0"/>
              <a:t>What is RFID</a:t>
            </a:r>
          </a:p>
          <a:p>
            <a:r>
              <a:rPr lang="en-US" dirty="0" smtClean="0"/>
              <a:t>Application of RFID</a:t>
            </a:r>
          </a:p>
          <a:p>
            <a:r>
              <a:rPr lang="en-US" dirty="0" smtClean="0"/>
              <a:t>What is inside in RFID</a:t>
            </a:r>
          </a:p>
          <a:p>
            <a:r>
              <a:rPr lang="en-US" dirty="0" smtClean="0"/>
              <a:t>How RFID works ? (Operating Principle)</a:t>
            </a:r>
            <a:endParaRPr lang="en-IN" dirty="0"/>
          </a:p>
        </p:txBody>
      </p:sp>
    </p:spTree>
    <p:extLst>
      <p:ext uri="{BB962C8B-B14F-4D97-AF65-F5344CB8AC3E}">
        <p14:creationId xmlns="" xmlns:p14="http://schemas.microsoft.com/office/powerpoint/2010/main" val="4027002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 xmlns:p14="http://schemas.microsoft.com/office/powerpoint/2010/main" val="2017168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04664"/>
            <a:ext cx="8370306" cy="1440160"/>
          </a:xfrm>
        </p:spPr>
        <p:txBody>
          <a:bodyPr>
            <a:normAutofit/>
          </a:bodyPr>
          <a:lstStyle/>
          <a:p>
            <a:r>
              <a:rPr lang="en-GB" b="1" dirty="0">
                <a:solidFill>
                  <a:schemeClr val="accent5">
                    <a:lumMod val="75000"/>
                  </a:schemeClr>
                </a:solidFill>
              </a:rPr>
              <a:t>Security and Identity for AWS </a:t>
            </a:r>
            <a:r>
              <a:rPr lang="en-GB" b="1" dirty="0" err="1">
                <a:solidFill>
                  <a:schemeClr val="accent5">
                    <a:lumMod val="75000"/>
                  </a:schemeClr>
                </a:solidFill>
              </a:rPr>
              <a:t>IoT</a:t>
            </a:r>
            <a:endParaRPr lang="en-GB" b="1" dirty="0">
              <a:solidFill>
                <a:schemeClr val="accent5">
                  <a:lumMod val="75000"/>
                </a:schemeClr>
              </a:solidFill>
            </a:endParaRPr>
          </a:p>
          <a:p>
            <a:endParaRPr lang="en-GB" dirty="0"/>
          </a:p>
        </p:txBody>
      </p:sp>
      <p:pic>
        <p:nvPicPr>
          <p:cNvPr id="1027" name="Picture 3"/>
          <p:cNvPicPr>
            <a:picLocks noChangeAspect="1" noChangeArrowheads="1"/>
          </p:cNvPicPr>
          <p:nvPr/>
        </p:nvPicPr>
        <p:blipFill>
          <a:blip r:embed="rId2" cstate="print"/>
          <a:srcRect/>
          <a:stretch>
            <a:fillRect/>
          </a:stretch>
        </p:blipFill>
        <p:spPr bwMode="auto">
          <a:xfrm>
            <a:off x="683568" y="1340768"/>
            <a:ext cx="3528392" cy="3312368"/>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004048" y="3356992"/>
            <a:ext cx="3600400" cy="3294022"/>
          </a:xfrm>
          <a:prstGeom prst="rect">
            <a:avLst/>
          </a:prstGeom>
          <a:noFill/>
          <a:ln w="9525">
            <a:noFill/>
            <a:miter lim="800000"/>
            <a:headEnd/>
            <a:tailEnd/>
          </a:ln>
        </p:spPr>
      </p:pic>
    </p:spTree>
    <p:extLst>
      <p:ext uri="{BB962C8B-B14F-4D97-AF65-F5344CB8AC3E}">
        <p14:creationId xmlns="" xmlns:p14="http://schemas.microsoft.com/office/powerpoint/2010/main" val="409339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120680"/>
          </a:xfrm>
        </p:spPr>
        <p:txBody>
          <a:bodyPr>
            <a:normAutofit lnSpcReduction="10000"/>
          </a:bodyPr>
          <a:lstStyle/>
          <a:p>
            <a:r>
              <a:rPr lang="en-GB" dirty="0"/>
              <a:t>Each connected device must have a credential to access the message broker or the Device Shadow service</a:t>
            </a:r>
            <a:r>
              <a:rPr lang="en-GB" dirty="0" smtClean="0"/>
              <a:t>.</a:t>
            </a:r>
          </a:p>
          <a:p>
            <a:endParaRPr lang="en-GB" dirty="0" smtClean="0"/>
          </a:p>
          <a:p>
            <a:r>
              <a:rPr lang="en-GB" dirty="0" smtClean="0"/>
              <a:t> </a:t>
            </a:r>
            <a:r>
              <a:rPr lang="en-GB" dirty="0"/>
              <a:t>All traffic to and from AWS </a:t>
            </a:r>
            <a:r>
              <a:rPr lang="en-GB" dirty="0" err="1"/>
              <a:t>IoT</a:t>
            </a:r>
            <a:r>
              <a:rPr lang="en-GB" dirty="0"/>
              <a:t> must be encrypted over Transport Layer Security (TLS). Device credentials must be kept safe in order to send data securely to the message broker. </a:t>
            </a:r>
            <a:endParaRPr lang="en-GB" dirty="0" smtClean="0"/>
          </a:p>
          <a:p>
            <a:endParaRPr lang="en-GB" dirty="0" smtClean="0"/>
          </a:p>
          <a:p>
            <a:r>
              <a:rPr lang="en-GB" dirty="0" smtClean="0"/>
              <a:t>AWS </a:t>
            </a:r>
            <a:r>
              <a:rPr lang="en-GB" dirty="0"/>
              <a:t>Cloud security mechanisms protect data as it moves between AWS </a:t>
            </a:r>
            <a:r>
              <a:rPr lang="en-GB" dirty="0" err="1"/>
              <a:t>IoT</a:t>
            </a:r>
            <a:r>
              <a:rPr lang="en-GB" dirty="0"/>
              <a:t> and other devices or AWS services.</a:t>
            </a:r>
          </a:p>
        </p:txBody>
      </p:sp>
    </p:spTree>
    <p:extLst>
      <p:ext uri="{BB962C8B-B14F-4D97-AF65-F5344CB8AC3E}">
        <p14:creationId xmlns="" xmlns:p14="http://schemas.microsoft.com/office/powerpoint/2010/main" val="98441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608512"/>
          </a:xfrm>
        </p:spPr>
        <p:txBody>
          <a:bodyPr/>
          <a:lstStyle/>
          <a:p>
            <a:r>
              <a:rPr lang="en-GB" dirty="0" smtClean="0"/>
              <a:t>You are responsible for managing device credentials (X.509 certificates, AWS credentials) on your devices and policies in AWS </a:t>
            </a:r>
            <a:r>
              <a:rPr lang="en-GB" dirty="0" err="1" smtClean="0"/>
              <a:t>IoT</a:t>
            </a:r>
            <a:r>
              <a:rPr lang="en-GB" dirty="0" smtClean="0"/>
              <a:t>. You are responsible for assigning unique identities to each device and managing the permissions for a device or group of devices.</a:t>
            </a:r>
            <a:endParaRPr lang="en-GB" dirty="0"/>
          </a:p>
        </p:txBody>
      </p:sp>
    </p:spTree>
    <p:extLst>
      <p:ext uri="{BB962C8B-B14F-4D97-AF65-F5344CB8AC3E}">
        <p14:creationId xmlns="" xmlns:p14="http://schemas.microsoft.com/office/powerpoint/2010/main" val="3135704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Devices connect using your choice of identity (X.509 certificates, IAM users and groups, Amazon </a:t>
            </a:r>
            <a:r>
              <a:rPr lang="en-GB" dirty="0" err="1" smtClean="0"/>
              <a:t>Cognito</a:t>
            </a:r>
            <a:r>
              <a:rPr lang="en-GB" dirty="0" smtClean="0"/>
              <a:t> identities, or custom authentication tokens) over a secure connection according to the AWS </a:t>
            </a:r>
            <a:r>
              <a:rPr lang="en-GB" dirty="0" err="1" smtClean="0"/>
              <a:t>IoT</a:t>
            </a:r>
            <a:r>
              <a:rPr lang="en-GB" dirty="0" smtClean="0"/>
              <a:t> connection model.</a:t>
            </a:r>
            <a:endParaRPr lang="en-GB" dirty="0"/>
          </a:p>
        </p:txBody>
      </p:sp>
    </p:spTree>
    <p:extLst>
      <p:ext uri="{BB962C8B-B14F-4D97-AF65-F5344CB8AC3E}">
        <p14:creationId xmlns="" xmlns:p14="http://schemas.microsoft.com/office/powerpoint/2010/main" val="21130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When using AWS </a:t>
            </a:r>
            <a:r>
              <a:rPr lang="en-GB" dirty="0" err="1" smtClean="0"/>
              <a:t>IoT</a:t>
            </a:r>
            <a:r>
              <a:rPr lang="en-GB" dirty="0" smtClean="0"/>
              <a:t> authentication, the message broker authenticates and authorizes all actions in your account. The message broker is responsible for authenticating your devices, securely ingesting device data, and adhering to the access permissions you place on devices using policies.</a:t>
            </a:r>
            <a:endParaRPr lang="en-GB" dirty="0"/>
          </a:p>
        </p:txBody>
      </p:sp>
    </p:spTree>
    <p:extLst>
      <p:ext uri="{BB962C8B-B14F-4D97-AF65-F5344CB8AC3E}">
        <p14:creationId xmlns="" xmlns:p14="http://schemas.microsoft.com/office/powerpoint/2010/main" val="2859432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When using custom authentication, a custom authorizer is responsible for authenticating your devices and providing an AWS </a:t>
            </a:r>
            <a:r>
              <a:rPr lang="en-GB" dirty="0" err="1" smtClean="0"/>
              <a:t>IoT</a:t>
            </a:r>
            <a:r>
              <a:rPr lang="en-GB" dirty="0" smtClean="0"/>
              <a:t>/IAM policy to authorize actions in your account.</a:t>
            </a:r>
          </a:p>
          <a:p>
            <a:endParaRPr lang="en-GB" dirty="0"/>
          </a:p>
        </p:txBody>
      </p:sp>
    </p:spTree>
    <p:extLst>
      <p:ext uri="{BB962C8B-B14F-4D97-AF65-F5344CB8AC3E}">
        <p14:creationId xmlns="" xmlns:p14="http://schemas.microsoft.com/office/powerpoint/2010/main" val="1983941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AWS </a:t>
            </a:r>
            <a:r>
              <a:rPr lang="en-GB" dirty="0" err="1" smtClean="0"/>
              <a:t>IoT</a:t>
            </a:r>
            <a:r>
              <a:rPr lang="en-GB" dirty="0" smtClean="0"/>
              <a:t> rules engine forwards device data to other devices and other AWS services according to rules you define. It uses AWS access management systems to securely transfer data to its final destination</a:t>
            </a:r>
            <a:endParaRPr lang="en-GB" dirty="0"/>
          </a:p>
        </p:txBody>
      </p:sp>
    </p:spTree>
    <p:extLst>
      <p:ext uri="{BB962C8B-B14F-4D97-AF65-F5344CB8AC3E}">
        <p14:creationId xmlns="" xmlns:p14="http://schemas.microsoft.com/office/powerpoint/2010/main" val="961632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539552" y="1484784"/>
            <a:ext cx="8064896" cy="4392488"/>
          </a:xfrm>
          <a:prstGeom prst="rect">
            <a:avLst/>
          </a:prstGeom>
          <a:noFill/>
          <a:ln w="9525">
            <a:noFill/>
            <a:miter lim="800000"/>
            <a:headEnd/>
            <a:tailEnd/>
          </a:ln>
        </p:spPr>
      </p:pic>
    </p:spTree>
    <p:extLst>
      <p:ext uri="{BB962C8B-B14F-4D97-AF65-F5344CB8AC3E}">
        <p14:creationId xmlns="" xmlns:p14="http://schemas.microsoft.com/office/powerpoint/2010/main" val="16277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a:t>
            </a:r>
            <a:endParaRPr lang="en-IN" dirty="0"/>
          </a:p>
        </p:txBody>
      </p:sp>
      <p:sp>
        <p:nvSpPr>
          <p:cNvPr id="3" name="Content Placeholder 2"/>
          <p:cNvSpPr>
            <a:spLocks noGrp="1"/>
          </p:cNvSpPr>
          <p:nvPr>
            <p:ph idx="1"/>
          </p:nvPr>
        </p:nvSpPr>
        <p:spPr/>
        <p:txBody>
          <a:bodyPr/>
          <a:lstStyle/>
          <a:p>
            <a:pPr marL="0" indent="0">
              <a:buNone/>
            </a:pPr>
            <a:r>
              <a:rPr lang="en-US" dirty="0" err="1" smtClean="0"/>
              <a:t>Opensource</a:t>
            </a:r>
            <a:endParaRPr lang="en-US" dirty="0" smtClean="0"/>
          </a:p>
          <a:p>
            <a:pPr marL="0" indent="0">
              <a:buNone/>
            </a:pPr>
            <a:endParaRPr lang="en-IN"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2362200"/>
            <a:ext cx="2057400" cy="1314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43200" y="2278207"/>
            <a:ext cx="241935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6379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RFID</a:t>
            </a:r>
            <a:endParaRPr lang="en-IN" dirty="0"/>
          </a:p>
        </p:txBody>
      </p:sp>
      <p:sp>
        <p:nvSpPr>
          <p:cNvPr id="3" name="Content Placeholder 2"/>
          <p:cNvSpPr>
            <a:spLocks noGrp="1"/>
          </p:cNvSpPr>
          <p:nvPr>
            <p:ph idx="1"/>
          </p:nvPr>
        </p:nvSpPr>
        <p:spPr/>
        <p:txBody>
          <a:bodyPr/>
          <a:lstStyle/>
          <a:p>
            <a:r>
              <a:rPr lang="en-US" dirty="0" smtClean="0"/>
              <a:t>RFID technology working on a radio waves .</a:t>
            </a:r>
          </a:p>
          <a:p>
            <a:r>
              <a:rPr lang="en-US" dirty="0" smtClean="0"/>
              <a:t>This technology used to  identify </a:t>
            </a:r>
            <a:r>
              <a:rPr lang="en-US" dirty="0"/>
              <a:t>automatically </a:t>
            </a:r>
            <a:r>
              <a:rPr lang="en-US" dirty="0" smtClean="0"/>
              <a:t>things or track things.</a:t>
            </a:r>
          </a:p>
          <a:p>
            <a:r>
              <a:rPr lang="en-US" dirty="0" smtClean="0"/>
              <a:t>Here ‘Things’ can be any thing ex : book, items in a shopping mole or items in a warehouse etc.</a:t>
            </a:r>
          </a:p>
          <a:p>
            <a:r>
              <a:rPr lang="en-US" dirty="0" smtClean="0"/>
              <a:t>RFID is not only to use identify things . But this technology used to track the animals also </a:t>
            </a:r>
          </a:p>
          <a:p>
            <a:endParaRPr lang="en-US" dirty="0"/>
          </a:p>
          <a:p>
            <a:endParaRPr lang="en-IN" dirty="0"/>
          </a:p>
        </p:txBody>
      </p:sp>
    </p:spTree>
    <p:extLst>
      <p:ext uri="{BB962C8B-B14F-4D97-AF65-F5344CB8AC3E}">
        <p14:creationId xmlns="" xmlns:p14="http://schemas.microsoft.com/office/powerpoint/2010/main" val="2294569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609600"/>
            <a:ext cx="7315200" cy="599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78687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4813" y="2214563"/>
            <a:ext cx="8334375" cy="2428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28403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900113"/>
            <a:ext cx="9782175" cy="5057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80256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81113" y="1057275"/>
            <a:ext cx="6581775" cy="4743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70939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676400"/>
            <a:ext cx="7029450" cy="412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43000" y="304800"/>
            <a:ext cx="2724150" cy="1038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04454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1676400"/>
            <a:ext cx="2466975" cy="4171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19600" y="1905000"/>
            <a:ext cx="2914650" cy="3314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1563" y="685800"/>
            <a:ext cx="2333625" cy="514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24461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1675" y="457200"/>
            <a:ext cx="2600325" cy="819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9739" y="1752600"/>
            <a:ext cx="1333500" cy="3638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66950" y="2095500"/>
            <a:ext cx="4610100" cy="266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971800" y="4876800"/>
            <a:ext cx="2628900"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64073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600" dirty="0"/>
              <a:t>The </a:t>
            </a:r>
            <a:r>
              <a:rPr lang="en-IN" sz="1600" dirty="0" err="1"/>
              <a:t>EPCglobal</a:t>
            </a:r>
            <a:r>
              <a:rPr lang="en-IN" sz="1600" dirty="0"/>
              <a:t> Network is a set of technologies that enable immediate, automatic identification and sharing of information for items in the supply chain. RFID technology involves placing RFID tags on objects, reading the tags, ideally without human intervention, and then passing the information to a dedicated IT infrastructure. With such an infrastructure to automatically identify objects, computers can track, monitor, and trigger relevant events.</a:t>
            </a:r>
          </a:p>
          <a:p>
            <a:pPr marL="0" indent="0">
              <a:buNone/>
            </a:pPr>
            <a:r>
              <a:rPr lang="en-IN" sz="1600" dirty="0"/>
              <a:t>The RFID Software consists of two RFID software modules, </a:t>
            </a:r>
            <a:endParaRPr lang="en-IN" sz="1600" dirty="0" smtClean="0"/>
          </a:p>
          <a:p>
            <a:pPr marL="0" indent="0">
              <a:buNone/>
            </a:pPr>
            <a:r>
              <a:rPr lang="en-IN" sz="1600" dirty="0" smtClean="0"/>
              <a:t>an </a:t>
            </a:r>
            <a:r>
              <a:rPr lang="en-IN" sz="1600" dirty="0"/>
              <a:t>event manager and an information server</a:t>
            </a:r>
            <a:br>
              <a:rPr lang="en-IN" sz="1600" dirty="0"/>
            </a:br>
            <a:endParaRPr lang="en-IN" sz="1600" dirty="0"/>
          </a:p>
        </p:txBody>
      </p:sp>
    </p:spTree>
    <p:extLst>
      <p:ext uri="{BB962C8B-B14F-4D97-AF65-F5344CB8AC3E}">
        <p14:creationId xmlns="" xmlns:p14="http://schemas.microsoft.com/office/powerpoint/2010/main" val="1481009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pPr fontAlgn="t"/>
            <a:r>
              <a:rPr lang="en-IN" dirty="0"/>
              <a:t>--&gt;</a:t>
            </a:r>
            <a:br>
              <a:rPr lang="en-IN" dirty="0"/>
            </a:br>
            <a:r>
              <a:rPr lang="en-IN" dirty="0">
                <a:hlinkClick r:id="rId2"/>
              </a:rPr>
              <a:t>https://aws.amazon.com/blogs/big-data/build-a-visualization-and-monitoring-dashboard-for-iot-data-with-amazon-kinesis-analytics-and-amazon-quicksight/</a:t>
            </a:r>
            <a:r>
              <a:rPr lang="en-IN" dirty="0"/>
              <a:t/>
            </a:r>
            <a:br>
              <a:rPr lang="en-IN" dirty="0"/>
            </a:br>
            <a:r>
              <a:rPr lang="en-IN" dirty="0"/>
              <a:t>--&gt;</a:t>
            </a:r>
            <a:br>
              <a:rPr lang="en-IN" dirty="0"/>
            </a:br>
            <a:r>
              <a:rPr lang="en-IN" dirty="0"/>
              <a:t>--&gt;</a:t>
            </a:r>
            <a:br>
              <a:rPr lang="en-IN" dirty="0"/>
            </a:br>
            <a:r>
              <a:rPr lang="en-IN" dirty="0">
                <a:hlinkClick r:id="rId3"/>
              </a:rPr>
              <a:t>https://docs.oracle.com/cd/E19486-01/819-4684/RFID-intro.html</a:t>
            </a:r>
            <a:r>
              <a:rPr lang="en-IN" dirty="0"/>
              <a:t/>
            </a:r>
            <a:br>
              <a:rPr lang="en-IN" dirty="0"/>
            </a:br>
            <a:r>
              <a:rPr lang="en-IN" dirty="0"/>
              <a:t>--&gt;</a:t>
            </a:r>
            <a:br>
              <a:rPr lang="en-IN" dirty="0"/>
            </a:br>
            <a:r>
              <a:rPr lang="en-IN" dirty="0"/>
              <a:t>--</a:t>
            </a:r>
            <a:br>
              <a:rPr lang="en-IN" dirty="0"/>
            </a:br>
            <a:r>
              <a:rPr lang="en-IN" dirty="0">
                <a:hlinkClick r:id="rId4"/>
              </a:rPr>
              <a:t>https://create.arduino.cc/projecthub/KaustubhAgarwal/smart-parking-bdfa99</a:t>
            </a:r>
            <a:r>
              <a:rPr lang="en-IN" dirty="0"/>
              <a:t/>
            </a:r>
            <a:br>
              <a:rPr lang="en-IN" dirty="0"/>
            </a:br>
            <a:r>
              <a:rPr lang="en-IN" dirty="0"/>
              <a:t>--</a:t>
            </a:r>
            <a:br>
              <a:rPr lang="en-IN" dirty="0"/>
            </a:br>
            <a:r>
              <a:rPr lang="en-IN" dirty="0"/>
              <a:t>--</a:t>
            </a:r>
            <a:br>
              <a:rPr lang="en-IN" dirty="0"/>
            </a:br>
            <a:r>
              <a:rPr lang="en-IN" dirty="0">
                <a:hlinkClick r:id="rId5"/>
              </a:rPr>
              <a:t>http://www.cohesivecomputing.co.uk/code-storm/arduino-iot-remote-data-visualization/</a:t>
            </a:r>
            <a:r>
              <a:rPr lang="en-IN" dirty="0"/>
              <a:t/>
            </a:r>
            <a:br>
              <a:rPr lang="en-IN" dirty="0"/>
            </a:br>
            <a:r>
              <a:rPr lang="en-IN" dirty="0"/>
              <a:t>--</a:t>
            </a:r>
            <a:br>
              <a:rPr lang="en-IN" dirty="0"/>
            </a:br>
            <a:r>
              <a:rPr lang="en-IN" dirty="0"/>
              <a:t>--</a:t>
            </a:r>
            <a:br>
              <a:rPr lang="en-IN" dirty="0"/>
            </a:br>
            <a:r>
              <a:rPr lang="en-IN" dirty="0">
                <a:hlinkClick r:id="rId6"/>
              </a:rPr>
              <a:t>https://everydaylifein.net/tag/arduino</a:t>
            </a:r>
            <a:r>
              <a:rPr lang="en-IN" dirty="0"/>
              <a:t/>
            </a:r>
            <a:br>
              <a:rPr lang="en-IN" dirty="0"/>
            </a:br>
            <a:r>
              <a:rPr lang="en-IN" dirty="0"/>
              <a:t>-</a:t>
            </a:r>
            <a:br>
              <a:rPr lang="en-IN" dirty="0"/>
            </a:br>
            <a:r>
              <a:rPr lang="en-IN" dirty="0"/>
              <a:t>---</a:t>
            </a:r>
            <a:br>
              <a:rPr lang="en-IN" dirty="0"/>
            </a:br>
            <a:r>
              <a:rPr lang="en-IN" dirty="0">
                <a:hlinkClick r:id="rId7"/>
              </a:rPr>
              <a:t>http://www.ioti.com/infrastructure/iot-gateway-architecture-clustering-ensures-reliability</a:t>
            </a:r>
            <a:r>
              <a:rPr lang="en-IN" dirty="0"/>
              <a:t/>
            </a:r>
            <a:br>
              <a:rPr lang="en-IN" dirty="0"/>
            </a:br>
            <a:r>
              <a:rPr lang="en-IN" dirty="0"/>
              <a:t>--</a:t>
            </a:r>
            <a:br>
              <a:rPr lang="en-IN" dirty="0"/>
            </a:br>
            <a:r>
              <a:rPr lang="en-IN" dirty="0"/>
              <a:t>--</a:t>
            </a:r>
            <a:br>
              <a:rPr lang="en-IN" dirty="0"/>
            </a:br>
            <a:r>
              <a:rPr lang="en-IN" dirty="0">
                <a:hlinkClick r:id="rId8"/>
              </a:rPr>
              <a:t>https://www.mips.com/blog/security-in-iot-devices/</a:t>
            </a:r>
            <a:r>
              <a:rPr lang="en-IN" dirty="0"/>
              <a:t/>
            </a:r>
            <a:br>
              <a:rPr lang="en-IN" dirty="0"/>
            </a:br>
            <a:r>
              <a:rPr lang="en-IN" dirty="0"/>
              <a:t>--</a:t>
            </a:r>
            <a:br>
              <a:rPr lang="en-IN" dirty="0"/>
            </a:br>
            <a:r>
              <a:rPr lang="en-IN" dirty="0"/>
              <a:t>--</a:t>
            </a:r>
            <a:br>
              <a:rPr lang="en-IN" dirty="0"/>
            </a:br>
            <a:r>
              <a:rPr lang="en-IN" dirty="0">
                <a:hlinkClick r:id="rId9"/>
              </a:rPr>
              <a:t>https://www.fingent.com/blog/role-of-data-analytics-in-internet-of-things-iot</a:t>
            </a:r>
            <a:r>
              <a:rPr lang="en-IN" dirty="0"/>
              <a:t/>
            </a:r>
            <a:br>
              <a:rPr lang="en-IN" dirty="0"/>
            </a:br>
            <a:r>
              <a:rPr lang="en-IN" dirty="0"/>
              <a:t>--</a:t>
            </a:r>
            <a:br>
              <a:rPr lang="en-IN" dirty="0"/>
            </a:br>
            <a:r>
              <a:rPr lang="en-IN" dirty="0"/>
              <a:t>--</a:t>
            </a:r>
            <a:br>
              <a:rPr lang="en-IN" dirty="0"/>
            </a:br>
            <a:r>
              <a:rPr lang="en-IN" dirty="0">
                <a:hlinkClick r:id="rId10"/>
              </a:rPr>
              <a:t>https://www.xenonstack.com/blog/big-data-engineering/ingestion-processing-big-data-iot-stream/</a:t>
            </a:r>
            <a:r>
              <a:rPr lang="en-IN" dirty="0"/>
              <a:t/>
            </a:r>
            <a:br>
              <a:rPr lang="en-IN" dirty="0"/>
            </a:br>
            <a:r>
              <a:rPr lang="en-IN" dirty="0"/>
              <a:t>--</a:t>
            </a:r>
            <a:br>
              <a:rPr lang="en-IN" dirty="0"/>
            </a:br>
            <a:r>
              <a:rPr lang="en-IN" dirty="0"/>
              <a:t>--</a:t>
            </a:r>
            <a:br>
              <a:rPr lang="en-IN" dirty="0"/>
            </a:br>
            <a:r>
              <a:rPr lang="en-IN" dirty="0">
                <a:hlinkClick r:id="rId11"/>
              </a:rPr>
              <a:t>https://www.zunchlabs.com/iot-systems/smart-parking-system/</a:t>
            </a:r>
            <a:r>
              <a:rPr lang="en-IN" dirty="0"/>
              <a:t/>
            </a:r>
            <a:br>
              <a:rPr lang="en-IN" dirty="0"/>
            </a:br>
            <a:r>
              <a:rPr lang="en-IN" dirty="0"/>
              <a:t>--</a:t>
            </a:r>
          </a:p>
          <a:p>
            <a:r>
              <a:rPr lang="en-IN" dirty="0"/>
              <a:t>20 mins</a:t>
            </a:r>
          </a:p>
          <a:p>
            <a:r>
              <a:rPr lang="en-IN" dirty="0"/>
              <a:t> 1 new message </a:t>
            </a:r>
          </a:p>
          <a:p>
            <a:r>
              <a:rPr lang="en-IN" dirty="0"/>
              <a:t/>
            </a:r>
            <a:br>
              <a:rPr lang="en-IN" dirty="0"/>
            </a:br>
            <a:endParaRPr lang="en-IN" dirty="0"/>
          </a:p>
        </p:txBody>
      </p:sp>
    </p:spTree>
    <p:extLst>
      <p:ext uri="{BB962C8B-B14F-4D97-AF65-F5344CB8AC3E}">
        <p14:creationId xmlns="" xmlns:p14="http://schemas.microsoft.com/office/powerpoint/2010/main" val="157361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z="1200" dirty="0" smtClean="0">
                <a:hlinkClick r:id="rId2"/>
              </a:rPr>
              <a:t>http://iot-datamodels.blogspot.com/2013/10</a:t>
            </a:r>
            <a:r>
              <a:rPr lang="en-GB" dirty="0" smtClean="0">
                <a:hlinkClick r:id="rId2"/>
              </a:rPr>
              <a:t>/</a:t>
            </a:r>
            <a:endParaRPr lang="en-GB" dirty="0" smtClean="0"/>
          </a:p>
          <a:p>
            <a:r>
              <a:rPr lang="en-GB" sz="1200" dirty="0" smtClean="0">
                <a:hlinkClick r:id="rId3"/>
              </a:rPr>
              <a:t>http://techblog.calvinboey.com/basic-mqtt-protocol-walk-through</a:t>
            </a:r>
            <a:r>
              <a:rPr lang="en-GB" sz="1200" dirty="0" smtClean="0">
                <a:hlinkClick r:id="rId3"/>
              </a:rPr>
              <a:t>/</a:t>
            </a:r>
            <a:endParaRPr lang="en-GB" sz="1200" dirty="0" smtClean="0"/>
          </a:p>
          <a:p>
            <a:r>
              <a:rPr lang="en-GB" sz="1200" dirty="0" smtClean="0">
                <a:hlinkClick r:id="rId4"/>
              </a:rPr>
              <a:t>http</a:t>
            </a:r>
            <a:r>
              <a:rPr lang="en-GB" sz="1200" smtClean="0">
                <a:hlinkClick r:id="rId4"/>
              </a:rPr>
              <a:t>://</a:t>
            </a:r>
            <a:r>
              <a:rPr lang="en-GB" sz="1200" smtClean="0">
                <a:hlinkClick r:id="rId4"/>
              </a:rPr>
              <a:t>axelta.com/Home_Automation_MQTT.php</a:t>
            </a:r>
            <a:endParaRPr lang="en-GB" sz="1200" smtClean="0"/>
          </a:p>
          <a:p>
            <a:endParaRPr lang="en-GB" sz="1200" dirty="0" smtClean="0"/>
          </a:p>
          <a:p>
            <a:endParaRPr lang="en-GB" sz="1200" dirty="0" smtClean="0"/>
          </a:p>
          <a:p>
            <a:endParaRPr lang="en-GB" sz="1200" dirty="0" smtClean="0"/>
          </a:p>
          <a:p>
            <a:endParaRPr lang="en-GB" sz="1200" dirty="0" smtClean="0"/>
          </a:p>
          <a:p>
            <a:endParaRPr lang="en-GB" sz="1200" dirty="0" smtClean="0"/>
          </a:p>
          <a:p>
            <a:endParaRPr lang="en-GB"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752600"/>
            <a:ext cx="7524750" cy="420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37246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19200" y="1219200"/>
            <a:ext cx="6515100" cy="33432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838200" y="685800"/>
            <a:ext cx="7239000" cy="40957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57200" y="838200"/>
            <a:ext cx="8153400" cy="510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inside the RFID contains</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676400"/>
            <a:ext cx="7543800" cy="4162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217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600200"/>
            <a:ext cx="7248525" cy="4105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2946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676400"/>
            <a:ext cx="7620000" cy="3876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8610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3 types of RFID Reader </a:t>
            </a:r>
          </a:p>
          <a:p>
            <a:r>
              <a:rPr lang="en-US" dirty="0" smtClean="0"/>
              <a:t>A)Microcontroller: Processing singles from tags and it connect to computers.</a:t>
            </a:r>
          </a:p>
          <a:p>
            <a:r>
              <a:rPr lang="en-US" dirty="0" smtClean="0"/>
              <a:t>B)RF Signal Generator: sends signal from antenna </a:t>
            </a:r>
          </a:p>
          <a:p>
            <a:r>
              <a:rPr lang="en-US" dirty="0" smtClean="0"/>
              <a:t>C)Receiver/Signal Detector : receives singles from receiving antenna.</a:t>
            </a:r>
          </a:p>
          <a:p>
            <a:endParaRPr lang="en-IN" dirty="0"/>
          </a:p>
        </p:txBody>
      </p:sp>
    </p:spTree>
    <p:extLst>
      <p:ext uri="{BB962C8B-B14F-4D97-AF65-F5344CB8AC3E}">
        <p14:creationId xmlns="" xmlns:p14="http://schemas.microsoft.com/office/powerpoint/2010/main" val="47195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 in RFID</a:t>
            </a:r>
            <a:endParaRPr lang="en-IN" dirty="0"/>
          </a:p>
        </p:txBody>
      </p:sp>
      <p:sp>
        <p:nvSpPr>
          <p:cNvPr id="3" name="Content Placeholder 2"/>
          <p:cNvSpPr>
            <a:spLocks noGrp="1"/>
          </p:cNvSpPr>
          <p:nvPr>
            <p:ph idx="1"/>
          </p:nvPr>
        </p:nvSpPr>
        <p:spPr/>
        <p:txBody>
          <a:bodyPr/>
          <a:lstStyle/>
          <a:p>
            <a:endParaRPr lang="en-IN" dirty="0"/>
          </a:p>
        </p:txBody>
      </p:sp>
      <p:pic>
        <p:nvPicPr>
          <p:cNvPr id="1331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2925" y="1681163"/>
            <a:ext cx="8058150" cy="349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62290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939</Words>
  <Application>Microsoft Office PowerPoint</Application>
  <PresentationFormat>On-screen Show (4:3)</PresentationFormat>
  <Paragraphs>68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Java System RFID Software</vt:lpstr>
      <vt:lpstr>Slide 2</vt:lpstr>
      <vt:lpstr>What is RFID</vt:lpstr>
      <vt:lpstr>Slide 4</vt:lpstr>
      <vt:lpstr>What is inside the RFID contains</vt:lpstr>
      <vt:lpstr>Slide 6</vt:lpstr>
      <vt:lpstr>Slide 7</vt:lpstr>
      <vt:lpstr>Slide 8</vt:lpstr>
      <vt:lpstr>Working principle in RFID</vt:lpstr>
      <vt:lpstr>Slide 10</vt:lpstr>
      <vt:lpstr>Slide 11</vt:lpstr>
      <vt:lpstr>Slide 12</vt:lpstr>
      <vt:lpstr>Slide 13</vt:lpstr>
      <vt:lpstr>Slide 14</vt:lpstr>
      <vt:lpstr>Storing Telemetry Data</vt:lpstr>
      <vt:lpstr>Security</vt:lpstr>
      <vt:lpstr>  IoT gateway architecture Clustering ensures reliability  </vt:lpstr>
      <vt:lpstr>Slide 18</vt:lpstr>
      <vt:lpstr>Slide 19</vt:lpstr>
      <vt:lpstr>Slide 20</vt:lpstr>
      <vt:lpstr>Slide 21</vt:lpstr>
      <vt:lpstr>Slide 22</vt:lpstr>
      <vt:lpstr>Slide 23</vt:lpstr>
      <vt:lpstr>Slide 24</vt:lpstr>
      <vt:lpstr>Slide 25</vt:lpstr>
      <vt:lpstr>Slide 26</vt:lpstr>
      <vt:lpstr>Slide 27</vt:lpstr>
      <vt:lpstr>Slide 28</vt:lpstr>
      <vt:lpstr>Extensibility</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System RFID Software</dc:title>
  <dc:creator>Mahadevappa, Veenashree</dc:creator>
  <cp:lastModifiedBy>suma-shyam</cp:lastModifiedBy>
  <cp:revision>14</cp:revision>
  <dcterms:created xsi:type="dcterms:W3CDTF">2006-08-16T00:00:00Z</dcterms:created>
  <dcterms:modified xsi:type="dcterms:W3CDTF">2018-07-20T04:09:00Z</dcterms:modified>
</cp:coreProperties>
</file>