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2" r:id="rId9"/>
    <p:sldId id="267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C2A88-CE10-455E-9893-F7AB2B1F56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291E13-F2F2-450C-B37E-2489F9564ECB}">
      <dgm:prSet/>
      <dgm:spPr/>
      <dgm:t>
        <a:bodyPr/>
        <a:lstStyle/>
        <a:p>
          <a:r>
            <a:rPr lang="en-US" dirty="0"/>
            <a:t>Tree-based ensemble models are used in this project.(Random </a:t>
          </a:r>
          <a:r>
            <a:rPr lang="en-US" dirty="0" err="1"/>
            <a:t>Forest,XGBoost,ADABoost</a:t>
          </a:r>
          <a:r>
            <a:rPr lang="en-US" dirty="0"/>
            <a:t>)</a:t>
          </a:r>
        </a:p>
      </dgm:t>
    </dgm:pt>
    <dgm:pt modelId="{1BCD65E5-1217-417D-B6CE-158B2B1CB3E6}" type="parTrans" cxnId="{57E72E96-6C51-49D4-A3BA-880EC16E9B4C}">
      <dgm:prSet/>
      <dgm:spPr/>
      <dgm:t>
        <a:bodyPr/>
        <a:lstStyle/>
        <a:p>
          <a:endParaRPr lang="en-US"/>
        </a:p>
      </dgm:t>
    </dgm:pt>
    <dgm:pt modelId="{55C7472F-45F6-440B-BCB0-B3882833C533}" type="sibTrans" cxnId="{57E72E96-6C51-49D4-A3BA-880EC16E9B4C}">
      <dgm:prSet/>
      <dgm:spPr/>
      <dgm:t>
        <a:bodyPr/>
        <a:lstStyle/>
        <a:p>
          <a:endParaRPr lang="en-US"/>
        </a:p>
      </dgm:t>
    </dgm:pt>
    <dgm:pt modelId="{0C30EF75-F380-45A1-AF33-AAEB1A7769D7}">
      <dgm:prSet/>
      <dgm:spPr/>
      <dgm:t>
        <a:bodyPr/>
        <a:lstStyle/>
        <a:p>
          <a:r>
            <a:rPr lang="en-US"/>
            <a:t>Advantages: Easy to understand, Handle mixed data types, robust against overfitting, outliers, noise, multi-collinearity, and input scaling</a:t>
          </a:r>
        </a:p>
      </dgm:t>
    </dgm:pt>
    <dgm:pt modelId="{1369E935-7D18-45CA-ABE0-36BCA3BCF7C3}" type="parTrans" cxnId="{D0E366EA-3DAA-4F07-AF69-33C6E9D04314}">
      <dgm:prSet/>
      <dgm:spPr/>
      <dgm:t>
        <a:bodyPr/>
        <a:lstStyle/>
        <a:p>
          <a:endParaRPr lang="en-US"/>
        </a:p>
      </dgm:t>
    </dgm:pt>
    <dgm:pt modelId="{CDF90DF1-23DF-4F69-AD42-9242AEDA2E10}" type="sibTrans" cxnId="{D0E366EA-3DAA-4F07-AF69-33C6E9D04314}">
      <dgm:prSet/>
      <dgm:spPr/>
      <dgm:t>
        <a:bodyPr/>
        <a:lstStyle/>
        <a:p>
          <a:endParaRPr lang="en-US"/>
        </a:p>
      </dgm:t>
    </dgm:pt>
    <dgm:pt modelId="{05E04848-4A40-4379-9140-B1D5353AE5E7}" type="pres">
      <dgm:prSet presAssocID="{712C2A88-CE10-455E-9893-F7AB2B1F56A3}" presName="root" presStyleCnt="0">
        <dgm:presLayoutVars>
          <dgm:dir/>
          <dgm:resizeHandles val="exact"/>
        </dgm:presLayoutVars>
      </dgm:prSet>
      <dgm:spPr/>
    </dgm:pt>
    <dgm:pt modelId="{65D51FBE-1089-496A-97AD-ED6235FA7B82}" type="pres">
      <dgm:prSet presAssocID="{FD291E13-F2F2-450C-B37E-2489F9564ECB}" presName="compNode" presStyleCnt="0"/>
      <dgm:spPr/>
    </dgm:pt>
    <dgm:pt modelId="{7DE15968-A306-40A2-81F3-D9C4B4D995E0}" type="pres">
      <dgm:prSet presAssocID="{FD291E13-F2F2-450C-B37E-2489F9564ECB}" presName="bgRect" presStyleLbl="bgShp" presStyleIdx="0" presStyleCnt="2"/>
      <dgm:spPr/>
    </dgm:pt>
    <dgm:pt modelId="{AAC8DF22-524D-4C93-AB01-90C8534685C0}" type="pres">
      <dgm:prSet presAssocID="{FD291E13-F2F2-450C-B37E-2489F9564E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1E352C2C-71BB-433F-843C-A940B0E93CC0}" type="pres">
      <dgm:prSet presAssocID="{FD291E13-F2F2-450C-B37E-2489F9564ECB}" presName="spaceRect" presStyleCnt="0"/>
      <dgm:spPr/>
    </dgm:pt>
    <dgm:pt modelId="{8E18F58E-CC0D-4F30-B1E6-A7C76692AEAC}" type="pres">
      <dgm:prSet presAssocID="{FD291E13-F2F2-450C-B37E-2489F9564ECB}" presName="parTx" presStyleLbl="revTx" presStyleIdx="0" presStyleCnt="2">
        <dgm:presLayoutVars>
          <dgm:chMax val="0"/>
          <dgm:chPref val="0"/>
        </dgm:presLayoutVars>
      </dgm:prSet>
      <dgm:spPr/>
    </dgm:pt>
    <dgm:pt modelId="{9308BE1C-D601-4F61-B31A-EE8482B35BD5}" type="pres">
      <dgm:prSet presAssocID="{55C7472F-45F6-440B-BCB0-B3882833C533}" presName="sibTrans" presStyleCnt="0"/>
      <dgm:spPr/>
    </dgm:pt>
    <dgm:pt modelId="{7E593ED0-7EC5-4AA3-985F-D63725DAD9FE}" type="pres">
      <dgm:prSet presAssocID="{0C30EF75-F380-45A1-AF33-AAEB1A7769D7}" presName="compNode" presStyleCnt="0"/>
      <dgm:spPr/>
    </dgm:pt>
    <dgm:pt modelId="{FAABC830-41DB-4B37-AF0D-37D3D5D66EF1}" type="pres">
      <dgm:prSet presAssocID="{0C30EF75-F380-45A1-AF33-AAEB1A7769D7}" presName="bgRect" presStyleLbl="bgShp" presStyleIdx="1" presStyleCnt="2"/>
      <dgm:spPr/>
    </dgm:pt>
    <dgm:pt modelId="{E64F8D03-717C-44FD-8B8A-C304268CD73B}" type="pres">
      <dgm:prSet presAssocID="{0C30EF75-F380-45A1-AF33-AAEB1A7769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97A14C9-184D-44E4-A4F7-B58A8CDE9CCD}" type="pres">
      <dgm:prSet presAssocID="{0C30EF75-F380-45A1-AF33-AAEB1A7769D7}" presName="spaceRect" presStyleCnt="0"/>
      <dgm:spPr/>
    </dgm:pt>
    <dgm:pt modelId="{430B2F08-F1D7-47E5-9B3D-544EB707E5DE}" type="pres">
      <dgm:prSet presAssocID="{0C30EF75-F380-45A1-AF33-AAEB1A7769D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EF63053-960C-46CD-A464-29175E225568}" type="presOf" srcId="{FD291E13-F2F2-450C-B37E-2489F9564ECB}" destId="{8E18F58E-CC0D-4F30-B1E6-A7C76692AEAC}" srcOrd="0" destOrd="0" presId="urn:microsoft.com/office/officeart/2018/2/layout/IconVerticalSolidList"/>
    <dgm:cxn modelId="{57E72E96-6C51-49D4-A3BA-880EC16E9B4C}" srcId="{712C2A88-CE10-455E-9893-F7AB2B1F56A3}" destId="{FD291E13-F2F2-450C-B37E-2489F9564ECB}" srcOrd="0" destOrd="0" parTransId="{1BCD65E5-1217-417D-B6CE-158B2B1CB3E6}" sibTransId="{55C7472F-45F6-440B-BCB0-B3882833C533}"/>
    <dgm:cxn modelId="{67EFB4A4-63E1-4827-93CE-ED8A3EAC5F9F}" type="presOf" srcId="{0C30EF75-F380-45A1-AF33-AAEB1A7769D7}" destId="{430B2F08-F1D7-47E5-9B3D-544EB707E5DE}" srcOrd="0" destOrd="0" presId="urn:microsoft.com/office/officeart/2018/2/layout/IconVerticalSolidList"/>
    <dgm:cxn modelId="{2B78B2C6-1464-4AEF-B61D-3607F3FD0CB0}" type="presOf" srcId="{712C2A88-CE10-455E-9893-F7AB2B1F56A3}" destId="{05E04848-4A40-4379-9140-B1D5353AE5E7}" srcOrd="0" destOrd="0" presId="urn:microsoft.com/office/officeart/2018/2/layout/IconVerticalSolidList"/>
    <dgm:cxn modelId="{D0E366EA-3DAA-4F07-AF69-33C6E9D04314}" srcId="{712C2A88-CE10-455E-9893-F7AB2B1F56A3}" destId="{0C30EF75-F380-45A1-AF33-AAEB1A7769D7}" srcOrd="1" destOrd="0" parTransId="{1369E935-7D18-45CA-ABE0-36BCA3BCF7C3}" sibTransId="{CDF90DF1-23DF-4F69-AD42-9242AEDA2E10}"/>
    <dgm:cxn modelId="{E11BD756-F8D8-41C6-9707-56B391C59DC8}" type="presParOf" srcId="{05E04848-4A40-4379-9140-B1D5353AE5E7}" destId="{65D51FBE-1089-496A-97AD-ED6235FA7B82}" srcOrd="0" destOrd="0" presId="urn:microsoft.com/office/officeart/2018/2/layout/IconVerticalSolidList"/>
    <dgm:cxn modelId="{E2660A1D-8628-44AA-858D-3B9CE00ADFDA}" type="presParOf" srcId="{65D51FBE-1089-496A-97AD-ED6235FA7B82}" destId="{7DE15968-A306-40A2-81F3-D9C4B4D995E0}" srcOrd="0" destOrd="0" presId="urn:microsoft.com/office/officeart/2018/2/layout/IconVerticalSolidList"/>
    <dgm:cxn modelId="{CB65AD88-BC10-4A10-B083-E54FC3149561}" type="presParOf" srcId="{65D51FBE-1089-496A-97AD-ED6235FA7B82}" destId="{AAC8DF22-524D-4C93-AB01-90C8534685C0}" srcOrd="1" destOrd="0" presId="urn:microsoft.com/office/officeart/2018/2/layout/IconVerticalSolidList"/>
    <dgm:cxn modelId="{6F99AE64-3C54-49C0-9643-31410AF27946}" type="presParOf" srcId="{65D51FBE-1089-496A-97AD-ED6235FA7B82}" destId="{1E352C2C-71BB-433F-843C-A940B0E93CC0}" srcOrd="2" destOrd="0" presId="urn:microsoft.com/office/officeart/2018/2/layout/IconVerticalSolidList"/>
    <dgm:cxn modelId="{34A94B93-7F0E-4737-A6D4-0F06A5D15DF6}" type="presParOf" srcId="{65D51FBE-1089-496A-97AD-ED6235FA7B82}" destId="{8E18F58E-CC0D-4F30-B1E6-A7C76692AEAC}" srcOrd="3" destOrd="0" presId="urn:microsoft.com/office/officeart/2018/2/layout/IconVerticalSolidList"/>
    <dgm:cxn modelId="{A0473BDF-4EBF-4FFF-9C36-E570882BBB99}" type="presParOf" srcId="{05E04848-4A40-4379-9140-B1D5353AE5E7}" destId="{9308BE1C-D601-4F61-B31A-EE8482B35BD5}" srcOrd="1" destOrd="0" presId="urn:microsoft.com/office/officeart/2018/2/layout/IconVerticalSolidList"/>
    <dgm:cxn modelId="{43E5DAF6-5224-4505-BB60-36B22C2C1E55}" type="presParOf" srcId="{05E04848-4A40-4379-9140-B1D5353AE5E7}" destId="{7E593ED0-7EC5-4AA3-985F-D63725DAD9FE}" srcOrd="2" destOrd="0" presId="urn:microsoft.com/office/officeart/2018/2/layout/IconVerticalSolidList"/>
    <dgm:cxn modelId="{8DC556F5-96B6-4FFF-98C7-70FCEB32700E}" type="presParOf" srcId="{7E593ED0-7EC5-4AA3-985F-D63725DAD9FE}" destId="{FAABC830-41DB-4B37-AF0D-37D3D5D66EF1}" srcOrd="0" destOrd="0" presId="urn:microsoft.com/office/officeart/2018/2/layout/IconVerticalSolidList"/>
    <dgm:cxn modelId="{2E4ED091-02E7-406D-B6BD-5804A521CBAD}" type="presParOf" srcId="{7E593ED0-7EC5-4AA3-985F-D63725DAD9FE}" destId="{E64F8D03-717C-44FD-8B8A-C304268CD73B}" srcOrd="1" destOrd="0" presId="urn:microsoft.com/office/officeart/2018/2/layout/IconVerticalSolidList"/>
    <dgm:cxn modelId="{7C29ED93-6566-4425-AE50-FD766100E0AD}" type="presParOf" srcId="{7E593ED0-7EC5-4AA3-985F-D63725DAD9FE}" destId="{A97A14C9-184D-44E4-A4F7-B58A8CDE9CCD}" srcOrd="2" destOrd="0" presId="urn:microsoft.com/office/officeart/2018/2/layout/IconVerticalSolidList"/>
    <dgm:cxn modelId="{94D4DE95-2CE2-4C4D-BCCF-3FABAD88E128}" type="presParOf" srcId="{7E593ED0-7EC5-4AA3-985F-D63725DAD9FE}" destId="{430B2F08-F1D7-47E5-9B3D-544EB707E5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6312A2-5F6A-4A83-804D-A4F8579543D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19DC797-C137-4685-A9A9-AB114F58C2C9}">
      <dgm:prSet/>
      <dgm:spPr/>
      <dgm:t>
        <a:bodyPr/>
        <a:lstStyle/>
        <a:p>
          <a:r>
            <a:rPr lang="en-US"/>
            <a:t>AdaBoost, random forests and XG Boost are used to predict bike sharing demand </a:t>
          </a:r>
        </a:p>
      </dgm:t>
    </dgm:pt>
    <dgm:pt modelId="{A402CA1C-5759-4CDF-85FD-9BB345DD24AA}" type="parTrans" cxnId="{49565EA5-57D5-4C73-9842-CCC90A5F5BB7}">
      <dgm:prSet/>
      <dgm:spPr/>
      <dgm:t>
        <a:bodyPr/>
        <a:lstStyle/>
        <a:p>
          <a:endParaRPr lang="en-US"/>
        </a:p>
      </dgm:t>
    </dgm:pt>
    <dgm:pt modelId="{8A53B725-EDB9-4177-8046-0BB8922E54CB}" type="sibTrans" cxnId="{49565EA5-57D5-4C73-9842-CCC90A5F5BB7}">
      <dgm:prSet/>
      <dgm:spPr/>
      <dgm:t>
        <a:bodyPr/>
        <a:lstStyle/>
        <a:p>
          <a:endParaRPr lang="en-US"/>
        </a:p>
      </dgm:t>
    </dgm:pt>
    <dgm:pt modelId="{DB616B13-4C5C-458F-996D-A60EC153C4EE}">
      <dgm:prSet/>
      <dgm:spPr/>
      <dgm:t>
        <a:bodyPr/>
        <a:lstStyle/>
        <a:p>
          <a:r>
            <a:rPr lang="en-US"/>
            <a:t>Goal: To determine which of these three models is best suited for this type of data set. </a:t>
          </a:r>
        </a:p>
      </dgm:t>
    </dgm:pt>
    <dgm:pt modelId="{08943985-E52C-4936-A984-A4C510315EBC}" type="parTrans" cxnId="{C5E6C942-63CE-4CDA-AABA-3A88D44D5ED9}">
      <dgm:prSet/>
      <dgm:spPr/>
      <dgm:t>
        <a:bodyPr/>
        <a:lstStyle/>
        <a:p>
          <a:endParaRPr lang="en-US"/>
        </a:p>
      </dgm:t>
    </dgm:pt>
    <dgm:pt modelId="{5B8961F0-8B01-445A-99B7-8121B079F4E3}" type="sibTrans" cxnId="{C5E6C942-63CE-4CDA-AABA-3A88D44D5ED9}">
      <dgm:prSet/>
      <dgm:spPr/>
      <dgm:t>
        <a:bodyPr/>
        <a:lstStyle/>
        <a:p>
          <a:endParaRPr lang="en-US"/>
        </a:p>
      </dgm:t>
    </dgm:pt>
    <dgm:pt modelId="{3D6BFDD9-F6DE-4079-ABB6-76A4E7D4A9F1}">
      <dgm:prSet/>
      <dgm:spPr/>
      <dgm:t>
        <a:bodyPr/>
        <a:lstStyle/>
        <a:p>
          <a:r>
            <a:rPr lang="en-US"/>
            <a:t>As a benchmark(Naïve baseline model is used for this) for the performance I used the last value approach which predicts that tomorrow’s demand (t0) will be the same as today’s (t-1).</a:t>
          </a:r>
        </a:p>
      </dgm:t>
    </dgm:pt>
    <dgm:pt modelId="{AA8200E3-6820-41AC-8018-417EFC1E1807}" type="parTrans" cxnId="{7B48D1D9-98BE-4F22-99CB-220F5AA7D92C}">
      <dgm:prSet/>
      <dgm:spPr/>
      <dgm:t>
        <a:bodyPr/>
        <a:lstStyle/>
        <a:p>
          <a:endParaRPr lang="en-US"/>
        </a:p>
      </dgm:t>
    </dgm:pt>
    <dgm:pt modelId="{6CF7A0A4-4F27-4587-ABCA-4269E108F8E2}" type="sibTrans" cxnId="{7B48D1D9-98BE-4F22-99CB-220F5AA7D92C}">
      <dgm:prSet/>
      <dgm:spPr/>
      <dgm:t>
        <a:bodyPr/>
        <a:lstStyle/>
        <a:p>
          <a:endParaRPr lang="en-US"/>
        </a:p>
      </dgm:t>
    </dgm:pt>
    <dgm:pt modelId="{3E9EE2F5-1CCE-4FB5-B929-FA416D038A6C}" type="pres">
      <dgm:prSet presAssocID="{FC6312A2-5F6A-4A83-804D-A4F8579543D0}" presName="root" presStyleCnt="0">
        <dgm:presLayoutVars>
          <dgm:dir/>
          <dgm:resizeHandles val="exact"/>
        </dgm:presLayoutVars>
      </dgm:prSet>
      <dgm:spPr/>
    </dgm:pt>
    <dgm:pt modelId="{8CBC9891-287B-4602-A173-757D437B3D26}" type="pres">
      <dgm:prSet presAssocID="{119DC797-C137-4685-A9A9-AB114F58C2C9}" presName="compNode" presStyleCnt="0"/>
      <dgm:spPr/>
    </dgm:pt>
    <dgm:pt modelId="{A392BE24-8B0C-4AC9-B02E-62200DF274DE}" type="pres">
      <dgm:prSet presAssocID="{119DC797-C137-4685-A9A9-AB114F58C2C9}" presName="bgRect" presStyleLbl="bgShp" presStyleIdx="0" presStyleCnt="3"/>
      <dgm:spPr/>
    </dgm:pt>
    <dgm:pt modelId="{0036E3D1-77DD-4E72-9AE6-97922E75CC09}" type="pres">
      <dgm:prSet presAssocID="{119DC797-C137-4685-A9A9-AB114F58C2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71B48E34-E3EC-4337-9331-4431370C8E32}" type="pres">
      <dgm:prSet presAssocID="{119DC797-C137-4685-A9A9-AB114F58C2C9}" presName="spaceRect" presStyleCnt="0"/>
      <dgm:spPr/>
    </dgm:pt>
    <dgm:pt modelId="{BEE3E85E-FCAE-42C2-9C1C-6986CDE3F3B0}" type="pres">
      <dgm:prSet presAssocID="{119DC797-C137-4685-A9A9-AB114F58C2C9}" presName="parTx" presStyleLbl="revTx" presStyleIdx="0" presStyleCnt="3">
        <dgm:presLayoutVars>
          <dgm:chMax val="0"/>
          <dgm:chPref val="0"/>
        </dgm:presLayoutVars>
      </dgm:prSet>
      <dgm:spPr/>
    </dgm:pt>
    <dgm:pt modelId="{32E2D297-7EBC-4BDC-8319-56DEA2577A14}" type="pres">
      <dgm:prSet presAssocID="{8A53B725-EDB9-4177-8046-0BB8922E54CB}" presName="sibTrans" presStyleCnt="0"/>
      <dgm:spPr/>
    </dgm:pt>
    <dgm:pt modelId="{3288F2BD-C11A-49C9-B896-58504DB946A2}" type="pres">
      <dgm:prSet presAssocID="{DB616B13-4C5C-458F-996D-A60EC153C4EE}" presName="compNode" presStyleCnt="0"/>
      <dgm:spPr/>
    </dgm:pt>
    <dgm:pt modelId="{E1FCCCBE-33B8-42F9-A395-A504F53376CD}" type="pres">
      <dgm:prSet presAssocID="{DB616B13-4C5C-458F-996D-A60EC153C4EE}" presName="bgRect" presStyleLbl="bgShp" presStyleIdx="1" presStyleCnt="3"/>
      <dgm:spPr/>
    </dgm:pt>
    <dgm:pt modelId="{7B57F87A-6E0B-4025-A324-23DF16EE910C}" type="pres">
      <dgm:prSet presAssocID="{DB616B13-4C5C-458F-996D-A60EC153C4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1172E2C-5C20-4FBB-816D-55FB801EB35D}" type="pres">
      <dgm:prSet presAssocID="{DB616B13-4C5C-458F-996D-A60EC153C4EE}" presName="spaceRect" presStyleCnt="0"/>
      <dgm:spPr/>
    </dgm:pt>
    <dgm:pt modelId="{24A3E9A3-BCC7-4039-9DA8-FD0941024ED4}" type="pres">
      <dgm:prSet presAssocID="{DB616B13-4C5C-458F-996D-A60EC153C4EE}" presName="parTx" presStyleLbl="revTx" presStyleIdx="1" presStyleCnt="3">
        <dgm:presLayoutVars>
          <dgm:chMax val="0"/>
          <dgm:chPref val="0"/>
        </dgm:presLayoutVars>
      </dgm:prSet>
      <dgm:spPr/>
    </dgm:pt>
    <dgm:pt modelId="{F67F3197-9856-4E91-9E17-86D8712E7A03}" type="pres">
      <dgm:prSet presAssocID="{5B8961F0-8B01-445A-99B7-8121B079F4E3}" presName="sibTrans" presStyleCnt="0"/>
      <dgm:spPr/>
    </dgm:pt>
    <dgm:pt modelId="{D3F5511F-778C-460D-9C46-2EE4CA3B1561}" type="pres">
      <dgm:prSet presAssocID="{3D6BFDD9-F6DE-4079-ABB6-76A4E7D4A9F1}" presName="compNode" presStyleCnt="0"/>
      <dgm:spPr/>
    </dgm:pt>
    <dgm:pt modelId="{DE2A6E8E-1C83-40BD-8659-3746D0FC4A9B}" type="pres">
      <dgm:prSet presAssocID="{3D6BFDD9-F6DE-4079-ABB6-76A4E7D4A9F1}" presName="bgRect" presStyleLbl="bgShp" presStyleIdx="2" presStyleCnt="3"/>
      <dgm:spPr/>
    </dgm:pt>
    <dgm:pt modelId="{492224C6-F6C0-476E-B85F-623CD5060EA5}" type="pres">
      <dgm:prSet presAssocID="{3D6BFDD9-F6DE-4079-ABB6-76A4E7D4A9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8CFF2C-59D5-4599-8BA2-4FBA8E737FE1}" type="pres">
      <dgm:prSet presAssocID="{3D6BFDD9-F6DE-4079-ABB6-76A4E7D4A9F1}" presName="spaceRect" presStyleCnt="0"/>
      <dgm:spPr/>
    </dgm:pt>
    <dgm:pt modelId="{6884D829-AA3F-40DB-ABE9-0F79336519B6}" type="pres">
      <dgm:prSet presAssocID="{3D6BFDD9-F6DE-4079-ABB6-76A4E7D4A9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D26371D-4ABE-4B60-811C-09707E62C1C3}" type="presOf" srcId="{119DC797-C137-4685-A9A9-AB114F58C2C9}" destId="{BEE3E85E-FCAE-42C2-9C1C-6986CDE3F3B0}" srcOrd="0" destOrd="0" presId="urn:microsoft.com/office/officeart/2018/2/layout/IconVerticalSolidList"/>
    <dgm:cxn modelId="{B4119C3D-4E50-4AF0-A0C0-B2496F385F2B}" type="presOf" srcId="{FC6312A2-5F6A-4A83-804D-A4F8579543D0}" destId="{3E9EE2F5-1CCE-4FB5-B929-FA416D038A6C}" srcOrd="0" destOrd="0" presId="urn:microsoft.com/office/officeart/2018/2/layout/IconVerticalSolidList"/>
    <dgm:cxn modelId="{C5E6C942-63CE-4CDA-AABA-3A88D44D5ED9}" srcId="{FC6312A2-5F6A-4A83-804D-A4F8579543D0}" destId="{DB616B13-4C5C-458F-996D-A60EC153C4EE}" srcOrd="1" destOrd="0" parTransId="{08943985-E52C-4936-A984-A4C510315EBC}" sibTransId="{5B8961F0-8B01-445A-99B7-8121B079F4E3}"/>
    <dgm:cxn modelId="{49565EA5-57D5-4C73-9842-CCC90A5F5BB7}" srcId="{FC6312A2-5F6A-4A83-804D-A4F8579543D0}" destId="{119DC797-C137-4685-A9A9-AB114F58C2C9}" srcOrd="0" destOrd="0" parTransId="{A402CA1C-5759-4CDF-85FD-9BB345DD24AA}" sibTransId="{8A53B725-EDB9-4177-8046-0BB8922E54CB}"/>
    <dgm:cxn modelId="{EC5FEFD5-2A03-4E5E-B9D0-8D0C26A11EC6}" type="presOf" srcId="{DB616B13-4C5C-458F-996D-A60EC153C4EE}" destId="{24A3E9A3-BCC7-4039-9DA8-FD0941024ED4}" srcOrd="0" destOrd="0" presId="urn:microsoft.com/office/officeart/2018/2/layout/IconVerticalSolidList"/>
    <dgm:cxn modelId="{7B48D1D9-98BE-4F22-99CB-220F5AA7D92C}" srcId="{FC6312A2-5F6A-4A83-804D-A4F8579543D0}" destId="{3D6BFDD9-F6DE-4079-ABB6-76A4E7D4A9F1}" srcOrd="2" destOrd="0" parTransId="{AA8200E3-6820-41AC-8018-417EFC1E1807}" sibTransId="{6CF7A0A4-4F27-4587-ABCA-4269E108F8E2}"/>
    <dgm:cxn modelId="{0E224AF8-1138-4E09-9618-221E9BB60409}" type="presOf" srcId="{3D6BFDD9-F6DE-4079-ABB6-76A4E7D4A9F1}" destId="{6884D829-AA3F-40DB-ABE9-0F79336519B6}" srcOrd="0" destOrd="0" presId="urn:microsoft.com/office/officeart/2018/2/layout/IconVerticalSolidList"/>
    <dgm:cxn modelId="{3E716C5D-864C-4BC4-ADE3-249BA6A6FEC4}" type="presParOf" srcId="{3E9EE2F5-1CCE-4FB5-B929-FA416D038A6C}" destId="{8CBC9891-287B-4602-A173-757D437B3D26}" srcOrd="0" destOrd="0" presId="urn:microsoft.com/office/officeart/2018/2/layout/IconVerticalSolidList"/>
    <dgm:cxn modelId="{0AA5CD83-7EE9-4EA5-A1FE-360626235340}" type="presParOf" srcId="{8CBC9891-287B-4602-A173-757D437B3D26}" destId="{A392BE24-8B0C-4AC9-B02E-62200DF274DE}" srcOrd="0" destOrd="0" presId="urn:microsoft.com/office/officeart/2018/2/layout/IconVerticalSolidList"/>
    <dgm:cxn modelId="{98692BD0-DFFD-4FEA-9C05-456855435A3B}" type="presParOf" srcId="{8CBC9891-287B-4602-A173-757D437B3D26}" destId="{0036E3D1-77DD-4E72-9AE6-97922E75CC09}" srcOrd="1" destOrd="0" presId="urn:microsoft.com/office/officeart/2018/2/layout/IconVerticalSolidList"/>
    <dgm:cxn modelId="{A78004CC-3177-429D-B626-58845152EED3}" type="presParOf" srcId="{8CBC9891-287B-4602-A173-757D437B3D26}" destId="{71B48E34-E3EC-4337-9331-4431370C8E32}" srcOrd="2" destOrd="0" presId="urn:microsoft.com/office/officeart/2018/2/layout/IconVerticalSolidList"/>
    <dgm:cxn modelId="{3EE9C01A-ED1D-4B03-A026-3E84B8D5ED2B}" type="presParOf" srcId="{8CBC9891-287B-4602-A173-757D437B3D26}" destId="{BEE3E85E-FCAE-42C2-9C1C-6986CDE3F3B0}" srcOrd="3" destOrd="0" presId="urn:microsoft.com/office/officeart/2018/2/layout/IconVerticalSolidList"/>
    <dgm:cxn modelId="{12F408A2-66A7-4127-8F2C-72986447A272}" type="presParOf" srcId="{3E9EE2F5-1CCE-4FB5-B929-FA416D038A6C}" destId="{32E2D297-7EBC-4BDC-8319-56DEA2577A14}" srcOrd="1" destOrd="0" presId="urn:microsoft.com/office/officeart/2018/2/layout/IconVerticalSolidList"/>
    <dgm:cxn modelId="{52760D99-13AF-4863-8519-74DCB321F3DB}" type="presParOf" srcId="{3E9EE2F5-1CCE-4FB5-B929-FA416D038A6C}" destId="{3288F2BD-C11A-49C9-B896-58504DB946A2}" srcOrd="2" destOrd="0" presId="urn:microsoft.com/office/officeart/2018/2/layout/IconVerticalSolidList"/>
    <dgm:cxn modelId="{AC1CCD9F-2DE4-4301-AE22-89E9CA92CCDA}" type="presParOf" srcId="{3288F2BD-C11A-49C9-B896-58504DB946A2}" destId="{E1FCCCBE-33B8-42F9-A395-A504F53376CD}" srcOrd="0" destOrd="0" presId="urn:microsoft.com/office/officeart/2018/2/layout/IconVerticalSolidList"/>
    <dgm:cxn modelId="{C3E49ECC-9DC4-4215-946C-D48B071135E4}" type="presParOf" srcId="{3288F2BD-C11A-49C9-B896-58504DB946A2}" destId="{7B57F87A-6E0B-4025-A324-23DF16EE910C}" srcOrd="1" destOrd="0" presId="urn:microsoft.com/office/officeart/2018/2/layout/IconVerticalSolidList"/>
    <dgm:cxn modelId="{A74204EE-6FEC-4435-8444-622056669170}" type="presParOf" srcId="{3288F2BD-C11A-49C9-B896-58504DB946A2}" destId="{D1172E2C-5C20-4FBB-816D-55FB801EB35D}" srcOrd="2" destOrd="0" presId="urn:microsoft.com/office/officeart/2018/2/layout/IconVerticalSolidList"/>
    <dgm:cxn modelId="{06970C1A-CD1F-4B67-93FD-B93AFEAE4892}" type="presParOf" srcId="{3288F2BD-C11A-49C9-B896-58504DB946A2}" destId="{24A3E9A3-BCC7-4039-9DA8-FD0941024ED4}" srcOrd="3" destOrd="0" presId="urn:microsoft.com/office/officeart/2018/2/layout/IconVerticalSolidList"/>
    <dgm:cxn modelId="{453E55BC-B4CB-4006-B374-FBD74890DBD9}" type="presParOf" srcId="{3E9EE2F5-1CCE-4FB5-B929-FA416D038A6C}" destId="{F67F3197-9856-4E91-9E17-86D8712E7A03}" srcOrd="3" destOrd="0" presId="urn:microsoft.com/office/officeart/2018/2/layout/IconVerticalSolidList"/>
    <dgm:cxn modelId="{EB002646-EC41-4D04-A575-41BD3CE6AF75}" type="presParOf" srcId="{3E9EE2F5-1CCE-4FB5-B929-FA416D038A6C}" destId="{D3F5511F-778C-460D-9C46-2EE4CA3B1561}" srcOrd="4" destOrd="0" presId="urn:microsoft.com/office/officeart/2018/2/layout/IconVerticalSolidList"/>
    <dgm:cxn modelId="{B55AD6A0-D314-4513-90F3-2D2B3A73D5AB}" type="presParOf" srcId="{D3F5511F-778C-460D-9C46-2EE4CA3B1561}" destId="{DE2A6E8E-1C83-40BD-8659-3746D0FC4A9B}" srcOrd="0" destOrd="0" presId="urn:microsoft.com/office/officeart/2018/2/layout/IconVerticalSolidList"/>
    <dgm:cxn modelId="{9D154481-DCE9-42EC-9E70-E98ED564041B}" type="presParOf" srcId="{D3F5511F-778C-460D-9C46-2EE4CA3B1561}" destId="{492224C6-F6C0-476E-B85F-623CD5060EA5}" srcOrd="1" destOrd="0" presId="urn:microsoft.com/office/officeart/2018/2/layout/IconVerticalSolidList"/>
    <dgm:cxn modelId="{9785C061-5A83-49FF-AA62-C9C2535BA877}" type="presParOf" srcId="{D3F5511F-778C-460D-9C46-2EE4CA3B1561}" destId="{178CFF2C-59D5-4599-8BA2-4FBA8E737FE1}" srcOrd="2" destOrd="0" presId="urn:microsoft.com/office/officeart/2018/2/layout/IconVerticalSolidList"/>
    <dgm:cxn modelId="{560859A8-07CF-4C2D-98E0-B46219BCA214}" type="presParOf" srcId="{D3F5511F-778C-460D-9C46-2EE4CA3B1561}" destId="{6884D829-AA3F-40DB-ABE9-0F79336519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15968-A306-40A2-81F3-D9C4B4D995E0}">
      <dsp:nvSpPr>
        <dsp:cNvPr id="0" name=""/>
        <dsp:cNvSpPr/>
      </dsp:nvSpPr>
      <dsp:spPr>
        <a:xfrm>
          <a:off x="0" y="681924"/>
          <a:ext cx="8229600" cy="12589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8DF22-524D-4C93-AB01-90C8534685C0}">
      <dsp:nvSpPr>
        <dsp:cNvPr id="0" name=""/>
        <dsp:cNvSpPr/>
      </dsp:nvSpPr>
      <dsp:spPr>
        <a:xfrm>
          <a:off x="380828" y="965185"/>
          <a:ext cx="692415" cy="6924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8F58E-CC0D-4F30-B1E6-A7C76692AEAC}">
      <dsp:nvSpPr>
        <dsp:cNvPr id="0" name=""/>
        <dsp:cNvSpPr/>
      </dsp:nvSpPr>
      <dsp:spPr>
        <a:xfrm>
          <a:off x="1454073" y="681924"/>
          <a:ext cx="6775526" cy="12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8" tIns="133238" rIns="133238" bIns="13323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Tree-based ensemble models are used in this project.(Random </a:t>
          </a:r>
          <a:r>
            <a:rPr lang="en-US" sz="2300" kern="1200" dirty="0" err="1"/>
            <a:t>Forest,XGBoost,ADABoost</a:t>
          </a:r>
          <a:r>
            <a:rPr lang="en-US" sz="2300" kern="1200" dirty="0"/>
            <a:t>)</a:t>
          </a:r>
        </a:p>
      </dsp:txBody>
      <dsp:txXfrm>
        <a:off x="1454073" y="681924"/>
        <a:ext cx="6775526" cy="1258937"/>
      </dsp:txXfrm>
    </dsp:sp>
    <dsp:sp modelId="{FAABC830-41DB-4B37-AF0D-37D3D5D66EF1}">
      <dsp:nvSpPr>
        <dsp:cNvPr id="0" name=""/>
        <dsp:cNvSpPr/>
      </dsp:nvSpPr>
      <dsp:spPr>
        <a:xfrm>
          <a:off x="0" y="2255596"/>
          <a:ext cx="8229600" cy="12589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F8D03-717C-44FD-8B8A-C304268CD73B}">
      <dsp:nvSpPr>
        <dsp:cNvPr id="0" name=""/>
        <dsp:cNvSpPr/>
      </dsp:nvSpPr>
      <dsp:spPr>
        <a:xfrm>
          <a:off x="380828" y="2538857"/>
          <a:ext cx="692415" cy="6924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B2F08-F1D7-47E5-9B3D-544EB707E5DE}">
      <dsp:nvSpPr>
        <dsp:cNvPr id="0" name=""/>
        <dsp:cNvSpPr/>
      </dsp:nvSpPr>
      <dsp:spPr>
        <a:xfrm>
          <a:off x="1454073" y="2255596"/>
          <a:ext cx="6775526" cy="12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8" tIns="133238" rIns="133238" bIns="13323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Advantages: Easy to understand, Handle mixed data types, robust against overfitting, outliers, noise, multi-collinearity, and input scaling</a:t>
          </a:r>
        </a:p>
      </dsp:txBody>
      <dsp:txXfrm>
        <a:off x="1454073" y="2255596"/>
        <a:ext cx="6775526" cy="1258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2BE24-8B0C-4AC9-B02E-62200DF274DE}">
      <dsp:nvSpPr>
        <dsp:cNvPr id="0" name=""/>
        <dsp:cNvSpPr/>
      </dsp:nvSpPr>
      <dsp:spPr>
        <a:xfrm>
          <a:off x="0" y="512"/>
          <a:ext cx="8229600" cy="11986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6E3D1-77DD-4E72-9AE6-97922E75CC09}">
      <dsp:nvSpPr>
        <dsp:cNvPr id="0" name=""/>
        <dsp:cNvSpPr/>
      </dsp:nvSpPr>
      <dsp:spPr>
        <a:xfrm>
          <a:off x="362605" y="270218"/>
          <a:ext cx="659282" cy="6592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3E85E-FCAE-42C2-9C1C-6986CDE3F3B0}">
      <dsp:nvSpPr>
        <dsp:cNvPr id="0" name=""/>
        <dsp:cNvSpPr/>
      </dsp:nvSpPr>
      <dsp:spPr>
        <a:xfrm>
          <a:off x="1384493" y="512"/>
          <a:ext cx="6845106" cy="11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62" tIns="126862" rIns="126862" bIns="1268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AdaBoost, random forests and XG Boost are used to predict bike sharing demand </a:t>
          </a:r>
        </a:p>
      </dsp:txBody>
      <dsp:txXfrm>
        <a:off x="1384493" y="512"/>
        <a:ext cx="6845106" cy="1198695"/>
      </dsp:txXfrm>
    </dsp:sp>
    <dsp:sp modelId="{E1FCCCBE-33B8-42F9-A395-A504F53376CD}">
      <dsp:nvSpPr>
        <dsp:cNvPr id="0" name=""/>
        <dsp:cNvSpPr/>
      </dsp:nvSpPr>
      <dsp:spPr>
        <a:xfrm>
          <a:off x="0" y="1498881"/>
          <a:ext cx="8229600" cy="11986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7F87A-6E0B-4025-A324-23DF16EE910C}">
      <dsp:nvSpPr>
        <dsp:cNvPr id="0" name=""/>
        <dsp:cNvSpPr/>
      </dsp:nvSpPr>
      <dsp:spPr>
        <a:xfrm>
          <a:off x="362605" y="1768588"/>
          <a:ext cx="659282" cy="6592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3E9A3-BCC7-4039-9DA8-FD0941024ED4}">
      <dsp:nvSpPr>
        <dsp:cNvPr id="0" name=""/>
        <dsp:cNvSpPr/>
      </dsp:nvSpPr>
      <dsp:spPr>
        <a:xfrm>
          <a:off x="1384493" y="1498881"/>
          <a:ext cx="6845106" cy="11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62" tIns="126862" rIns="126862" bIns="1268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Goal: To determine which of these three models is best suited for this type of data set. </a:t>
          </a:r>
        </a:p>
      </dsp:txBody>
      <dsp:txXfrm>
        <a:off x="1384493" y="1498881"/>
        <a:ext cx="6845106" cy="1198695"/>
      </dsp:txXfrm>
    </dsp:sp>
    <dsp:sp modelId="{DE2A6E8E-1C83-40BD-8659-3746D0FC4A9B}">
      <dsp:nvSpPr>
        <dsp:cNvPr id="0" name=""/>
        <dsp:cNvSpPr/>
      </dsp:nvSpPr>
      <dsp:spPr>
        <a:xfrm>
          <a:off x="0" y="2997251"/>
          <a:ext cx="8229600" cy="11986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224C6-F6C0-476E-B85F-623CD5060EA5}">
      <dsp:nvSpPr>
        <dsp:cNvPr id="0" name=""/>
        <dsp:cNvSpPr/>
      </dsp:nvSpPr>
      <dsp:spPr>
        <a:xfrm>
          <a:off x="362605" y="3266957"/>
          <a:ext cx="659282" cy="6592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4D829-AA3F-40DB-ABE9-0F79336519B6}">
      <dsp:nvSpPr>
        <dsp:cNvPr id="0" name=""/>
        <dsp:cNvSpPr/>
      </dsp:nvSpPr>
      <dsp:spPr>
        <a:xfrm>
          <a:off x="1384493" y="2997251"/>
          <a:ext cx="6845106" cy="11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62" tIns="126862" rIns="126862" bIns="1268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 a benchmark(Naïve baseline model is used for this) for the performance I used the last value approach which predicts that tomorrow’s demand (t0) will be the same as today’s (t-1).</a:t>
          </a:r>
        </a:p>
      </dsp:txBody>
      <dsp:txXfrm>
        <a:off x="1384493" y="2997251"/>
        <a:ext cx="6845106" cy="1198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7B528-B24B-1444-A03C-7FDCC9A4DCAC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BE4BE-B7E3-4C46-8F2C-166B901C7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BE4BE-B7E3-4C46-8F2C-166B901C74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1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search" TargetMode="External"/><Relationship Id="rId2" Type="http://schemas.openxmlformats.org/officeDocument/2006/relationships/hyperlink" Target="https://ride.capitalbikeshare.com/system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for Bike Sharing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500" dirty="0"/>
              <a:t>-Saivenkata Sravan Anne</a:t>
            </a:r>
          </a:p>
          <a:p>
            <a:pPr algn="r"/>
            <a:r>
              <a:rPr lang="en-US" sz="2500" dirty="0"/>
              <a:t>(FQ45331)</a:t>
            </a:r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6C80-D536-F448-9C73-34849B89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Performance metrics to determine how well these models can predict bike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5931-4262-4A4B-835F-FBE81420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MAE (mean average error):</a:t>
            </a:r>
            <a:r>
              <a:rPr lang="en-US" b="1" dirty="0"/>
              <a:t>refers to the average of all the errors in a set</a:t>
            </a:r>
            <a:r>
              <a:rPr lang="en-US" dirty="0"/>
              <a:t>.</a:t>
            </a:r>
          </a:p>
          <a:p>
            <a:r>
              <a:rPr lang="en-US" dirty="0"/>
              <a:t>RMSE (root mean squared error): calculations are performed over the data sample that was used for estimation and are called errors (or prediction errors) when computed out-of-sample.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7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B1FE-D6AE-FE47-9249-61B0AE94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BB24-079F-0A41-8164-686277D0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Naives</a:t>
            </a:r>
            <a:r>
              <a:rPr lang="en-US" dirty="0"/>
              <a:t> Baseline( For comparison or to provide the benchmark for performance)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XGBoost</a:t>
            </a:r>
          </a:p>
          <a:p>
            <a:r>
              <a:rPr lang="en-US" dirty="0"/>
              <a:t>AdaBoost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2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532A-90D5-4B4E-A92D-E30B0511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EDE2-C2B3-1045-BAEA-8B63EA1A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forest, like its name implies, consists of a large number of individual decision trees that operate as an ensemble. Each individual tree in the random forest spits out a class prediction and the class with the most votes becomes our model’s prediction </a:t>
            </a:r>
          </a:p>
        </p:txBody>
      </p:sp>
    </p:spTree>
    <p:extLst>
      <p:ext uri="{BB962C8B-B14F-4D97-AF65-F5344CB8AC3E}">
        <p14:creationId xmlns:p14="http://schemas.microsoft.com/office/powerpoint/2010/main" val="338607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B309-C564-A042-BA08-162C70F9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84DC-0B93-EA43-8411-076FDA4F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an implementation of gradient boosted decision trees designed for speed and performance.</a:t>
            </a:r>
          </a:p>
          <a:p>
            <a:pPr fontAlgn="base"/>
            <a:r>
              <a:rPr lang="en-US" dirty="0"/>
              <a:t>The two reasons to use </a:t>
            </a:r>
            <a:r>
              <a:rPr lang="en-US" dirty="0" err="1"/>
              <a:t>XGBoost</a:t>
            </a:r>
            <a:r>
              <a:rPr lang="en-US" dirty="0"/>
              <a:t> are also the two goals of the project: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/>
              <a:t>Execution Speed.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/>
              <a:t>Model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4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5BF4-69F5-3F42-927C-DB2650A8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415C-E136-BF45-9676-D0A486E6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AdaBoost is an ensemble learning method (also known as “meta-learning”) which was initially created to increase the efficiency of binary classifiers. </a:t>
            </a:r>
          </a:p>
          <a:p>
            <a:r>
              <a:rPr lang="en-US" dirty="0"/>
              <a:t>AdaBoost uses an iterative approach to learn from the mistakes of weak classifiers, and turn them into strong ones.</a:t>
            </a:r>
          </a:p>
        </p:txBody>
      </p:sp>
    </p:spTree>
    <p:extLst>
      <p:ext uri="{BB962C8B-B14F-4D97-AF65-F5344CB8AC3E}">
        <p14:creationId xmlns:p14="http://schemas.microsoft.com/office/powerpoint/2010/main" val="403572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2693-4BF0-4C49-8FAE-1C26732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>
            <a:normAutofit/>
          </a:bodyPr>
          <a:lstStyle/>
          <a:p>
            <a:r>
              <a:rPr lang="en-US" dirty="0"/>
              <a:t>Business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7424-AC79-B448-A03A-AA2CE263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It is critical for bike sharing firms to guarantee that enough bikes are available at stations, but not too many, so that stations do not become overcrowded.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Avoiding excess and bike shortages results in happier consumers, thus forecasting future demand is critical.</a:t>
            </a:r>
          </a:p>
        </p:txBody>
      </p:sp>
    </p:spTree>
    <p:extLst>
      <p:ext uri="{BB962C8B-B14F-4D97-AF65-F5344CB8AC3E}">
        <p14:creationId xmlns:p14="http://schemas.microsoft.com/office/powerpoint/2010/main" val="214605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A160-76E6-FB44-9FFF-98EA6DC2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C4D7-D63C-C647-A983-A725D827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https://ride.capitalbikeshare.com/system-data</a:t>
            </a:r>
            <a:r>
              <a:rPr lang="en-US" dirty="0"/>
              <a:t> </a:t>
            </a:r>
            <a:r>
              <a:rPr lang="en-US" sz="2800" dirty="0"/>
              <a:t>( This is the data from Capital bike share website)- 22544730 record , 9 columns</a:t>
            </a:r>
          </a:p>
          <a:p>
            <a:r>
              <a:rPr lang="en-US" dirty="0">
                <a:hlinkClick r:id="rId3"/>
              </a:rPr>
              <a:t>https://www.ncdc.noaa.gov/cdo-web/search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(Weather </a:t>
            </a:r>
            <a:r>
              <a:rPr lang="en-US"/>
              <a:t>data) 268114 </a:t>
            </a:r>
            <a:endParaRPr lang="en-US" dirty="0"/>
          </a:p>
          <a:p>
            <a:r>
              <a:rPr lang="en-US" dirty="0"/>
              <a:t>Holidays dataset during those 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0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56C6-E993-6840-86DA-143C8B9E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CCD3-3C68-2B4B-A89B-2F746C14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/>
              <a:t>Merging all the 3 different dataset(Capital bike data, Weather data and Holidays dataset) </a:t>
            </a:r>
          </a:p>
          <a:p>
            <a:r>
              <a:rPr lang="en-US" sz="2100" dirty="0"/>
              <a:t>Data cleaning: 1 date feature, 19 categorical features (holiday and weather type features) and 6 numeric features (average, minimum, maximum, observed temperature, wind speed and precipitation) as well as the target variable (number of customers at t0) remained.</a:t>
            </a:r>
          </a:p>
          <a:p>
            <a:r>
              <a:rPr lang="en-US" sz="2100" dirty="0"/>
              <a:t>EDA</a:t>
            </a:r>
          </a:p>
          <a:p>
            <a:r>
              <a:rPr lang="en-US" sz="2100" dirty="0"/>
              <a:t>Pipeline &amp; Implementation of ML models(Tree based: Random Forest, AdaBoost, XGBoost) to predict the number of customers for the next day.</a:t>
            </a:r>
          </a:p>
          <a:p>
            <a:r>
              <a:rPr lang="en-US" sz="2100" dirty="0"/>
              <a:t>Naive baseline model (last value method)  has been used to compare the ML models' performances to a benchmark.</a:t>
            </a:r>
          </a:p>
          <a:p>
            <a:pPr marL="0" indent="0">
              <a:buNone/>
            </a:pPr>
            <a:endParaRPr lang="en-US" sz="2100" dirty="0"/>
          </a:p>
          <a:p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0272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304D-88B6-344F-A101-B3DBA463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7678"/>
            <a:ext cx="8229600" cy="1143000"/>
          </a:xfrm>
        </p:spPr>
        <p:txBody>
          <a:bodyPr/>
          <a:lstStyle/>
          <a:p>
            <a:r>
              <a:rPr lang="en-US" dirty="0"/>
              <a:t>Data Cleaning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DAF3-E37C-3A4B-89C1-EEE07A2B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includes dropping the columns in the dataset which are not suitable for future analysis.</a:t>
            </a:r>
          </a:p>
          <a:p>
            <a:r>
              <a:rPr lang="en-US" dirty="0"/>
              <a:t>In this project some of the columns which have been dropped are : 'date’( a new column has been created instead of this to change it from string format to the date format), 'temp_avg', 'registered', 'casual’,</a:t>
            </a:r>
            <a:r>
              <a:rPr lang="en-US" dirty="0" err="1"/>
              <a:t>etc</a:t>
            </a:r>
            <a:r>
              <a:rPr lang="en-US" dirty="0"/>
              <a:t> others are dropped after the EDA is done.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BCF0030-0469-1849-91F5-46FBF482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514" y="851214"/>
            <a:ext cx="3176732" cy="406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A9F65-16B4-614B-AAB5-196664E5A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8471"/>
            <a:ext cx="4432713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8DB4A3-8606-3B47-8E20-57EAC21D2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037" y="6059529"/>
            <a:ext cx="6213351" cy="2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4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BB43-AE90-1A42-8310-861D58E5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1CCC-BB41-CD42-A579-72F5B835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Exploratory data analysis has been performed for the following features to get more insights about the data:</a:t>
            </a:r>
          </a:p>
          <a:p>
            <a:r>
              <a:rPr lang="en-US" dirty="0"/>
              <a:t>Working days</a:t>
            </a:r>
          </a:p>
          <a:p>
            <a:r>
              <a:rPr lang="en-US" dirty="0"/>
              <a:t>Seasons</a:t>
            </a:r>
          </a:p>
          <a:p>
            <a:r>
              <a:rPr lang="en-US" dirty="0"/>
              <a:t>Holidays</a:t>
            </a:r>
          </a:p>
          <a:p>
            <a:r>
              <a:rPr lang="en-US" dirty="0"/>
              <a:t>Weekday</a:t>
            </a:r>
          </a:p>
          <a:p>
            <a:r>
              <a:rPr lang="en-US" dirty="0" err="1"/>
              <a:t>temp_min</a:t>
            </a:r>
            <a:r>
              <a:rPr lang="en-US" dirty="0"/>
              <a:t>', '</a:t>
            </a:r>
            <a:r>
              <a:rPr lang="en-US" dirty="0" err="1"/>
              <a:t>temp_max</a:t>
            </a:r>
            <a:r>
              <a:rPr lang="en-US" dirty="0"/>
              <a:t>', '</a:t>
            </a:r>
            <a:r>
              <a:rPr lang="en-US" dirty="0" err="1"/>
              <a:t>temp_observ</a:t>
            </a:r>
            <a:r>
              <a:rPr lang="en-US" dirty="0"/>
              <a:t>', 'wind', '</a:t>
            </a:r>
            <a:r>
              <a:rPr lang="en-US" dirty="0" err="1"/>
              <a:t>precip</a:t>
            </a:r>
            <a:r>
              <a:rPr lang="en-US" dirty="0"/>
              <a:t>', 'total_</a:t>
            </a:r>
            <a:r>
              <a:rPr lang="en-US" dirty="0" err="1"/>
              <a:t>cust</a:t>
            </a:r>
            <a:r>
              <a:rPr lang="en-US" dirty="0"/>
              <a:t>’,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8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9CED-C9A1-4343-9831-6CAB9039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Modelling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745937-B81B-8728-5D6F-AD5FD30DB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511106"/>
              </p:ext>
            </p:extLst>
          </p:nvPr>
        </p:nvGraphicFramePr>
        <p:xfrm>
          <a:off x="457200" y="1929704"/>
          <a:ext cx="8229600" cy="4196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61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F820-B419-F549-A548-33D349F1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Modelling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39B1BC-7CCE-6A13-5281-3D5CB7993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045207"/>
              </p:ext>
            </p:extLst>
          </p:nvPr>
        </p:nvGraphicFramePr>
        <p:xfrm>
          <a:off x="457200" y="1929704"/>
          <a:ext cx="8229600" cy="4196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25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FC8C-AA02-6A46-9B38-C9C43AB1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which are used to predict the demand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ED1877-B406-4548-960C-9FDAC5D92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063" y="1930400"/>
            <a:ext cx="3279873" cy="4195763"/>
          </a:xfrm>
        </p:spPr>
      </p:pic>
    </p:spTree>
    <p:extLst>
      <p:ext uri="{BB962C8B-B14F-4D97-AF65-F5344CB8AC3E}">
        <p14:creationId xmlns:p14="http://schemas.microsoft.com/office/powerpoint/2010/main" val="190318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6866</TotalTime>
  <Words>688</Words>
  <Application>Microsoft Macintosh PowerPoint</Application>
  <PresentationFormat>On-screen Show (4:3)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Prediction for Bike Sharing Analysis</vt:lpstr>
      <vt:lpstr>Business Problem </vt:lpstr>
      <vt:lpstr>DATASETS USED</vt:lpstr>
      <vt:lpstr>Procedure</vt:lpstr>
      <vt:lpstr>Data Cleaning </vt:lpstr>
      <vt:lpstr>EDA</vt:lpstr>
      <vt:lpstr>Modelling</vt:lpstr>
      <vt:lpstr>Modelling</vt:lpstr>
      <vt:lpstr>Feature which are used to predict the demand</vt:lpstr>
      <vt:lpstr>Performance metrics to determine how well these models can predict bike sharing</vt:lpstr>
      <vt:lpstr>Models used: </vt:lpstr>
      <vt:lpstr>Random Forest</vt:lpstr>
      <vt:lpstr>XGBoost </vt:lpstr>
      <vt:lpstr>AdaBoost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SAIVENKATA SRAVAN Anne</cp:lastModifiedBy>
  <cp:revision>3</cp:revision>
  <dcterms:created xsi:type="dcterms:W3CDTF">2019-12-12T13:31:42Z</dcterms:created>
  <dcterms:modified xsi:type="dcterms:W3CDTF">2022-05-13T20:16:23Z</dcterms:modified>
</cp:coreProperties>
</file>