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Noto Sans" charset="1" panose="020B0502040504020204"/>
      <p:regular r:id="rId10"/>
    </p:embeddedFont>
    <p:embeddedFont>
      <p:font typeface="Noto Sans Bold" charset="1" panose="020B0802040504020204"/>
      <p:regular r:id="rId11"/>
    </p:embeddedFont>
    <p:embeddedFont>
      <p:font typeface="Noto Sans Italics" charset="1" panose="020B0502040504090204"/>
      <p:regular r:id="rId12"/>
    </p:embeddedFont>
    <p:embeddedFont>
      <p:font typeface="Noto Sans Bold Italics" charset="1" panose="020B0802040504090204"/>
      <p:regular r:id="rId13"/>
    </p:embeddedFont>
    <p:embeddedFont>
      <p:font typeface="Wedges" charset="1" panose="02000500000000000000"/>
      <p:regular r:id="rId14"/>
    </p:embeddedFont>
    <p:embeddedFont>
      <p:font typeface="Wedges Italics" charset="1" panose="020005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30" Target="slides/slide15.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46867" y="4305738"/>
            <a:ext cx="14194266" cy="2949416"/>
          </a:xfrm>
          <a:prstGeom prst="rect">
            <a:avLst/>
          </a:prstGeom>
        </p:spPr>
        <p:txBody>
          <a:bodyPr anchor="t" rtlCol="false" tIns="0" lIns="0" bIns="0" rIns="0">
            <a:spAutoFit/>
          </a:bodyPr>
          <a:lstStyle/>
          <a:p>
            <a:pPr algn="ctr">
              <a:lnSpc>
                <a:spcPts val="22196"/>
              </a:lnSpc>
            </a:pPr>
            <a:r>
              <a:rPr lang="en-US" sz="22196">
                <a:solidFill>
                  <a:srgbClr val="B5838D"/>
                </a:solidFill>
                <a:latin typeface="Wedges"/>
              </a:rPr>
              <a:t>avail it</a:t>
            </a:r>
          </a:p>
        </p:txBody>
      </p:sp>
      <p:sp>
        <p:nvSpPr>
          <p:cNvPr name="Freeform 4" id="4"/>
          <p:cNvSpPr/>
          <p:nvPr/>
        </p:nvSpPr>
        <p:spPr>
          <a:xfrm flipH="false" flipV="false" rot="-2779055">
            <a:off x="13351800" y="-5094162"/>
            <a:ext cx="7814999" cy="12245725"/>
          </a:xfrm>
          <a:custGeom>
            <a:avLst/>
            <a:gdLst/>
            <a:ahLst/>
            <a:cxnLst/>
            <a:rect r="r" b="b" t="t" l="l"/>
            <a:pathLst>
              <a:path h="12245725" w="7814999">
                <a:moveTo>
                  <a:pt x="0" y="0"/>
                </a:moveTo>
                <a:lnTo>
                  <a:pt x="7815000" y="0"/>
                </a:lnTo>
                <a:lnTo>
                  <a:pt x="7815000" y="12245724"/>
                </a:lnTo>
                <a:lnTo>
                  <a:pt x="0" y="12245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773293" y="7294565"/>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453750" y="636873"/>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16076645" y="-104066"/>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4630400" y="1961735"/>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3259984" y="2299625"/>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6571667" y="-195333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5" id="15"/>
          <p:cNvSpPr txBox="true"/>
          <p:nvPr/>
        </p:nvSpPr>
        <p:spPr>
          <a:xfrm rot="0">
            <a:off x="4064604" y="2463021"/>
            <a:ext cx="9695911" cy="543846"/>
          </a:xfrm>
          <a:prstGeom prst="rect">
            <a:avLst/>
          </a:prstGeom>
        </p:spPr>
        <p:txBody>
          <a:bodyPr anchor="t" rtlCol="false" tIns="0" lIns="0" bIns="0" rIns="0">
            <a:spAutoFit/>
          </a:bodyPr>
          <a:lstStyle/>
          <a:p>
            <a:pPr algn="ctr">
              <a:lnSpc>
                <a:spcPts val="4161"/>
              </a:lnSpc>
              <a:spcBef>
                <a:spcPct val="0"/>
              </a:spcBef>
            </a:pPr>
            <a:r>
              <a:rPr lang="en-US" sz="4161">
                <a:solidFill>
                  <a:srgbClr val="805A62"/>
                </a:solidFill>
                <a:latin typeface="Wedges"/>
              </a:rPr>
              <a:t>team-15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0">
            <a:off x="2860537" y="1619339"/>
            <a:ext cx="12566927" cy="7048323"/>
          </a:xfrm>
          <a:custGeom>
            <a:avLst/>
            <a:gdLst/>
            <a:ahLst/>
            <a:cxnLst/>
            <a:rect r="r" b="b" t="t" l="l"/>
            <a:pathLst>
              <a:path h="7048323" w="12566927">
                <a:moveTo>
                  <a:pt x="0" y="0"/>
                </a:moveTo>
                <a:lnTo>
                  <a:pt x="12566926" y="0"/>
                </a:lnTo>
                <a:lnTo>
                  <a:pt x="12566926" y="7048322"/>
                </a:lnTo>
                <a:lnTo>
                  <a:pt x="0" y="7048322"/>
                </a:lnTo>
                <a:lnTo>
                  <a:pt x="0" y="0"/>
                </a:lnTo>
                <a:close/>
              </a:path>
            </a:pathLst>
          </a:custGeom>
          <a:blipFill>
            <a:blip r:embed="rId2"/>
            <a:stretch>
              <a:fillRect l="0" t="0" r="0" b="0"/>
            </a:stretch>
          </a:blipFill>
        </p:spPr>
      </p:sp>
      <p:sp>
        <p:nvSpPr>
          <p:cNvPr name="Freeform 3" id="3"/>
          <p:cNvSpPr/>
          <p:nvPr/>
        </p:nvSpPr>
        <p:spPr>
          <a:xfrm flipH="false" flipV="false" rot="0">
            <a:off x="0" y="81894"/>
            <a:ext cx="18288000" cy="10257060"/>
          </a:xfrm>
          <a:custGeom>
            <a:avLst/>
            <a:gdLst/>
            <a:ahLst/>
            <a:cxnLst/>
            <a:rect r="r" b="b" t="t" l="l"/>
            <a:pathLst>
              <a:path h="10257060" w="18288000">
                <a:moveTo>
                  <a:pt x="0" y="0"/>
                </a:moveTo>
                <a:lnTo>
                  <a:pt x="18288000" y="0"/>
                </a:lnTo>
                <a:lnTo>
                  <a:pt x="18288000" y="10257061"/>
                </a:lnTo>
                <a:lnTo>
                  <a:pt x="0" y="10257061"/>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0">
            <a:off x="8339068" y="1247916"/>
            <a:ext cx="7932540" cy="8010384"/>
          </a:xfrm>
          <a:custGeom>
            <a:avLst/>
            <a:gdLst/>
            <a:ahLst/>
            <a:cxnLst/>
            <a:rect r="r" b="b" t="t" l="l"/>
            <a:pathLst>
              <a:path h="8010384" w="7932540">
                <a:moveTo>
                  <a:pt x="0" y="0"/>
                </a:moveTo>
                <a:lnTo>
                  <a:pt x="7932540" y="0"/>
                </a:lnTo>
                <a:lnTo>
                  <a:pt x="7932540" y="8010384"/>
                </a:lnTo>
                <a:lnTo>
                  <a:pt x="0" y="8010384"/>
                </a:lnTo>
                <a:lnTo>
                  <a:pt x="0" y="0"/>
                </a:lnTo>
                <a:close/>
              </a:path>
            </a:pathLst>
          </a:custGeom>
          <a:blipFill>
            <a:blip r:embed="rId2"/>
            <a:stretch>
              <a:fillRect l="-2506" t="0" r="-5012" b="0"/>
            </a:stretch>
          </a:blipFill>
        </p:spPr>
      </p:sp>
      <p:sp>
        <p:nvSpPr>
          <p:cNvPr name="TextBox 3" id="3"/>
          <p:cNvSpPr txBox="true"/>
          <p:nvPr/>
        </p:nvSpPr>
        <p:spPr>
          <a:xfrm rot="0">
            <a:off x="425524" y="4058868"/>
            <a:ext cx="7278985" cy="1194240"/>
          </a:xfrm>
          <a:prstGeom prst="rect">
            <a:avLst/>
          </a:prstGeom>
        </p:spPr>
        <p:txBody>
          <a:bodyPr anchor="t" rtlCol="false" tIns="0" lIns="0" bIns="0" rIns="0">
            <a:spAutoFit/>
          </a:bodyPr>
          <a:lstStyle/>
          <a:p>
            <a:pPr algn="ctr">
              <a:lnSpc>
                <a:spcPts val="4642"/>
              </a:lnSpc>
            </a:pPr>
            <a:r>
              <a:rPr lang="en-US" sz="4642">
                <a:solidFill>
                  <a:srgbClr val="805A62"/>
                </a:solidFill>
                <a:latin typeface="Wedges"/>
              </a:rPr>
              <a:t>login page flow chart</a:t>
            </a:r>
          </a:p>
          <a:p>
            <a:pPr algn="ctr">
              <a:lnSpc>
                <a:spcPts val="4642"/>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0">
            <a:off x="6497939" y="666087"/>
            <a:ext cx="10761361" cy="9214075"/>
          </a:xfrm>
          <a:custGeom>
            <a:avLst/>
            <a:gdLst/>
            <a:ahLst/>
            <a:cxnLst/>
            <a:rect r="r" b="b" t="t" l="l"/>
            <a:pathLst>
              <a:path h="9214075" w="10761361">
                <a:moveTo>
                  <a:pt x="0" y="0"/>
                </a:moveTo>
                <a:lnTo>
                  <a:pt x="10761361" y="0"/>
                </a:lnTo>
                <a:lnTo>
                  <a:pt x="10761361" y="9214075"/>
                </a:lnTo>
                <a:lnTo>
                  <a:pt x="0" y="9214075"/>
                </a:lnTo>
                <a:lnTo>
                  <a:pt x="0" y="0"/>
                </a:lnTo>
                <a:close/>
              </a:path>
            </a:pathLst>
          </a:custGeom>
          <a:blipFill>
            <a:blip r:embed="rId2"/>
            <a:stretch>
              <a:fillRect l="-2883" t="-29" r="0" b="-29"/>
            </a:stretch>
          </a:blipFill>
        </p:spPr>
      </p:sp>
      <p:sp>
        <p:nvSpPr>
          <p:cNvPr name="TextBox 3" id="3"/>
          <p:cNvSpPr txBox="true"/>
          <p:nvPr/>
        </p:nvSpPr>
        <p:spPr>
          <a:xfrm rot="0">
            <a:off x="314683" y="4749313"/>
            <a:ext cx="5211824" cy="394187"/>
          </a:xfrm>
          <a:prstGeom prst="rect">
            <a:avLst/>
          </a:prstGeom>
        </p:spPr>
        <p:txBody>
          <a:bodyPr anchor="t" rtlCol="false" tIns="0" lIns="0" bIns="0" rIns="0">
            <a:spAutoFit/>
          </a:bodyPr>
          <a:lstStyle/>
          <a:p>
            <a:pPr algn="ctr">
              <a:lnSpc>
                <a:spcPts val="2981"/>
              </a:lnSpc>
              <a:spcBef>
                <a:spcPct val="0"/>
              </a:spcBef>
            </a:pPr>
            <a:r>
              <a:rPr lang="en-US" sz="2981">
                <a:solidFill>
                  <a:srgbClr val="000000"/>
                </a:solidFill>
                <a:latin typeface="Wedges"/>
              </a:rPr>
              <a:t>customer flowchart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0">
            <a:off x="8486716" y="1982138"/>
            <a:ext cx="8772584" cy="6363805"/>
          </a:xfrm>
          <a:custGeom>
            <a:avLst/>
            <a:gdLst/>
            <a:ahLst/>
            <a:cxnLst/>
            <a:rect r="r" b="b" t="t" l="l"/>
            <a:pathLst>
              <a:path h="6363805" w="8772584">
                <a:moveTo>
                  <a:pt x="0" y="0"/>
                </a:moveTo>
                <a:lnTo>
                  <a:pt x="8772584" y="0"/>
                </a:lnTo>
                <a:lnTo>
                  <a:pt x="8772584" y="6363805"/>
                </a:lnTo>
                <a:lnTo>
                  <a:pt x="0" y="6363805"/>
                </a:lnTo>
                <a:lnTo>
                  <a:pt x="0" y="0"/>
                </a:lnTo>
                <a:close/>
              </a:path>
            </a:pathLst>
          </a:custGeom>
          <a:blipFill>
            <a:blip r:embed="rId2"/>
            <a:stretch>
              <a:fillRect l="-177" t="-941" r="-506" b="0"/>
            </a:stretch>
          </a:blipFill>
        </p:spPr>
      </p:sp>
      <p:sp>
        <p:nvSpPr>
          <p:cNvPr name="TextBox 3" id="3"/>
          <p:cNvSpPr txBox="true"/>
          <p:nvPr/>
        </p:nvSpPr>
        <p:spPr>
          <a:xfrm rot="0">
            <a:off x="1028700" y="4276833"/>
            <a:ext cx="7031547" cy="738209"/>
          </a:xfrm>
          <a:prstGeom prst="rect">
            <a:avLst/>
          </a:prstGeom>
        </p:spPr>
        <p:txBody>
          <a:bodyPr anchor="t" rtlCol="false" tIns="0" lIns="0" bIns="0" rIns="0">
            <a:spAutoFit/>
          </a:bodyPr>
          <a:lstStyle/>
          <a:p>
            <a:pPr algn="ctr">
              <a:lnSpc>
                <a:spcPts val="5505"/>
              </a:lnSpc>
              <a:spcBef>
                <a:spcPct val="0"/>
              </a:spcBef>
            </a:pPr>
            <a:r>
              <a:rPr lang="en-US" sz="5505">
                <a:solidFill>
                  <a:srgbClr val="000000"/>
                </a:solidFill>
                <a:latin typeface="Wedges"/>
              </a:rPr>
              <a:t>seller flow chart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315856" y="3246755"/>
            <a:ext cx="9656288" cy="2913404"/>
          </a:xfrm>
          <a:prstGeom prst="rect">
            <a:avLst/>
          </a:prstGeom>
        </p:spPr>
        <p:txBody>
          <a:bodyPr anchor="t" rtlCol="false" tIns="0" lIns="0" bIns="0" rIns="0">
            <a:spAutoFit/>
          </a:bodyPr>
          <a:lstStyle/>
          <a:p>
            <a:pPr algn="ctr">
              <a:lnSpc>
                <a:spcPts val="11200"/>
              </a:lnSpc>
            </a:pPr>
            <a:r>
              <a:rPr lang="en-US" sz="11200">
                <a:solidFill>
                  <a:srgbClr val="B5838D"/>
                </a:solidFill>
                <a:latin typeface="Wedges"/>
              </a:rPr>
              <a:t>any questions ?</a:t>
            </a:r>
          </a:p>
        </p:txBody>
      </p:sp>
      <p:sp>
        <p:nvSpPr>
          <p:cNvPr name="Freeform 4" id="4"/>
          <p:cNvSpPr/>
          <p:nvPr/>
        </p:nvSpPr>
        <p:spPr>
          <a:xfrm flipH="false" flipV="false" rot="-2779055">
            <a:off x="13351800" y="-5094162"/>
            <a:ext cx="7814999" cy="12245725"/>
          </a:xfrm>
          <a:custGeom>
            <a:avLst/>
            <a:gdLst/>
            <a:ahLst/>
            <a:cxnLst/>
            <a:rect r="r" b="b" t="t" l="l"/>
            <a:pathLst>
              <a:path h="12245725" w="7814999">
                <a:moveTo>
                  <a:pt x="0" y="0"/>
                </a:moveTo>
                <a:lnTo>
                  <a:pt x="7815000" y="0"/>
                </a:lnTo>
                <a:lnTo>
                  <a:pt x="7815000" y="12245724"/>
                </a:lnTo>
                <a:lnTo>
                  <a:pt x="0" y="12245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773293" y="7294565"/>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453750" y="636873"/>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16076645" y="-104066"/>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4630400" y="1961735"/>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3259984" y="2299625"/>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6571667" y="-195333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true" flipV="true" rot="0">
            <a:off x="8085824" y="8559863"/>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315856" y="3322955"/>
            <a:ext cx="9656288" cy="3926839"/>
          </a:xfrm>
          <a:prstGeom prst="rect">
            <a:avLst/>
          </a:prstGeom>
        </p:spPr>
        <p:txBody>
          <a:bodyPr anchor="t" rtlCol="false" tIns="0" lIns="0" bIns="0" rIns="0">
            <a:spAutoFit/>
          </a:bodyPr>
          <a:lstStyle/>
          <a:p>
            <a:pPr algn="ctr">
              <a:lnSpc>
                <a:spcPts val="15099"/>
              </a:lnSpc>
            </a:pPr>
            <a:r>
              <a:rPr lang="en-US" sz="15099">
                <a:solidFill>
                  <a:srgbClr val="B5838D"/>
                </a:solidFill>
                <a:latin typeface="Wedges"/>
              </a:rPr>
              <a:t>Thank</a:t>
            </a:r>
          </a:p>
          <a:p>
            <a:pPr algn="ctr">
              <a:lnSpc>
                <a:spcPts val="15099"/>
              </a:lnSpc>
            </a:pPr>
            <a:r>
              <a:rPr lang="en-US" sz="15099">
                <a:solidFill>
                  <a:srgbClr val="B5838D"/>
                </a:solidFill>
                <a:latin typeface="Wedges"/>
              </a:rPr>
              <a:t>You</a:t>
            </a:r>
          </a:p>
        </p:txBody>
      </p:sp>
      <p:sp>
        <p:nvSpPr>
          <p:cNvPr name="Freeform 4" id="4"/>
          <p:cNvSpPr/>
          <p:nvPr/>
        </p:nvSpPr>
        <p:spPr>
          <a:xfrm flipH="false" flipV="false" rot="-2779055">
            <a:off x="13351800" y="-5094162"/>
            <a:ext cx="7814999" cy="12245725"/>
          </a:xfrm>
          <a:custGeom>
            <a:avLst/>
            <a:gdLst/>
            <a:ahLst/>
            <a:cxnLst/>
            <a:rect r="r" b="b" t="t" l="l"/>
            <a:pathLst>
              <a:path h="12245725" w="7814999">
                <a:moveTo>
                  <a:pt x="0" y="0"/>
                </a:moveTo>
                <a:lnTo>
                  <a:pt x="7815000" y="0"/>
                </a:lnTo>
                <a:lnTo>
                  <a:pt x="7815000" y="12245724"/>
                </a:lnTo>
                <a:lnTo>
                  <a:pt x="0" y="12245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773293" y="7294565"/>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453750" y="636873"/>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16076645" y="-104066"/>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4630400" y="1961735"/>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3259984" y="2299625"/>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6571667" y="-195333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true" flipV="true" rot="0">
            <a:off x="8085824" y="8559863"/>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2695266" y="1636781"/>
            <a:ext cx="12528867" cy="1273302"/>
          </a:xfrm>
          <a:prstGeom prst="rect">
            <a:avLst/>
          </a:prstGeom>
        </p:spPr>
        <p:txBody>
          <a:bodyPr anchor="t" rtlCol="false" tIns="0" lIns="0" bIns="0" rIns="0">
            <a:spAutoFit/>
          </a:bodyPr>
          <a:lstStyle/>
          <a:p>
            <a:pPr algn="ctr">
              <a:lnSpc>
                <a:spcPts val="9630"/>
              </a:lnSpc>
            </a:pPr>
            <a:r>
              <a:rPr lang="en-US" sz="9630">
                <a:solidFill>
                  <a:srgbClr val="B5838D"/>
                </a:solidFill>
                <a:latin typeface="Wedges"/>
              </a:rPr>
              <a:t>team members</a:t>
            </a:r>
          </a:p>
        </p:txBody>
      </p:sp>
      <p:sp>
        <p:nvSpPr>
          <p:cNvPr name="Freeform 3" id="3"/>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806242" y="699249"/>
            <a:ext cx="1648316" cy="1839126"/>
          </a:xfrm>
          <a:custGeom>
            <a:avLst/>
            <a:gdLst/>
            <a:ahLst/>
            <a:cxnLst/>
            <a:rect r="r" b="b" t="t" l="l"/>
            <a:pathLst>
              <a:path h="1839126" w="164831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533203" y="3433958"/>
            <a:ext cx="18051181" cy="5597421"/>
          </a:xfrm>
          <a:prstGeom prst="rect">
            <a:avLst/>
          </a:prstGeom>
        </p:spPr>
        <p:txBody>
          <a:bodyPr anchor="t" rtlCol="false" tIns="0" lIns="0" bIns="0" rIns="0">
            <a:spAutoFit/>
          </a:bodyPr>
          <a:lstStyle/>
          <a:p>
            <a:pPr algn="ctr">
              <a:lnSpc>
                <a:spcPts val="7458"/>
              </a:lnSpc>
            </a:pPr>
            <a:r>
              <a:rPr lang="en-US" sz="5327">
                <a:solidFill>
                  <a:srgbClr val="805A62"/>
                </a:solidFill>
                <a:latin typeface="Noto Sans"/>
              </a:rPr>
              <a:t>     2210030183  Shiva charan</a:t>
            </a:r>
          </a:p>
          <a:p>
            <a:pPr algn="ctr">
              <a:lnSpc>
                <a:spcPts val="7458"/>
              </a:lnSpc>
            </a:pPr>
            <a:r>
              <a:rPr lang="en-US" sz="5327">
                <a:solidFill>
                  <a:srgbClr val="805A62"/>
                </a:solidFill>
                <a:latin typeface="Noto Sans"/>
              </a:rPr>
              <a:t>   2210030241 Ch Sravan Suraj</a:t>
            </a:r>
          </a:p>
          <a:p>
            <a:pPr algn="ctr">
              <a:lnSpc>
                <a:spcPts val="7458"/>
              </a:lnSpc>
            </a:pPr>
            <a:r>
              <a:rPr lang="en-US" sz="5327">
                <a:solidFill>
                  <a:srgbClr val="805A62"/>
                </a:solidFill>
                <a:latin typeface="Noto Sans"/>
              </a:rPr>
              <a:t>    2210030254  K Bhavya Sri Sai</a:t>
            </a:r>
          </a:p>
          <a:p>
            <a:pPr algn="ctr">
              <a:lnSpc>
                <a:spcPts val="7458"/>
              </a:lnSpc>
            </a:pPr>
            <a:r>
              <a:rPr lang="en-US" sz="5327">
                <a:solidFill>
                  <a:srgbClr val="805A62"/>
                </a:solidFill>
                <a:latin typeface="Noto Sans"/>
              </a:rPr>
              <a:t>     2210030315 sahithi kanala</a:t>
            </a:r>
          </a:p>
          <a:p>
            <a:pPr algn="ctr">
              <a:lnSpc>
                <a:spcPts val="7458"/>
              </a:lnSpc>
            </a:pPr>
          </a:p>
          <a:p>
            <a:pPr algn="ctr">
              <a:lnSpc>
                <a:spcPts val="7458"/>
              </a:lnSpc>
            </a:pPr>
          </a:p>
        </p:txBody>
      </p:sp>
      <p:sp>
        <p:nvSpPr>
          <p:cNvPr name="Freeform 13" id="13"/>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562073" y="7433282"/>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6144964" y="4540906"/>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5486400" y="-1802199"/>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2695266" y="2020054"/>
            <a:ext cx="12528867" cy="1273302"/>
          </a:xfrm>
          <a:prstGeom prst="rect">
            <a:avLst/>
          </a:prstGeom>
        </p:spPr>
        <p:txBody>
          <a:bodyPr anchor="t" rtlCol="false" tIns="0" lIns="0" bIns="0" rIns="0">
            <a:spAutoFit/>
          </a:bodyPr>
          <a:lstStyle/>
          <a:p>
            <a:pPr algn="ctr">
              <a:lnSpc>
                <a:spcPts val="9630"/>
              </a:lnSpc>
            </a:pPr>
            <a:r>
              <a:rPr lang="en-US" sz="9630">
                <a:solidFill>
                  <a:srgbClr val="B5838D"/>
                </a:solidFill>
                <a:latin typeface="Wedges"/>
              </a:rPr>
              <a:t>about website</a:t>
            </a:r>
          </a:p>
        </p:txBody>
      </p:sp>
      <p:sp>
        <p:nvSpPr>
          <p:cNvPr name="TextBox 12" id="12"/>
          <p:cNvSpPr txBox="true"/>
          <p:nvPr/>
        </p:nvSpPr>
        <p:spPr>
          <a:xfrm rot="0">
            <a:off x="2363276" y="4019032"/>
            <a:ext cx="13908161" cy="4308200"/>
          </a:xfrm>
          <a:prstGeom prst="rect">
            <a:avLst/>
          </a:prstGeom>
        </p:spPr>
        <p:txBody>
          <a:bodyPr anchor="t" rtlCol="false" tIns="0" lIns="0" bIns="0" rIns="0">
            <a:spAutoFit/>
          </a:bodyPr>
          <a:lstStyle/>
          <a:p>
            <a:pPr algn="ctr">
              <a:lnSpc>
                <a:spcPts val="5746"/>
              </a:lnSpc>
            </a:pPr>
            <a:r>
              <a:rPr lang="en-US" sz="4104">
                <a:solidFill>
                  <a:srgbClr val="805A62"/>
                </a:solidFill>
                <a:latin typeface="Noto Sans"/>
              </a:rPr>
              <a:t> AvailIt is a innovative online platform designed to simplify and enhance your shopping experience. With Local Shop, you can effortlessly compare product prices and availability from various local shops in your area, empowering you to make informed purchasing decisions and find the best deals.</a:t>
            </a:r>
          </a:p>
        </p:txBody>
      </p:sp>
      <p:sp>
        <p:nvSpPr>
          <p:cNvPr name="Freeform 13" id="13"/>
          <p:cNvSpPr/>
          <p:nvPr/>
        </p:nvSpPr>
        <p:spPr>
          <a:xfrm flipH="false" flipV="false" rot="0">
            <a:off x="-4132332" y="-227846"/>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true" flipV="true" rot="3849820">
            <a:off x="1271999" y="-507035"/>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3806242" y="699249"/>
            <a:ext cx="1648316" cy="1839126"/>
          </a:xfrm>
          <a:custGeom>
            <a:avLst/>
            <a:gdLst/>
            <a:ahLst/>
            <a:cxnLst/>
            <a:rect r="r" b="b" t="t" l="l"/>
            <a:pathLst>
              <a:path h="1839126" w="164831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452127" y="3659711"/>
            <a:ext cx="14956307" cy="7013158"/>
          </a:xfrm>
          <a:prstGeom prst="rect">
            <a:avLst/>
          </a:prstGeom>
        </p:spPr>
        <p:txBody>
          <a:bodyPr anchor="t" rtlCol="false" tIns="0" lIns="0" bIns="0" rIns="0">
            <a:spAutoFit/>
          </a:bodyPr>
          <a:lstStyle/>
          <a:p>
            <a:pPr algn="ctr">
              <a:lnSpc>
                <a:spcPts val="7932"/>
              </a:lnSpc>
            </a:pPr>
            <a:r>
              <a:rPr lang="en-US" sz="5666">
                <a:solidFill>
                  <a:srgbClr val="805A62"/>
                </a:solidFill>
                <a:latin typeface="Noto Sans"/>
              </a:rPr>
              <a:t>    *Pin Code-Based Search</a:t>
            </a:r>
          </a:p>
          <a:p>
            <a:pPr algn="ctr">
              <a:lnSpc>
                <a:spcPts val="7932"/>
              </a:lnSpc>
            </a:pPr>
            <a:r>
              <a:rPr lang="en-US" sz="5666">
                <a:solidFill>
                  <a:srgbClr val="805A62"/>
                </a:solidFill>
                <a:latin typeface="Noto Sans"/>
              </a:rPr>
              <a:t>*Product Comparison</a:t>
            </a:r>
          </a:p>
          <a:p>
            <a:pPr algn="ctr">
              <a:lnSpc>
                <a:spcPts val="7932"/>
              </a:lnSpc>
            </a:pPr>
            <a:r>
              <a:rPr lang="en-US" sz="5666">
                <a:solidFill>
                  <a:srgbClr val="805A62"/>
                </a:solidFill>
                <a:latin typeface="Noto Sans"/>
              </a:rPr>
              <a:t> *Real-Time Availability</a:t>
            </a:r>
          </a:p>
          <a:p>
            <a:pPr algn="ctr">
              <a:lnSpc>
                <a:spcPts val="7932"/>
              </a:lnSpc>
            </a:pPr>
            <a:r>
              <a:rPr lang="en-US" sz="5666">
                <a:solidFill>
                  <a:srgbClr val="805A62"/>
                </a:solidFill>
                <a:latin typeface="Noto Sans"/>
              </a:rPr>
              <a:t>   *User-Friendly Interface</a:t>
            </a:r>
          </a:p>
          <a:p>
            <a:pPr algn="ctr">
              <a:lnSpc>
                <a:spcPts val="7932"/>
              </a:lnSpc>
            </a:pPr>
            <a:r>
              <a:rPr lang="en-US" sz="5666">
                <a:solidFill>
                  <a:srgbClr val="805A62"/>
                </a:solidFill>
                <a:latin typeface="Noto Sans"/>
              </a:rPr>
              <a:t>      *Personalized Experience</a:t>
            </a:r>
          </a:p>
          <a:p>
            <a:pPr algn="ctr">
              <a:lnSpc>
                <a:spcPts val="5273"/>
              </a:lnSpc>
            </a:pPr>
          </a:p>
          <a:p>
            <a:pPr algn="ctr">
              <a:lnSpc>
                <a:spcPts val="5273"/>
              </a:lnSpc>
            </a:pPr>
          </a:p>
          <a:p>
            <a:pPr algn="ctr">
              <a:lnSpc>
                <a:spcPts val="5413"/>
              </a:lnSpc>
            </a:pPr>
          </a:p>
        </p:txBody>
      </p:sp>
      <p:sp>
        <p:nvSpPr>
          <p:cNvPr name="Freeform 12" id="12"/>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3" id="13"/>
          <p:cNvSpPr txBox="true"/>
          <p:nvPr/>
        </p:nvSpPr>
        <p:spPr>
          <a:xfrm rot="0">
            <a:off x="1939127" y="1892404"/>
            <a:ext cx="12528867" cy="1273302"/>
          </a:xfrm>
          <a:prstGeom prst="rect">
            <a:avLst/>
          </a:prstGeom>
        </p:spPr>
        <p:txBody>
          <a:bodyPr anchor="t" rtlCol="false" tIns="0" lIns="0" bIns="0" rIns="0">
            <a:spAutoFit/>
          </a:bodyPr>
          <a:lstStyle/>
          <a:p>
            <a:pPr algn="ctr">
              <a:lnSpc>
                <a:spcPts val="9630"/>
              </a:lnSpc>
            </a:pPr>
            <a:r>
              <a:rPr lang="en-US" sz="9630">
                <a:solidFill>
                  <a:srgbClr val="B5838D"/>
                </a:solidFill>
                <a:latin typeface="Wedges"/>
              </a:rPr>
              <a:t> key features</a:t>
            </a:r>
          </a:p>
        </p:txBody>
      </p:sp>
      <p:sp>
        <p:nvSpPr>
          <p:cNvPr name="Freeform 14" id="14"/>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68484" y="2143181"/>
            <a:ext cx="14740260" cy="6997931"/>
          </a:xfrm>
          <a:prstGeom prst="rect">
            <a:avLst/>
          </a:prstGeom>
        </p:spPr>
        <p:txBody>
          <a:bodyPr anchor="t" rtlCol="false" tIns="0" lIns="0" bIns="0" rIns="0">
            <a:spAutoFit/>
          </a:bodyPr>
          <a:lstStyle/>
          <a:p>
            <a:pPr algn="ctr">
              <a:lnSpc>
                <a:spcPts val="15322"/>
              </a:lnSpc>
            </a:pPr>
            <a:r>
              <a:rPr lang="en-US" sz="15322">
                <a:solidFill>
                  <a:srgbClr val="B5838D"/>
                </a:solidFill>
                <a:latin typeface="Wedges Bold"/>
              </a:rPr>
              <a:t> Architecture:</a:t>
            </a:r>
          </a:p>
          <a:p>
            <a:pPr algn="ctr">
              <a:lnSpc>
                <a:spcPts val="23049"/>
              </a:lnSpc>
            </a:pPr>
          </a:p>
        </p:txBody>
      </p:sp>
      <p:sp>
        <p:nvSpPr>
          <p:cNvPr name="Freeform 4" id="4"/>
          <p:cNvSpPr/>
          <p:nvPr/>
        </p:nvSpPr>
        <p:spPr>
          <a:xfrm flipH="false" flipV="false" rot="-2779055">
            <a:off x="13351800" y="-5094162"/>
            <a:ext cx="7814999" cy="12245725"/>
          </a:xfrm>
          <a:custGeom>
            <a:avLst/>
            <a:gdLst/>
            <a:ahLst/>
            <a:cxnLst/>
            <a:rect r="r" b="b" t="t" l="l"/>
            <a:pathLst>
              <a:path h="12245725" w="7814999">
                <a:moveTo>
                  <a:pt x="0" y="0"/>
                </a:moveTo>
                <a:lnTo>
                  <a:pt x="7815000" y="0"/>
                </a:lnTo>
                <a:lnTo>
                  <a:pt x="7815000" y="12245724"/>
                </a:lnTo>
                <a:lnTo>
                  <a:pt x="0" y="12245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773293" y="7294565"/>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453750" y="636873"/>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16076645" y="-104066"/>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4630400" y="1961735"/>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3259984" y="2299625"/>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6571667" y="-195333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true" flipV="true" rot="0">
            <a:off x="8085824" y="8559863"/>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562073" y="7433282"/>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6144964" y="4540906"/>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4471755" y="389576"/>
            <a:ext cx="9344490" cy="2767531"/>
          </a:xfrm>
          <a:prstGeom prst="rect">
            <a:avLst/>
          </a:prstGeom>
        </p:spPr>
        <p:txBody>
          <a:bodyPr anchor="t" rtlCol="false" tIns="0" lIns="0" bIns="0" rIns="0">
            <a:spAutoFit/>
          </a:bodyPr>
          <a:lstStyle/>
          <a:p>
            <a:pPr algn="ctr">
              <a:lnSpc>
                <a:spcPts val="7182"/>
              </a:lnSpc>
            </a:pPr>
            <a:r>
              <a:rPr lang="en-US" sz="7182">
                <a:solidFill>
                  <a:srgbClr val="B5838D"/>
                </a:solidFill>
                <a:latin typeface="Wedges Bold"/>
              </a:rPr>
              <a:t>Frontend Architecture:</a:t>
            </a:r>
          </a:p>
          <a:p>
            <a:pPr algn="ctr">
              <a:lnSpc>
                <a:spcPts val="7182"/>
              </a:lnSpc>
            </a:pPr>
          </a:p>
        </p:txBody>
      </p:sp>
      <p:sp>
        <p:nvSpPr>
          <p:cNvPr name="TextBox 12" id="12"/>
          <p:cNvSpPr txBox="true"/>
          <p:nvPr/>
        </p:nvSpPr>
        <p:spPr>
          <a:xfrm rot="0">
            <a:off x="2542939" y="2436442"/>
            <a:ext cx="12644416" cy="7997561"/>
          </a:xfrm>
          <a:prstGeom prst="rect">
            <a:avLst/>
          </a:prstGeom>
        </p:spPr>
        <p:txBody>
          <a:bodyPr anchor="t" rtlCol="false" tIns="0" lIns="0" bIns="0" rIns="0">
            <a:spAutoFit/>
          </a:bodyPr>
          <a:lstStyle/>
          <a:p>
            <a:pPr algn="ctr">
              <a:lnSpc>
                <a:spcPts val="4634"/>
              </a:lnSpc>
            </a:pPr>
            <a:r>
              <a:rPr lang="en-US" sz="3310">
                <a:solidFill>
                  <a:srgbClr val="000000"/>
                </a:solidFill>
                <a:latin typeface="Noto Sans"/>
              </a:rPr>
              <a:t>1.Express.js with Node.js</a:t>
            </a:r>
            <a:r>
              <a:rPr lang="en-US" sz="3310">
                <a:solidFill>
                  <a:srgbClr val="805A62"/>
                </a:solidFill>
                <a:latin typeface="Noto Sans"/>
              </a:rPr>
              <a:t>: We utilized Express.js with Node.js to</a:t>
            </a:r>
          </a:p>
          <a:p>
            <a:pPr algn="ctr">
              <a:lnSpc>
                <a:spcPts val="4492"/>
              </a:lnSpc>
            </a:pPr>
            <a:r>
              <a:rPr lang="en-US" sz="3209">
                <a:solidFill>
                  <a:srgbClr val="805A62"/>
                </a:solidFill>
                <a:latin typeface="Noto Sans"/>
              </a:rPr>
              <a:t>  develop a robust and efficient backend server for handling client requests and managing the application's core logic.</a:t>
            </a:r>
          </a:p>
          <a:p>
            <a:pPr algn="ctr">
              <a:lnSpc>
                <a:spcPts val="4492"/>
              </a:lnSpc>
            </a:pPr>
          </a:p>
          <a:p>
            <a:pPr algn="ctr">
              <a:lnSpc>
                <a:spcPts val="4492"/>
              </a:lnSpc>
            </a:pPr>
            <a:r>
              <a:rPr lang="en-US" sz="3209">
                <a:solidFill>
                  <a:srgbClr val="000000"/>
                </a:solidFill>
                <a:latin typeface="Noto Sans"/>
              </a:rPr>
              <a:t>2.</a:t>
            </a:r>
            <a:r>
              <a:rPr lang="en-US" sz="3209">
                <a:solidFill>
                  <a:srgbClr val="000000"/>
                </a:solidFill>
                <a:latin typeface="Noto Sans"/>
              </a:rPr>
              <a:t>Bootstrap:</a:t>
            </a:r>
            <a:r>
              <a:rPr lang="en-US" sz="3209">
                <a:solidFill>
                  <a:srgbClr val="805A62"/>
                </a:solidFill>
                <a:latin typeface="Noto Sans"/>
              </a:rPr>
              <a:t> Bootstrap was employed to design and implement a responsive and visually appealing user interface, ensuring a  </a:t>
            </a:r>
          </a:p>
          <a:p>
            <a:pPr algn="ctr">
              <a:lnSpc>
                <a:spcPts val="4492"/>
              </a:lnSpc>
            </a:pPr>
            <a:r>
              <a:rPr lang="en-US" sz="3209">
                <a:solidFill>
                  <a:srgbClr val="805A62"/>
                </a:solidFill>
                <a:latin typeface="Noto Sans"/>
              </a:rPr>
              <a:t>   seamless and consistent user experience across different devices and screen sizes.</a:t>
            </a:r>
          </a:p>
          <a:p>
            <a:pPr algn="ctr">
              <a:lnSpc>
                <a:spcPts val="4492"/>
              </a:lnSpc>
            </a:pPr>
          </a:p>
          <a:p>
            <a:pPr algn="ctr">
              <a:lnSpc>
                <a:spcPts val="4634"/>
              </a:lnSpc>
            </a:pPr>
            <a:r>
              <a:rPr lang="en-US" sz="3310">
                <a:solidFill>
                  <a:srgbClr val="000000"/>
                </a:solidFill>
                <a:latin typeface="Noto Sans"/>
              </a:rPr>
              <a:t>3.</a:t>
            </a:r>
            <a:r>
              <a:rPr lang="en-US" sz="3310">
                <a:solidFill>
                  <a:srgbClr val="000000"/>
                </a:solidFill>
                <a:latin typeface="Noto Sans"/>
              </a:rPr>
              <a:t>React:</a:t>
            </a:r>
            <a:r>
              <a:rPr lang="en-US" sz="3310">
                <a:solidFill>
                  <a:srgbClr val="805A62"/>
                </a:solidFill>
                <a:latin typeface="Noto Sans"/>
              </a:rPr>
              <a:t> React was integrated to create dynamic and interactive user interfaces, offering a component-based architecture for developing reusable UI elements and optimizing the overall performance of the application.</a:t>
            </a:r>
          </a:p>
          <a:p>
            <a:pPr algn="ctr">
              <a:lnSpc>
                <a:spcPts val="4344"/>
              </a:lnSpc>
            </a:pPr>
          </a:p>
        </p:txBody>
      </p:sp>
      <p:sp>
        <p:nvSpPr>
          <p:cNvPr name="Freeform 13" id="13"/>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562073" y="7433282"/>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6144964" y="4540906"/>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5361200" y="596812"/>
            <a:ext cx="7565600" cy="2386714"/>
          </a:xfrm>
          <a:prstGeom prst="rect">
            <a:avLst/>
          </a:prstGeom>
        </p:spPr>
        <p:txBody>
          <a:bodyPr anchor="t" rtlCol="false" tIns="0" lIns="0" bIns="0" rIns="0">
            <a:spAutoFit/>
          </a:bodyPr>
          <a:lstStyle/>
          <a:p>
            <a:pPr algn="ctr">
              <a:lnSpc>
                <a:spcPts val="6215"/>
              </a:lnSpc>
            </a:pPr>
            <a:r>
              <a:rPr lang="en-US" sz="6215">
                <a:solidFill>
                  <a:srgbClr val="B5838D"/>
                </a:solidFill>
                <a:latin typeface="Wedges Bold"/>
              </a:rPr>
              <a:t>Backend Architecture:</a:t>
            </a:r>
          </a:p>
          <a:p>
            <a:pPr algn="ctr">
              <a:lnSpc>
                <a:spcPts val="6215"/>
              </a:lnSpc>
            </a:pPr>
          </a:p>
        </p:txBody>
      </p:sp>
      <p:sp>
        <p:nvSpPr>
          <p:cNvPr name="TextBox 12" id="12"/>
          <p:cNvSpPr txBox="true"/>
          <p:nvPr/>
        </p:nvSpPr>
        <p:spPr>
          <a:xfrm rot="0">
            <a:off x="3083025" y="3479675"/>
            <a:ext cx="11181511" cy="3994785"/>
          </a:xfrm>
          <a:prstGeom prst="rect">
            <a:avLst/>
          </a:prstGeom>
        </p:spPr>
        <p:txBody>
          <a:bodyPr anchor="t" rtlCol="false" tIns="0" lIns="0" bIns="0" rIns="0">
            <a:spAutoFit/>
          </a:bodyPr>
          <a:lstStyle/>
          <a:p>
            <a:pPr algn="ctr">
              <a:lnSpc>
                <a:spcPts val="5459"/>
              </a:lnSpc>
            </a:pPr>
            <a:r>
              <a:rPr lang="en-US" sz="3899">
                <a:solidFill>
                  <a:srgbClr val="000000"/>
                </a:solidFill>
                <a:latin typeface="Noto Sans"/>
              </a:rPr>
              <a:t>1.MongoDB:</a:t>
            </a:r>
            <a:r>
              <a:rPr lang="en-US" sz="3899">
                <a:solidFill>
                  <a:srgbClr val="805A62"/>
                </a:solidFill>
                <a:latin typeface="Noto Sans"/>
              </a:rPr>
              <a:t> MongoDB served as the primary </a:t>
            </a:r>
          </a:p>
          <a:p>
            <a:pPr algn="ctr">
              <a:lnSpc>
                <a:spcPts val="5459"/>
              </a:lnSpc>
            </a:pPr>
            <a:r>
              <a:rPr lang="en-US" sz="3899">
                <a:solidFill>
                  <a:srgbClr val="805A62"/>
                </a:solidFill>
                <a:latin typeface="Noto Sans"/>
              </a:rPr>
              <a:t>database technology, facilitating the storage and retrieval of product information, local shop data, and user preferences in a flexible and scalable manner.</a:t>
            </a:r>
          </a:p>
          <a:p>
            <a:pPr algn="ctr">
              <a:lnSpc>
                <a:spcPts val="4620"/>
              </a:lnSpc>
            </a:pPr>
          </a:p>
        </p:txBody>
      </p:sp>
      <p:sp>
        <p:nvSpPr>
          <p:cNvPr name="Freeform 13" id="13"/>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337161" y="4185848"/>
            <a:ext cx="11613678" cy="2229630"/>
          </a:xfrm>
          <a:prstGeom prst="rect">
            <a:avLst/>
          </a:prstGeom>
        </p:spPr>
        <p:txBody>
          <a:bodyPr anchor="t" rtlCol="false" tIns="0" lIns="0" bIns="0" rIns="0">
            <a:spAutoFit/>
          </a:bodyPr>
          <a:lstStyle/>
          <a:p>
            <a:pPr algn="ctr">
              <a:lnSpc>
                <a:spcPts val="16717"/>
              </a:lnSpc>
            </a:pPr>
            <a:r>
              <a:rPr lang="en-US" sz="16717">
                <a:solidFill>
                  <a:srgbClr val="B5838D"/>
                </a:solidFill>
                <a:latin typeface="Wedges"/>
              </a:rPr>
              <a:t>designing</a:t>
            </a:r>
          </a:p>
        </p:txBody>
      </p:sp>
      <p:sp>
        <p:nvSpPr>
          <p:cNvPr name="Freeform 4" id="4"/>
          <p:cNvSpPr/>
          <p:nvPr/>
        </p:nvSpPr>
        <p:spPr>
          <a:xfrm flipH="false" flipV="false" rot="-2779055">
            <a:off x="13351800" y="-5094162"/>
            <a:ext cx="7814999" cy="12245725"/>
          </a:xfrm>
          <a:custGeom>
            <a:avLst/>
            <a:gdLst/>
            <a:ahLst/>
            <a:cxnLst/>
            <a:rect r="r" b="b" t="t" l="l"/>
            <a:pathLst>
              <a:path h="12245725" w="7814999">
                <a:moveTo>
                  <a:pt x="0" y="0"/>
                </a:moveTo>
                <a:lnTo>
                  <a:pt x="7815000" y="0"/>
                </a:lnTo>
                <a:lnTo>
                  <a:pt x="7815000" y="12245724"/>
                </a:lnTo>
                <a:lnTo>
                  <a:pt x="0" y="12245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773293" y="7294565"/>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453750" y="636873"/>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16076645" y="-104066"/>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4630400" y="1961735"/>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3259984" y="2299625"/>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6571667" y="-195333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true" flipV="true" rot="0">
            <a:off x="8085824" y="8559863"/>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3806242" y="699249"/>
            <a:ext cx="1648316" cy="1839126"/>
          </a:xfrm>
          <a:custGeom>
            <a:avLst/>
            <a:gdLst/>
            <a:ahLst/>
            <a:cxnLst/>
            <a:rect r="r" b="b" t="t" l="l"/>
            <a:pathLst>
              <a:path h="1839126" w="164831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3475241" y="2481744"/>
            <a:ext cx="10935548" cy="7448106"/>
          </a:xfrm>
          <a:prstGeom prst="rect">
            <a:avLst/>
          </a:prstGeom>
        </p:spPr>
        <p:txBody>
          <a:bodyPr anchor="t" rtlCol="false" tIns="0" lIns="0" bIns="0" rIns="0">
            <a:spAutoFit/>
          </a:bodyPr>
          <a:lstStyle/>
          <a:p>
            <a:pPr algn="ctr">
              <a:lnSpc>
                <a:spcPts val="4224"/>
              </a:lnSpc>
            </a:pPr>
            <a:r>
              <a:rPr lang="en-US" sz="3017">
                <a:solidFill>
                  <a:srgbClr val="805A62"/>
                </a:solidFill>
                <a:latin typeface="Noto Sans"/>
              </a:rPr>
              <a:t>We initially design the code for the home page where it consists the login and sign up page for the user(customer) and the seller. Then we will create a page for the user login page and the signup page. Simliarly we create a code for creating the login and signup page for the seller. Then we link the login pages to the home page. After that we create the seller page where the seller uploads the data of his shop(like the availability of the products along with the name and price and number of units available) and the address of the shop. Then we will create the customer page where the customer searches for the product he needs, and the website shows the availability of the product near him. Then we will link the seller and the customer page to the home page and the login page. </a:t>
            </a:r>
          </a:p>
        </p:txBody>
      </p:sp>
      <p:sp>
        <p:nvSpPr>
          <p:cNvPr name="Freeform 12" id="12"/>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3" id="13"/>
          <p:cNvSpPr txBox="true"/>
          <p:nvPr/>
        </p:nvSpPr>
        <p:spPr>
          <a:xfrm rot="0">
            <a:off x="2678582" y="1151839"/>
            <a:ext cx="12528867" cy="964706"/>
          </a:xfrm>
          <a:prstGeom prst="rect">
            <a:avLst/>
          </a:prstGeom>
        </p:spPr>
        <p:txBody>
          <a:bodyPr anchor="t" rtlCol="false" tIns="0" lIns="0" bIns="0" rIns="0">
            <a:spAutoFit/>
          </a:bodyPr>
          <a:lstStyle/>
          <a:p>
            <a:pPr algn="ctr">
              <a:lnSpc>
                <a:spcPts val="7230"/>
              </a:lnSpc>
            </a:pPr>
            <a:r>
              <a:rPr lang="en-US" sz="7230">
                <a:solidFill>
                  <a:srgbClr val="B5838D"/>
                </a:solidFill>
                <a:latin typeface="Wedges"/>
              </a:rPr>
              <a:t>designing the code</a:t>
            </a:r>
          </a:p>
        </p:txBody>
      </p:sp>
      <p:sp>
        <p:nvSpPr>
          <p:cNvPr name="Freeform 14" id="14"/>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DAF9Uwk6Q3Y</dc:identifier>
  <dcterms:modified xsi:type="dcterms:W3CDTF">2011-08-01T06:04:30Z</dcterms:modified>
  <cp:revision>1</cp:revision>
  <dc:title>Orange Doodle Project Presentation </dc:title>
</cp:coreProperties>
</file>