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59" r:id="rId6"/>
    <p:sldId id="260" r:id="rId7"/>
    <p:sldId id="261" r:id="rId8"/>
    <p:sldId id="262" r:id="rId9"/>
    <p:sldId id="263" r:id="rId10"/>
    <p:sldId id="264" r:id="rId11"/>
    <p:sldId id="265" r:id="rId12"/>
    <p:sldId id="266" r:id="rId13"/>
    <p:sldId id="267" r:id="rId14"/>
    <p:sldId id="268" r:id="rId15"/>
    <p:sldId id="269" r:id="rId16"/>
    <p:sldId id="278" r:id="rId17"/>
    <p:sldId id="279" r:id="rId18"/>
    <p:sldId id="280" r:id="rId19"/>
    <p:sldId id="271" r:id="rId20"/>
    <p:sldId id="270" r:id="rId21"/>
    <p:sldId id="272" r:id="rId22"/>
    <p:sldId id="273" r:id="rId23"/>
    <p:sldId id="274" r:id="rId24"/>
    <p:sldId id="275" r:id="rId25"/>
    <p:sldId id="276" r:id="rId26"/>
    <p:sldId id="292" r:id="rId27"/>
    <p:sldId id="293" r:id="rId28"/>
    <p:sldId id="277" r:id="rId29"/>
    <p:sldId id="281" r:id="rId30"/>
    <p:sldId id="282" r:id="rId31"/>
    <p:sldId id="283" r:id="rId32"/>
    <p:sldId id="284" r:id="rId33"/>
    <p:sldId id="285" r:id="rId34"/>
    <p:sldId id="294" r:id="rId35"/>
    <p:sldId id="295" r:id="rId36"/>
    <p:sldId id="296" r:id="rId37"/>
    <p:sldId id="286" r:id="rId38"/>
    <p:sldId id="287" r:id="rId39"/>
    <p:sldId id="288" r:id="rId40"/>
    <p:sldId id="289" r:id="rId41"/>
    <p:sldId id="290" r:id="rId42"/>
    <p:sldId id="291" r:id="rId43"/>
    <p:sldId id="298" r:id="rId44"/>
    <p:sldId id="299" r:id="rId45"/>
    <p:sldId id="300"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14FC58-04C3-5D2C-DD6B-804A73D7CCAC}"/>
              </a:ext>
            </a:extLst>
          </p:cNvPr>
          <p:cNvSpPr>
            <a:spLocks noGrp="1"/>
          </p:cNvSpPr>
          <p:nvPr>
            <p:ph type="dt" sz="half" idx="10"/>
          </p:nvPr>
        </p:nvSpPr>
        <p:spPr/>
        <p:txBody>
          <a:bodyPr/>
          <a:lstStyle>
            <a:lvl1pPr>
              <a:defRPr/>
            </a:lvl1pPr>
          </a:lstStyle>
          <a:p>
            <a:pPr>
              <a:defRPr/>
            </a:pPr>
            <a:fld id="{1D5F6986-F013-4D3A-BC27-DA3B52803EF5}" type="datetimeFigureOut">
              <a:rPr lang="en-US"/>
              <a:pPr>
                <a:defRPr/>
              </a:pPr>
              <a:t>5/21/2024</a:t>
            </a:fld>
            <a:endParaRPr lang="en-GB"/>
          </a:p>
        </p:txBody>
      </p:sp>
      <p:sp>
        <p:nvSpPr>
          <p:cNvPr id="5" name="Footer Placeholder 4">
            <a:extLst>
              <a:ext uri="{FF2B5EF4-FFF2-40B4-BE49-F238E27FC236}">
                <a16:creationId xmlns:a16="http://schemas.microsoft.com/office/drawing/2014/main" id="{9FD217B1-7550-3B75-4DD2-F6C243C9F5A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F93EC5CB-C97C-BAFA-CA81-6BA244721123}"/>
              </a:ext>
            </a:extLst>
          </p:cNvPr>
          <p:cNvSpPr>
            <a:spLocks noGrp="1"/>
          </p:cNvSpPr>
          <p:nvPr>
            <p:ph type="sldNum" sz="quarter" idx="12"/>
          </p:nvPr>
        </p:nvSpPr>
        <p:spPr/>
        <p:txBody>
          <a:bodyPr/>
          <a:lstStyle>
            <a:lvl1pPr>
              <a:defRPr/>
            </a:lvl1pPr>
          </a:lstStyle>
          <a:p>
            <a:fld id="{B1E74C09-FDE7-4644-BA9F-0C1E96AA3F43}" type="slidenum">
              <a:rPr lang="en-GB" altLang="en-US"/>
              <a:pPr/>
              <a:t>‹#›</a:t>
            </a:fld>
            <a:endParaRPr lang="en-GB" altLang="en-US"/>
          </a:p>
        </p:txBody>
      </p:sp>
    </p:spTree>
    <p:extLst>
      <p:ext uri="{BB962C8B-B14F-4D97-AF65-F5344CB8AC3E}">
        <p14:creationId xmlns:p14="http://schemas.microsoft.com/office/powerpoint/2010/main" val="239353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C0B5C4-AE5D-5CD7-03C9-22C68B8F1342}"/>
              </a:ext>
            </a:extLst>
          </p:cNvPr>
          <p:cNvSpPr>
            <a:spLocks noGrp="1"/>
          </p:cNvSpPr>
          <p:nvPr>
            <p:ph type="dt" sz="half" idx="10"/>
          </p:nvPr>
        </p:nvSpPr>
        <p:spPr/>
        <p:txBody>
          <a:bodyPr/>
          <a:lstStyle>
            <a:lvl1pPr>
              <a:defRPr/>
            </a:lvl1pPr>
          </a:lstStyle>
          <a:p>
            <a:pPr>
              <a:defRPr/>
            </a:pPr>
            <a:fld id="{AB7AB2A3-92D0-43D4-8639-236176E4FF7A}" type="datetimeFigureOut">
              <a:rPr lang="en-US"/>
              <a:pPr>
                <a:defRPr/>
              </a:pPr>
              <a:t>5/21/2024</a:t>
            </a:fld>
            <a:endParaRPr lang="en-GB"/>
          </a:p>
        </p:txBody>
      </p:sp>
      <p:sp>
        <p:nvSpPr>
          <p:cNvPr id="5" name="Footer Placeholder 4">
            <a:extLst>
              <a:ext uri="{FF2B5EF4-FFF2-40B4-BE49-F238E27FC236}">
                <a16:creationId xmlns:a16="http://schemas.microsoft.com/office/drawing/2014/main" id="{5DC025F0-881E-394B-846E-ACD5404F94F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ED9401A-2CCD-43A0-675A-AA765FB17864}"/>
              </a:ext>
            </a:extLst>
          </p:cNvPr>
          <p:cNvSpPr>
            <a:spLocks noGrp="1"/>
          </p:cNvSpPr>
          <p:nvPr>
            <p:ph type="sldNum" sz="quarter" idx="12"/>
          </p:nvPr>
        </p:nvSpPr>
        <p:spPr/>
        <p:txBody>
          <a:bodyPr/>
          <a:lstStyle>
            <a:lvl1pPr>
              <a:defRPr/>
            </a:lvl1pPr>
          </a:lstStyle>
          <a:p>
            <a:fld id="{D44E65AF-5701-464B-A10B-C147379BA624}" type="slidenum">
              <a:rPr lang="en-GB" altLang="en-US"/>
              <a:pPr/>
              <a:t>‹#›</a:t>
            </a:fld>
            <a:endParaRPr lang="en-GB" altLang="en-US"/>
          </a:p>
        </p:txBody>
      </p:sp>
    </p:spTree>
    <p:extLst>
      <p:ext uri="{BB962C8B-B14F-4D97-AF65-F5344CB8AC3E}">
        <p14:creationId xmlns:p14="http://schemas.microsoft.com/office/powerpoint/2010/main" val="150136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5D5F9E-067C-5E36-09BA-58E4168FF0F8}"/>
              </a:ext>
            </a:extLst>
          </p:cNvPr>
          <p:cNvSpPr>
            <a:spLocks noGrp="1"/>
          </p:cNvSpPr>
          <p:nvPr>
            <p:ph type="dt" sz="half" idx="10"/>
          </p:nvPr>
        </p:nvSpPr>
        <p:spPr/>
        <p:txBody>
          <a:bodyPr/>
          <a:lstStyle>
            <a:lvl1pPr>
              <a:defRPr/>
            </a:lvl1pPr>
          </a:lstStyle>
          <a:p>
            <a:pPr>
              <a:defRPr/>
            </a:pPr>
            <a:fld id="{B2E03062-E803-4E89-8C5C-F827A25EE25A}" type="datetimeFigureOut">
              <a:rPr lang="en-US"/>
              <a:pPr>
                <a:defRPr/>
              </a:pPr>
              <a:t>5/21/2024</a:t>
            </a:fld>
            <a:endParaRPr lang="en-GB"/>
          </a:p>
        </p:txBody>
      </p:sp>
      <p:sp>
        <p:nvSpPr>
          <p:cNvPr id="5" name="Footer Placeholder 4">
            <a:extLst>
              <a:ext uri="{FF2B5EF4-FFF2-40B4-BE49-F238E27FC236}">
                <a16:creationId xmlns:a16="http://schemas.microsoft.com/office/drawing/2014/main" id="{FC329F57-6ECB-1284-AEB6-B28082524AB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86D3B37-CF66-6059-BEA3-18728B3239E8}"/>
              </a:ext>
            </a:extLst>
          </p:cNvPr>
          <p:cNvSpPr>
            <a:spLocks noGrp="1"/>
          </p:cNvSpPr>
          <p:nvPr>
            <p:ph type="sldNum" sz="quarter" idx="12"/>
          </p:nvPr>
        </p:nvSpPr>
        <p:spPr/>
        <p:txBody>
          <a:bodyPr/>
          <a:lstStyle>
            <a:lvl1pPr>
              <a:defRPr/>
            </a:lvl1pPr>
          </a:lstStyle>
          <a:p>
            <a:fld id="{9E46DC44-9A09-46EE-9407-15D44EE835CD}" type="slidenum">
              <a:rPr lang="en-GB" altLang="en-US"/>
              <a:pPr/>
              <a:t>‹#›</a:t>
            </a:fld>
            <a:endParaRPr lang="en-GB" altLang="en-US"/>
          </a:p>
        </p:txBody>
      </p:sp>
    </p:spTree>
    <p:extLst>
      <p:ext uri="{BB962C8B-B14F-4D97-AF65-F5344CB8AC3E}">
        <p14:creationId xmlns:p14="http://schemas.microsoft.com/office/powerpoint/2010/main" val="170225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12C98-6A88-2672-907E-B25328263BE3}"/>
              </a:ext>
            </a:extLst>
          </p:cNvPr>
          <p:cNvSpPr>
            <a:spLocks noGrp="1"/>
          </p:cNvSpPr>
          <p:nvPr>
            <p:ph type="dt" sz="half" idx="10"/>
          </p:nvPr>
        </p:nvSpPr>
        <p:spPr/>
        <p:txBody>
          <a:bodyPr/>
          <a:lstStyle>
            <a:lvl1pPr>
              <a:defRPr/>
            </a:lvl1pPr>
          </a:lstStyle>
          <a:p>
            <a:pPr>
              <a:defRPr/>
            </a:pPr>
            <a:fld id="{B751D311-1B74-48C0-8532-E026E9114E71}" type="datetimeFigureOut">
              <a:rPr lang="en-US"/>
              <a:pPr>
                <a:defRPr/>
              </a:pPr>
              <a:t>5/21/2024</a:t>
            </a:fld>
            <a:endParaRPr lang="en-GB"/>
          </a:p>
        </p:txBody>
      </p:sp>
      <p:sp>
        <p:nvSpPr>
          <p:cNvPr id="5" name="Footer Placeholder 4">
            <a:extLst>
              <a:ext uri="{FF2B5EF4-FFF2-40B4-BE49-F238E27FC236}">
                <a16:creationId xmlns:a16="http://schemas.microsoft.com/office/drawing/2014/main" id="{365AE523-0709-6DC2-76B8-FBB9CB8310A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9C1E397B-A346-96BA-35F8-AA2F184FA82F}"/>
              </a:ext>
            </a:extLst>
          </p:cNvPr>
          <p:cNvSpPr>
            <a:spLocks noGrp="1"/>
          </p:cNvSpPr>
          <p:nvPr>
            <p:ph type="sldNum" sz="quarter" idx="12"/>
          </p:nvPr>
        </p:nvSpPr>
        <p:spPr/>
        <p:txBody>
          <a:bodyPr/>
          <a:lstStyle>
            <a:lvl1pPr>
              <a:defRPr/>
            </a:lvl1pPr>
          </a:lstStyle>
          <a:p>
            <a:fld id="{260D1055-6283-45A4-8F0F-74732ACE1825}" type="slidenum">
              <a:rPr lang="en-GB" altLang="en-US"/>
              <a:pPr/>
              <a:t>‹#›</a:t>
            </a:fld>
            <a:endParaRPr lang="en-GB" altLang="en-US"/>
          </a:p>
        </p:txBody>
      </p:sp>
    </p:spTree>
    <p:extLst>
      <p:ext uri="{BB962C8B-B14F-4D97-AF65-F5344CB8AC3E}">
        <p14:creationId xmlns:p14="http://schemas.microsoft.com/office/powerpoint/2010/main" val="159076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29B6-A935-6F03-C10F-F2BC5F3E976D}"/>
              </a:ext>
            </a:extLst>
          </p:cNvPr>
          <p:cNvSpPr>
            <a:spLocks noGrp="1"/>
          </p:cNvSpPr>
          <p:nvPr>
            <p:ph type="dt" sz="half" idx="10"/>
          </p:nvPr>
        </p:nvSpPr>
        <p:spPr/>
        <p:txBody>
          <a:bodyPr/>
          <a:lstStyle>
            <a:lvl1pPr>
              <a:defRPr/>
            </a:lvl1pPr>
          </a:lstStyle>
          <a:p>
            <a:pPr>
              <a:defRPr/>
            </a:pPr>
            <a:fld id="{D77556C3-7E78-49E7-A777-03CBDF2FD66B}" type="datetimeFigureOut">
              <a:rPr lang="en-US"/>
              <a:pPr>
                <a:defRPr/>
              </a:pPr>
              <a:t>5/21/2024</a:t>
            </a:fld>
            <a:endParaRPr lang="en-GB"/>
          </a:p>
        </p:txBody>
      </p:sp>
      <p:sp>
        <p:nvSpPr>
          <p:cNvPr id="5" name="Footer Placeholder 4">
            <a:extLst>
              <a:ext uri="{FF2B5EF4-FFF2-40B4-BE49-F238E27FC236}">
                <a16:creationId xmlns:a16="http://schemas.microsoft.com/office/drawing/2014/main" id="{E8066054-B0BE-BBC4-C85C-CC65F24BD14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0EADE73-58E8-6891-BBBB-4C4A190704FD}"/>
              </a:ext>
            </a:extLst>
          </p:cNvPr>
          <p:cNvSpPr>
            <a:spLocks noGrp="1"/>
          </p:cNvSpPr>
          <p:nvPr>
            <p:ph type="sldNum" sz="quarter" idx="12"/>
          </p:nvPr>
        </p:nvSpPr>
        <p:spPr/>
        <p:txBody>
          <a:bodyPr/>
          <a:lstStyle>
            <a:lvl1pPr>
              <a:defRPr/>
            </a:lvl1pPr>
          </a:lstStyle>
          <a:p>
            <a:fld id="{DA0E0C71-570D-4782-8FE9-3C301BE2CBB5}" type="slidenum">
              <a:rPr lang="en-GB" altLang="en-US"/>
              <a:pPr/>
              <a:t>‹#›</a:t>
            </a:fld>
            <a:endParaRPr lang="en-GB" altLang="en-US"/>
          </a:p>
        </p:txBody>
      </p:sp>
    </p:spTree>
    <p:extLst>
      <p:ext uri="{BB962C8B-B14F-4D97-AF65-F5344CB8AC3E}">
        <p14:creationId xmlns:p14="http://schemas.microsoft.com/office/powerpoint/2010/main" val="35900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D70BE10B-C9C2-2C6E-330B-3436103136FC}"/>
              </a:ext>
            </a:extLst>
          </p:cNvPr>
          <p:cNvSpPr>
            <a:spLocks noGrp="1"/>
          </p:cNvSpPr>
          <p:nvPr>
            <p:ph type="dt" sz="half" idx="10"/>
          </p:nvPr>
        </p:nvSpPr>
        <p:spPr/>
        <p:txBody>
          <a:bodyPr/>
          <a:lstStyle>
            <a:lvl1pPr>
              <a:defRPr/>
            </a:lvl1pPr>
          </a:lstStyle>
          <a:p>
            <a:pPr>
              <a:defRPr/>
            </a:pPr>
            <a:fld id="{7DF551E6-60DD-4A7C-9CF5-1AD3E121CC1E}" type="datetimeFigureOut">
              <a:rPr lang="en-US"/>
              <a:pPr>
                <a:defRPr/>
              </a:pPr>
              <a:t>5/21/2024</a:t>
            </a:fld>
            <a:endParaRPr lang="en-GB"/>
          </a:p>
        </p:txBody>
      </p:sp>
      <p:sp>
        <p:nvSpPr>
          <p:cNvPr id="6" name="Footer Placeholder 4">
            <a:extLst>
              <a:ext uri="{FF2B5EF4-FFF2-40B4-BE49-F238E27FC236}">
                <a16:creationId xmlns:a16="http://schemas.microsoft.com/office/drawing/2014/main" id="{4848A4F3-C192-DF30-5AEB-13E8129D942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25E6B94-3AF7-4556-2B1E-BB274C9848D0}"/>
              </a:ext>
            </a:extLst>
          </p:cNvPr>
          <p:cNvSpPr>
            <a:spLocks noGrp="1"/>
          </p:cNvSpPr>
          <p:nvPr>
            <p:ph type="sldNum" sz="quarter" idx="12"/>
          </p:nvPr>
        </p:nvSpPr>
        <p:spPr/>
        <p:txBody>
          <a:bodyPr/>
          <a:lstStyle>
            <a:lvl1pPr>
              <a:defRPr/>
            </a:lvl1pPr>
          </a:lstStyle>
          <a:p>
            <a:fld id="{616263B7-2222-4F0F-A023-3EE32DC6C041}" type="slidenum">
              <a:rPr lang="en-GB" altLang="en-US"/>
              <a:pPr/>
              <a:t>‹#›</a:t>
            </a:fld>
            <a:endParaRPr lang="en-GB" altLang="en-US"/>
          </a:p>
        </p:txBody>
      </p:sp>
    </p:spTree>
    <p:extLst>
      <p:ext uri="{BB962C8B-B14F-4D97-AF65-F5344CB8AC3E}">
        <p14:creationId xmlns:p14="http://schemas.microsoft.com/office/powerpoint/2010/main" val="302780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E657F1C5-5425-B709-0514-28B9FB46A31F}"/>
              </a:ext>
            </a:extLst>
          </p:cNvPr>
          <p:cNvSpPr>
            <a:spLocks noGrp="1"/>
          </p:cNvSpPr>
          <p:nvPr>
            <p:ph type="dt" sz="half" idx="10"/>
          </p:nvPr>
        </p:nvSpPr>
        <p:spPr/>
        <p:txBody>
          <a:bodyPr/>
          <a:lstStyle>
            <a:lvl1pPr>
              <a:defRPr/>
            </a:lvl1pPr>
          </a:lstStyle>
          <a:p>
            <a:pPr>
              <a:defRPr/>
            </a:pPr>
            <a:fld id="{462877E3-665D-455E-A1DD-B1BE3F2DEFCF}" type="datetimeFigureOut">
              <a:rPr lang="en-US"/>
              <a:pPr>
                <a:defRPr/>
              </a:pPr>
              <a:t>5/21/2024</a:t>
            </a:fld>
            <a:endParaRPr lang="en-GB"/>
          </a:p>
        </p:txBody>
      </p:sp>
      <p:sp>
        <p:nvSpPr>
          <p:cNvPr id="8" name="Footer Placeholder 4">
            <a:extLst>
              <a:ext uri="{FF2B5EF4-FFF2-40B4-BE49-F238E27FC236}">
                <a16:creationId xmlns:a16="http://schemas.microsoft.com/office/drawing/2014/main" id="{7FC000AC-FE66-3D83-CD68-894FECA614B4}"/>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FE54973F-30CF-A825-91C0-F0F5F422C300}"/>
              </a:ext>
            </a:extLst>
          </p:cNvPr>
          <p:cNvSpPr>
            <a:spLocks noGrp="1"/>
          </p:cNvSpPr>
          <p:nvPr>
            <p:ph type="sldNum" sz="quarter" idx="12"/>
          </p:nvPr>
        </p:nvSpPr>
        <p:spPr/>
        <p:txBody>
          <a:bodyPr/>
          <a:lstStyle>
            <a:lvl1pPr>
              <a:defRPr/>
            </a:lvl1pPr>
          </a:lstStyle>
          <a:p>
            <a:fld id="{9E57731F-AA81-4387-8C1F-3F0BA9D0DD6E}" type="slidenum">
              <a:rPr lang="en-GB" altLang="en-US"/>
              <a:pPr/>
              <a:t>‹#›</a:t>
            </a:fld>
            <a:endParaRPr lang="en-GB" altLang="en-US"/>
          </a:p>
        </p:txBody>
      </p:sp>
    </p:spTree>
    <p:extLst>
      <p:ext uri="{BB962C8B-B14F-4D97-AF65-F5344CB8AC3E}">
        <p14:creationId xmlns:p14="http://schemas.microsoft.com/office/powerpoint/2010/main" val="310490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5D072D52-7933-5F2B-CEC2-65D043151CCE}"/>
              </a:ext>
            </a:extLst>
          </p:cNvPr>
          <p:cNvSpPr>
            <a:spLocks noGrp="1"/>
          </p:cNvSpPr>
          <p:nvPr>
            <p:ph type="dt" sz="half" idx="10"/>
          </p:nvPr>
        </p:nvSpPr>
        <p:spPr/>
        <p:txBody>
          <a:bodyPr/>
          <a:lstStyle>
            <a:lvl1pPr>
              <a:defRPr/>
            </a:lvl1pPr>
          </a:lstStyle>
          <a:p>
            <a:pPr>
              <a:defRPr/>
            </a:pPr>
            <a:fld id="{9D61BD03-3B93-42F1-BFD7-E70942CFCC1A}" type="datetimeFigureOut">
              <a:rPr lang="en-US"/>
              <a:pPr>
                <a:defRPr/>
              </a:pPr>
              <a:t>5/21/2024</a:t>
            </a:fld>
            <a:endParaRPr lang="en-GB"/>
          </a:p>
        </p:txBody>
      </p:sp>
      <p:sp>
        <p:nvSpPr>
          <p:cNvPr id="4" name="Footer Placeholder 4">
            <a:extLst>
              <a:ext uri="{FF2B5EF4-FFF2-40B4-BE49-F238E27FC236}">
                <a16:creationId xmlns:a16="http://schemas.microsoft.com/office/drawing/2014/main" id="{5206F37E-E580-4760-CA56-971055C88F5F}"/>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1982F74A-309C-CB7A-B73D-1FEB08D18853}"/>
              </a:ext>
            </a:extLst>
          </p:cNvPr>
          <p:cNvSpPr>
            <a:spLocks noGrp="1"/>
          </p:cNvSpPr>
          <p:nvPr>
            <p:ph type="sldNum" sz="quarter" idx="12"/>
          </p:nvPr>
        </p:nvSpPr>
        <p:spPr/>
        <p:txBody>
          <a:bodyPr/>
          <a:lstStyle>
            <a:lvl1pPr>
              <a:defRPr/>
            </a:lvl1pPr>
          </a:lstStyle>
          <a:p>
            <a:fld id="{313FAA4B-0F90-482F-932F-39F0C7BC5720}" type="slidenum">
              <a:rPr lang="en-GB" altLang="en-US"/>
              <a:pPr/>
              <a:t>‹#›</a:t>
            </a:fld>
            <a:endParaRPr lang="en-GB" altLang="en-US"/>
          </a:p>
        </p:txBody>
      </p:sp>
    </p:spTree>
    <p:extLst>
      <p:ext uri="{BB962C8B-B14F-4D97-AF65-F5344CB8AC3E}">
        <p14:creationId xmlns:p14="http://schemas.microsoft.com/office/powerpoint/2010/main" val="36872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34E7D42-1D56-80A3-6B5C-5BF8A67EC179}"/>
              </a:ext>
            </a:extLst>
          </p:cNvPr>
          <p:cNvSpPr>
            <a:spLocks noGrp="1"/>
          </p:cNvSpPr>
          <p:nvPr>
            <p:ph type="dt" sz="half" idx="10"/>
          </p:nvPr>
        </p:nvSpPr>
        <p:spPr/>
        <p:txBody>
          <a:bodyPr/>
          <a:lstStyle>
            <a:lvl1pPr>
              <a:defRPr/>
            </a:lvl1pPr>
          </a:lstStyle>
          <a:p>
            <a:pPr>
              <a:defRPr/>
            </a:pPr>
            <a:fld id="{E2A8F742-6E89-434D-AC84-C609F88564FA}" type="datetimeFigureOut">
              <a:rPr lang="en-US"/>
              <a:pPr>
                <a:defRPr/>
              </a:pPr>
              <a:t>5/21/2024</a:t>
            </a:fld>
            <a:endParaRPr lang="en-GB"/>
          </a:p>
        </p:txBody>
      </p:sp>
      <p:sp>
        <p:nvSpPr>
          <p:cNvPr id="3" name="Footer Placeholder 4">
            <a:extLst>
              <a:ext uri="{FF2B5EF4-FFF2-40B4-BE49-F238E27FC236}">
                <a16:creationId xmlns:a16="http://schemas.microsoft.com/office/drawing/2014/main" id="{EC989737-506B-246C-FC74-CFA5BC32CD42}"/>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50BD11F7-92C7-158C-C41D-30E3B61F8F26}"/>
              </a:ext>
            </a:extLst>
          </p:cNvPr>
          <p:cNvSpPr>
            <a:spLocks noGrp="1"/>
          </p:cNvSpPr>
          <p:nvPr>
            <p:ph type="sldNum" sz="quarter" idx="12"/>
          </p:nvPr>
        </p:nvSpPr>
        <p:spPr/>
        <p:txBody>
          <a:bodyPr/>
          <a:lstStyle>
            <a:lvl1pPr>
              <a:defRPr/>
            </a:lvl1pPr>
          </a:lstStyle>
          <a:p>
            <a:fld id="{53340F33-1FF1-491B-8E51-625EADF2503F}" type="slidenum">
              <a:rPr lang="en-GB" altLang="en-US"/>
              <a:pPr/>
              <a:t>‹#›</a:t>
            </a:fld>
            <a:endParaRPr lang="en-GB" altLang="en-US"/>
          </a:p>
        </p:txBody>
      </p:sp>
    </p:spTree>
    <p:extLst>
      <p:ext uri="{BB962C8B-B14F-4D97-AF65-F5344CB8AC3E}">
        <p14:creationId xmlns:p14="http://schemas.microsoft.com/office/powerpoint/2010/main" val="397215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62CF9B4-B27D-A7BA-C6FE-A3F1DD69F1B5}"/>
              </a:ext>
            </a:extLst>
          </p:cNvPr>
          <p:cNvSpPr>
            <a:spLocks noGrp="1"/>
          </p:cNvSpPr>
          <p:nvPr>
            <p:ph type="dt" sz="half" idx="10"/>
          </p:nvPr>
        </p:nvSpPr>
        <p:spPr/>
        <p:txBody>
          <a:bodyPr/>
          <a:lstStyle>
            <a:lvl1pPr>
              <a:defRPr/>
            </a:lvl1pPr>
          </a:lstStyle>
          <a:p>
            <a:pPr>
              <a:defRPr/>
            </a:pPr>
            <a:fld id="{B545DF7A-ECAB-41E1-B593-5956DD5E2AA1}" type="datetimeFigureOut">
              <a:rPr lang="en-US"/>
              <a:pPr>
                <a:defRPr/>
              </a:pPr>
              <a:t>5/21/2024</a:t>
            </a:fld>
            <a:endParaRPr lang="en-GB"/>
          </a:p>
        </p:txBody>
      </p:sp>
      <p:sp>
        <p:nvSpPr>
          <p:cNvPr id="6" name="Footer Placeholder 4">
            <a:extLst>
              <a:ext uri="{FF2B5EF4-FFF2-40B4-BE49-F238E27FC236}">
                <a16:creationId xmlns:a16="http://schemas.microsoft.com/office/drawing/2014/main" id="{BAD1E7CA-28ED-3A5C-0C83-40E3BD7A9DA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7A13641-D530-4C94-DBBE-1103995C8482}"/>
              </a:ext>
            </a:extLst>
          </p:cNvPr>
          <p:cNvSpPr>
            <a:spLocks noGrp="1"/>
          </p:cNvSpPr>
          <p:nvPr>
            <p:ph type="sldNum" sz="quarter" idx="12"/>
          </p:nvPr>
        </p:nvSpPr>
        <p:spPr/>
        <p:txBody>
          <a:bodyPr/>
          <a:lstStyle>
            <a:lvl1pPr>
              <a:defRPr/>
            </a:lvl1pPr>
          </a:lstStyle>
          <a:p>
            <a:fld id="{775C40D8-EBB7-4C9D-902A-171DDBB746B4}" type="slidenum">
              <a:rPr lang="en-GB" altLang="en-US"/>
              <a:pPr/>
              <a:t>‹#›</a:t>
            </a:fld>
            <a:endParaRPr lang="en-GB" altLang="en-US"/>
          </a:p>
        </p:txBody>
      </p:sp>
    </p:spTree>
    <p:extLst>
      <p:ext uri="{BB962C8B-B14F-4D97-AF65-F5344CB8AC3E}">
        <p14:creationId xmlns:p14="http://schemas.microsoft.com/office/powerpoint/2010/main" val="15969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704601C-7D67-79D3-E2F3-88BE894B3194}"/>
              </a:ext>
            </a:extLst>
          </p:cNvPr>
          <p:cNvSpPr>
            <a:spLocks noGrp="1"/>
          </p:cNvSpPr>
          <p:nvPr>
            <p:ph type="dt" sz="half" idx="10"/>
          </p:nvPr>
        </p:nvSpPr>
        <p:spPr/>
        <p:txBody>
          <a:bodyPr/>
          <a:lstStyle>
            <a:lvl1pPr>
              <a:defRPr/>
            </a:lvl1pPr>
          </a:lstStyle>
          <a:p>
            <a:pPr>
              <a:defRPr/>
            </a:pPr>
            <a:fld id="{D42E0757-957D-43C5-8B26-194CA93E8C7A}" type="datetimeFigureOut">
              <a:rPr lang="en-US"/>
              <a:pPr>
                <a:defRPr/>
              </a:pPr>
              <a:t>5/21/2024</a:t>
            </a:fld>
            <a:endParaRPr lang="en-GB"/>
          </a:p>
        </p:txBody>
      </p:sp>
      <p:sp>
        <p:nvSpPr>
          <p:cNvPr id="6" name="Footer Placeholder 4">
            <a:extLst>
              <a:ext uri="{FF2B5EF4-FFF2-40B4-BE49-F238E27FC236}">
                <a16:creationId xmlns:a16="http://schemas.microsoft.com/office/drawing/2014/main" id="{832146CF-3D70-5BF4-485B-0E5457EFE03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5E4A4DB-43CF-194C-4EA0-75970A5C361E}"/>
              </a:ext>
            </a:extLst>
          </p:cNvPr>
          <p:cNvSpPr>
            <a:spLocks noGrp="1"/>
          </p:cNvSpPr>
          <p:nvPr>
            <p:ph type="sldNum" sz="quarter" idx="12"/>
          </p:nvPr>
        </p:nvSpPr>
        <p:spPr/>
        <p:txBody>
          <a:bodyPr/>
          <a:lstStyle>
            <a:lvl1pPr>
              <a:defRPr/>
            </a:lvl1pPr>
          </a:lstStyle>
          <a:p>
            <a:fld id="{3A33C726-7204-4051-8621-B3E505FDBE57}" type="slidenum">
              <a:rPr lang="en-GB" altLang="en-US"/>
              <a:pPr/>
              <a:t>‹#›</a:t>
            </a:fld>
            <a:endParaRPr lang="en-GB" altLang="en-US"/>
          </a:p>
        </p:txBody>
      </p:sp>
    </p:spTree>
    <p:extLst>
      <p:ext uri="{BB962C8B-B14F-4D97-AF65-F5344CB8AC3E}">
        <p14:creationId xmlns:p14="http://schemas.microsoft.com/office/powerpoint/2010/main" val="52166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885621D-3166-1ED5-48B3-9681522DD56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1214FAB8-D844-AAD0-4023-D42C6AB460F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87E4F1F9-F8FA-740F-FA03-7B12AC4A24C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92F99BEB-728D-4FF6-B02B-E5FB03874F20}" type="datetimeFigureOut">
              <a:rPr lang="en-US"/>
              <a:pPr>
                <a:defRPr/>
              </a:pPr>
              <a:t>5/21/2024</a:t>
            </a:fld>
            <a:endParaRPr lang="en-GB"/>
          </a:p>
        </p:txBody>
      </p:sp>
      <p:sp>
        <p:nvSpPr>
          <p:cNvPr id="5" name="Footer Placeholder 4">
            <a:extLst>
              <a:ext uri="{FF2B5EF4-FFF2-40B4-BE49-F238E27FC236}">
                <a16:creationId xmlns:a16="http://schemas.microsoft.com/office/drawing/2014/main" id="{4CE3A1B2-E288-3B2F-E94A-B718C2A2F47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C2D8E7FE-1DDB-6B17-6514-79732BB091F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8B37FDC3-C1EC-4BCB-B24D-58F4788EF3BC}"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C0C09E69-DD6C-3314-1AB8-B899415DCC50}"/>
              </a:ext>
            </a:extLst>
          </p:cNvPr>
          <p:cNvSpPr>
            <a:spLocks noGrp="1"/>
          </p:cNvSpPr>
          <p:nvPr>
            <p:ph type="ctrTitle"/>
          </p:nvPr>
        </p:nvSpPr>
        <p:spPr/>
        <p:txBody>
          <a:bodyPr/>
          <a:lstStyle/>
          <a:p>
            <a:r>
              <a:rPr lang="en-GB" altLang="en-US">
                <a:solidFill>
                  <a:srgbClr val="002060"/>
                </a:solidFill>
              </a:rPr>
              <a:t>INTRODUTION TO HTML</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34BCE6F-F607-0630-FE9F-B366805EB000}"/>
              </a:ext>
            </a:extLst>
          </p:cNvPr>
          <p:cNvSpPr>
            <a:spLocks noGrp="1"/>
          </p:cNvSpPr>
          <p:nvPr>
            <p:ph type="title"/>
          </p:nvPr>
        </p:nvSpPr>
        <p:spPr/>
        <p:txBody>
          <a:bodyPr/>
          <a:lstStyle/>
          <a:p>
            <a:r>
              <a:rPr lang="en-GB" altLang="en-US"/>
              <a:t>HTML  TERMINOLGY</a:t>
            </a:r>
          </a:p>
        </p:txBody>
      </p:sp>
      <p:sp>
        <p:nvSpPr>
          <p:cNvPr id="11267" name="Content Placeholder 2">
            <a:extLst>
              <a:ext uri="{FF2B5EF4-FFF2-40B4-BE49-F238E27FC236}">
                <a16:creationId xmlns:a16="http://schemas.microsoft.com/office/drawing/2014/main" id="{A98C77FC-6A0D-A360-E598-46222399E9F9}"/>
              </a:ext>
            </a:extLst>
          </p:cNvPr>
          <p:cNvSpPr>
            <a:spLocks noGrp="1"/>
          </p:cNvSpPr>
          <p:nvPr>
            <p:ph idx="1"/>
          </p:nvPr>
        </p:nvSpPr>
        <p:spPr/>
        <p:txBody>
          <a:bodyPr/>
          <a:lstStyle/>
          <a:p>
            <a:pPr algn="just">
              <a:buFont typeface="Arial" panose="020B0604020202020204" pitchFamily="34" charset="0"/>
              <a:buNone/>
            </a:pPr>
            <a:r>
              <a:rPr lang="en-GB" altLang="en-US" sz="1800"/>
              <a:t>b) </a:t>
            </a:r>
            <a:r>
              <a:rPr lang="en-GB" altLang="en-US" sz="2000"/>
              <a:t>Attribute: Attribute</a:t>
            </a:r>
            <a:r>
              <a:rPr lang="en-GB" altLang="en-US" sz="1800"/>
              <a:t> is the property of an tag that specified in the opening angle brackets. It supplies additional information like color,size,home font-style etc to the browser about a tag. E.g.  most of the common  attributes are height, color,width,src,border,align  etc.</a:t>
            </a:r>
          </a:p>
          <a:p>
            <a:pPr algn="just">
              <a:buFont typeface="Arial" panose="020B0604020202020204" pitchFamily="34" charset="0"/>
              <a:buNone/>
            </a:pPr>
            <a:r>
              <a:rPr lang="en-GB" altLang="en-US" sz="1800"/>
              <a:t>c) DTD: Document Type Definition is a collection of rules written in standard Generalized Markup Language(SGML).HTML is define in terms of its DTDS. All the details of HTML tags, entities and related document structure are defined in the DTDS.</a:t>
            </a:r>
          </a:p>
          <a:p>
            <a:pPr algn="just">
              <a:buFont typeface="Arial" panose="020B0604020202020204" pitchFamily="34" charset="0"/>
              <a:buNone/>
            </a:pPr>
            <a:r>
              <a:rPr lang="en-GB" altLang="en-US" sz="1800"/>
              <a:t>d) ELEMENT: Element is the component of a document’s structure such as a title, a paragraph or a list. It can include an opening and a closing tag and the contents within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5AC1AA5-B194-1DE9-76FC-32109F44670A}"/>
              </a:ext>
            </a:extLst>
          </p:cNvPr>
          <p:cNvSpPr>
            <a:spLocks noGrp="1"/>
          </p:cNvSpPr>
          <p:nvPr>
            <p:ph type="title"/>
          </p:nvPr>
        </p:nvSpPr>
        <p:spPr/>
        <p:txBody>
          <a:bodyPr/>
          <a:lstStyle/>
          <a:p>
            <a:r>
              <a:rPr lang="pt-BR" altLang="en-US" sz="2400"/>
              <a:t>HOW TO CREATE AN HTML DOCUMENT</a:t>
            </a:r>
            <a:endParaRPr lang="en-GB" altLang="en-US" sz="2400"/>
          </a:p>
        </p:txBody>
      </p:sp>
      <p:sp>
        <p:nvSpPr>
          <p:cNvPr id="12291" name="Content Placeholder 2">
            <a:extLst>
              <a:ext uri="{FF2B5EF4-FFF2-40B4-BE49-F238E27FC236}">
                <a16:creationId xmlns:a16="http://schemas.microsoft.com/office/drawing/2014/main" id="{BDD4C458-3CCB-A2C7-7986-71B0002D9027}"/>
              </a:ext>
            </a:extLst>
          </p:cNvPr>
          <p:cNvSpPr>
            <a:spLocks noGrp="1"/>
          </p:cNvSpPr>
          <p:nvPr>
            <p:ph idx="1"/>
          </p:nvPr>
        </p:nvSpPr>
        <p:spPr/>
        <p:txBody>
          <a:bodyPr/>
          <a:lstStyle/>
          <a:p>
            <a:r>
              <a:rPr lang="en-GB" altLang="en-US"/>
              <a:t>The essential tags that are required to create a HTML document are:</a:t>
            </a:r>
          </a:p>
          <a:p>
            <a:r>
              <a:rPr lang="en-GB" altLang="en-US"/>
              <a:t> &lt;HTML&gt;.............&lt;/HTML&gt;</a:t>
            </a:r>
          </a:p>
          <a:p>
            <a:r>
              <a:rPr lang="en-GB" altLang="en-US"/>
              <a:t> &lt;HEAD&gt;.............&lt;/HEAD&gt;</a:t>
            </a:r>
          </a:p>
          <a:p>
            <a:r>
              <a:rPr lang="en-GB" altLang="en-US"/>
              <a:t> &lt;BODY&gt;.............&lt;/BODY&gt;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AC858BE-1BCE-0B7B-69FB-24ABFB9B13F6}"/>
              </a:ext>
            </a:extLst>
          </p:cNvPr>
          <p:cNvSpPr>
            <a:spLocks noGrp="1"/>
          </p:cNvSpPr>
          <p:nvPr>
            <p:ph type="title"/>
          </p:nvPr>
        </p:nvSpPr>
        <p:spPr/>
        <p:txBody>
          <a:bodyPr/>
          <a:lstStyle/>
          <a:p>
            <a:r>
              <a:rPr lang="en-GB" altLang="en-US"/>
              <a:t> HTML Tag &lt;HTML&gt;</a:t>
            </a:r>
          </a:p>
        </p:txBody>
      </p:sp>
      <p:sp>
        <p:nvSpPr>
          <p:cNvPr id="3" name="Content Placeholder 2">
            <a:extLst>
              <a:ext uri="{FF2B5EF4-FFF2-40B4-BE49-F238E27FC236}">
                <a16:creationId xmlns:a16="http://schemas.microsoft.com/office/drawing/2014/main" id="{A01918BE-50BE-DEA9-65E2-3403CE7CED4B}"/>
              </a:ext>
            </a:extLst>
          </p:cNvPr>
          <p:cNvSpPr>
            <a:spLocks noGrp="1"/>
          </p:cNvSpPr>
          <p:nvPr>
            <p:ph idx="1"/>
          </p:nvPr>
        </p:nvSpPr>
        <p:spPr/>
        <p:txBody>
          <a:bodyPr rtlCol="0">
            <a:normAutofit fontScale="70000" lnSpcReduction="20000"/>
          </a:bodyPr>
          <a:lstStyle/>
          <a:p>
            <a:pPr algn="just" fontAlgn="auto">
              <a:spcAft>
                <a:spcPts val="0"/>
              </a:spcAft>
              <a:defRPr/>
            </a:pPr>
            <a:r>
              <a:rPr lang="en-GB" dirty="0"/>
              <a:t>The &lt;HTML&gt; tag encloses all other HTML tags and associated text within your document. It is an optional tag. You can create an HTML document that omits these tags, and your browser can still read it and display it. But it is always a good form to include the start and stop </a:t>
            </a:r>
            <a:r>
              <a:rPr lang="en-GB" dirty="0" err="1"/>
              <a:t>tags.The</a:t>
            </a:r>
            <a:r>
              <a:rPr lang="en-GB" dirty="0"/>
              <a:t> format is:</a:t>
            </a:r>
          </a:p>
          <a:p>
            <a:pPr algn="just" fontAlgn="auto">
              <a:spcAft>
                <a:spcPts val="0"/>
              </a:spcAft>
              <a:defRPr/>
            </a:pPr>
            <a:r>
              <a:rPr lang="en-GB" dirty="0"/>
              <a:t>&lt;HTML&gt;</a:t>
            </a:r>
          </a:p>
          <a:p>
            <a:pPr algn="just" fontAlgn="auto">
              <a:spcAft>
                <a:spcPts val="0"/>
              </a:spcAft>
              <a:buFont typeface="Arial" panose="020B0604020202020204" pitchFamily="34" charset="0"/>
              <a:buNone/>
              <a:defRPr/>
            </a:pPr>
            <a:r>
              <a:rPr lang="en-GB" dirty="0"/>
              <a:t>Your Title and Document (contains text with HTML tags) goes here</a:t>
            </a:r>
          </a:p>
          <a:p>
            <a:pPr algn="just" fontAlgn="auto">
              <a:spcAft>
                <a:spcPts val="0"/>
              </a:spcAft>
              <a:defRPr/>
            </a:pPr>
            <a:r>
              <a:rPr lang="en-GB" dirty="0"/>
              <a:t>&lt;/HTML&gt;</a:t>
            </a:r>
          </a:p>
          <a:p>
            <a:pPr algn="just" fontAlgn="auto">
              <a:spcAft>
                <a:spcPts val="0"/>
              </a:spcAft>
              <a:buFont typeface="Arial" panose="020B0604020202020204" pitchFamily="34" charset="0"/>
              <a:buNone/>
              <a:defRPr/>
            </a:pPr>
            <a:r>
              <a:rPr lang="en-GB" dirty="0"/>
              <a:t>Most HTML tags have two parts, an opening tag and closing tag. The closing tag is the same as the opening tag, except for the slash</a:t>
            </a:r>
          </a:p>
          <a:p>
            <a:pPr algn="just" fontAlgn="auto">
              <a:spcAft>
                <a:spcPts val="0"/>
              </a:spcAft>
              <a:buFont typeface="Arial" panose="020B0604020202020204" pitchFamily="34" charset="0"/>
              <a:buNone/>
              <a:defRPr/>
            </a:pPr>
            <a:r>
              <a:rPr lang="en-GB" dirty="0"/>
              <a:t>mark e.g. &lt;/HTML&gt;. The slash mark is always used in closing tags.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46FC-91E7-6A65-4844-73FE2BCB534D}"/>
              </a:ext>
            </a:extLst>
          </p:cNvPr>
          <p:cNvSpPr>
            <a:spLocks noGrp="1"/>
          </p:cNvSpPr>
          <p:nvPr>
            <p:ph type="title"/>
          </p:nvPr>
        </p:nvSpPr>
        <p:spPr/>
        <p:txBody>
          <a:bodyPr rtlCol="0">
            <a:normAutofit fontScale="90000"/>
          </a:bodyPr>
          <a:lstStyle/>
          <a:p>
            <a:pPr fontAlgn="auto">
              <a:spcAft>
                <a:spcPts val="0"/>
              </a:spcAft>
              <a:defRPr/>
            </a:pPr>
            <a:br>
              <a:rPr lang="en-GB" sz="3100" dirty="0"/>
            </a:br>
            <a:r>
              <a:rPr lang="en-GB" sz="3100" dirty="0"/>
              <a:t>An HTML document has two distinct parts HEAD and BODY</a:t>
            </a:r>
            <a:br>
              <a:rPr lang="en-GB" dirty="0"/>
            </a:br>
            <a:endParaRPr lang="en-GB" dirty="0"/>
          </a:p>
        </p:txBody>
      </p:sp>
      <p:sp>
        <p:nvSpPr>
          <p:cNvPr id="3" name="Content Placeholder 2">
            <a:extLst>
              <a:ext uri="{FF2B5EF4-FFF2-40B4-BE49-F238E27FC236}">
                <a16:creationId xmlns:a16="http://schemas.microsoft.com/office/drawing/2014/main" id="{D3430029-4B66-68B0-B333-8DE88062EC30}"/>
              </a:ext>
            </a:extLst>
          </p:cNvPr>
          <p:cNvSpPr>
            <a:spLocks noGrp="1"/>
          </p:cNvSpPr>
          <p:nvPr>
            <p:ph idx="1"/>
          </p:nvPr>
        </p:nvSpPr>
        <p:spPr/>
        <p:txBody>
          <a:bodyPr rtlCol="0">
            <a:normAutofit fontScale="70000" lnSpcReduction="20000"/>
          </a:bodyPr>
          <a:lstStyle/>
          <a:p>
            <a:pPr fontAlgn="auto">
              <a:spcAft>
                <a:spcPts val="0"/>
              </a:spcAft>
              <a:defRPr/>
            </a:pPr>
            <a:r>
              <a:rPr lang="en-GB" dirty="0"/>
              <a:t>&lt;HTML&gt;</a:t>
            </a:r>
          </a:p>
          <a:p>
            <a:pPr fontAlgn="auto">
              <a:spcAft>
                <a:spcPts val="0"/>
              </a:spcAft>
              <a:defRPr/>
            </a:pPr>
            <a:r>
              <a:rPr lang="en-GB" dirty="0"/>
              <a:t>&lt;HEAD&gt;</a:t>
            </a:r>
          </a:p>
          <a:p>
            <a:pPr fontAlgn="auto">
              <a:spcAft>
                <a:spcPts val="0"/>
              </a:spcAft>
              <a:defRPr/>
            </a:pPr>
            <a:r>
              <a:rPr lang="en-GB" dirty="0"/>
              <a:t>.............</a:t>
            </a:r>
          </a:p>
          <a:p>
            <a:pPr fontAlgn="auto">
              <a:spcAft>
                <a:spcPts val="0"/>
              </a:spcAft>
              <a:defRPr/>
            </a:pPr>
            <a:r>
              <a:rPr lang="en-GB" dirty="0"/>
              <a:t>.............</a:t>
            </a:r>
          </a:p>
          <a:p>
            <a:pPr fontAlgn="auto">
              <a:spcAft>
                <a:spcPts val="0"/>
              </a:spcAft>
              <a:defRPr/>
            </a:pPr>
            <a:r>
              <a:rPr lang="en-GB" dirty="0"/>
              <a:t>.............</a:t>
            </a:r>
          </a:p>
          <a:p>
            <a:pPr fontAlgn="auto">
              <a:spcAft>
                <a:spcPts val="0"/>
              </a:spcAft>
              <a:defRPr/>
            </a:pPr>
            <a:r>
              <a:rPr lang="en-GB" dirty="0"/>
              <a:t>&lt;/HEAD&gt;</a:t>
            </a:r>
          </a:p>
          <a:p>
            <a:pPr fontAlgn="auto">
              <a:spcAft>
                <a:spcPts val="0"/>
              </a:spcAft>
              <a:defRPr/>
            </a:pPr>
            <a:r>
              <a:rPr lang="en-GB" dirty="0"/>
              <a:t>&lt;BODY&gt;</a:t>
            </a:r>
          </a:p>
          <a:p>
            <a:pPr fontAlgn="auto">
              <a:spcAft>
                <a:spcPts val="0"/>
              </a:spcAft>
              <a:defRPr/>
            </a:pPr>
            <a:r>
              <a:rPr lang="en-GB" dirty="0"/>
              <a:t>.............</a:t>
            </a:r>
          </a:p>
          <a:p>
            <a:pPr fontAlgn="auto">
              <a:spcAft>
                <a:spcPts val="0"/>
              </a:spcAft>
              <a:defRPr/>
            </a:pPr>
            <a:r>
              <a:rPr lang="en-GB" dirty="0"/>
              <a:t>.............</a:t>
            </a:r>
          </a:p>
          <a:p>
            <a:pPr fontAlgn="auto">
              <a:spcAft>
                <a:spcPts val="0"/>
              </a:spcAft>
              <a:defRPr/>
            </a:pPr>
            <a:r>
              <a:rPr lang="en-GB" dirty="0"/>
              <a:t>.............</a:t>
            </a:r>
          </a:p>
          <a:p>
            <a:pPr fontAlgn="auto">
              <a:spcAft>
                <a:spcPts val="0"/>
              </a:spcAft>
              <a:defRPr/>
            </a:pPr>
            <a:r>
              <a:rPr lang="en-GB" dirty="0"/>
              <a:t>&lt;/BODY&gt;</a:t>
            </a:r>
          </a:p>
          <a:p>
            <a:pPr fontAlgn="auto">
              <a:spcAft>
                <a:spcPts val="0"/>
              </a:spcAft>
              <a:defRPr/>
            </a:pPr>
            <a:r>
              <a:rPr lang="en-GB" dirty="0"/>
              <a:t>  &lt;/HTML&gt;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FD9337B-4A03-2912-51D5-BEFA785B6A74}"/>
              </a:ext>
            </a:extLst>
          </p:cNvPr>
          <p:cNvSpPr>
            <a:spLocks noGrp="1"/>
          </p:cNvSpPr>
          <p:nvPr>
            <p:ph type="title"/>
          </p:nvPr>
        </p:nvSpPr>
        <p:spPr/>
        <p:txBody>
          <a:bodyPr/>
          <a:lstStyle/>
          <a:p>
            <a:r>
              <a:rPr lang="en-GB" altLang="en-US"/>
              <a:t> HEAD Tag &lt;HEAD&gt;</a:t>
            </a:r>
          </a:p>
        </p:txBody>
      </p:sp>
      <p:sp>
        <p:nvSpPr>
          <p:cNvPr id="3" name="Content Placeholder 2">
            <a:extLst>
              <a:ext uri="{FF2B5EF4-FFF2-40B4-BE49-F238E27FC236}">
                <a16:creationId xmlns:a16="http://schemas.microsoft.com/office/drawing/2014/main" id="{BEDAD4EB-1387-2674-3663-A5629736518A}"/>
              </a:ext>
            </a:extLst>
          </p:cNvPr>
          <p:cNvSpPr>
            <a:spLocks noGrp="1"/>
          </p:cNvSpPr>
          <p:nvPr>
            <p:ph idx="1"/>
          </p:nvPr>
        </p:nvSpPr>
        <p:spPr/>
        <p:txBody>
          <a:bodyPr rtlCol="0">
            <a:normAutofit fontScale="92500" lnSpcReduction="10000"/>
          </a:bodyPr>
          <a:lstStyle/>
          <a:p>
            <a:pPr algn="just" fontAlgn="auto">
              <a:spcAft>
                <a:spcPts val="0"/>
              </a:spcAft>
              <a:defRPr/>
            </a:pPr>
            <a:r>
              <a:rPr lang="en-GB" dirty="0"/>
              <a:t>HEAD tag comes after the HTML start tag. It contains TITLE tag to give the document a title that displays on the browsers title bar at the top. The Format is:</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Your title goes here</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&lt;/HEAD&gt;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5413AC6-FE50-2F88-3931-1A08C0320A7D}"/>
              </a:ext>
            </a:extLst>
          </p:cNvPr>
          <p:cNvSpPr>
            <a:spLocks noGrp="1"/>
          </p:cNvSpPr>
          <p:nvPr>
            <p:ph type="title"/>
          </p:nvPr>
        </p:nvSpPr>
        <p:spPr/>
        <p:txBody>
          <a:bodyPr/>
          <a:lstStyle/>
          <a:p>
            <a:r>
              <a:rPr lang="en-GB" altLang="en-US"/>
              <a:t> BODY Tag &lt;BODY&gt;</a:t>
            </a:r>
          </a:p>
        </p:txBody>
      </p:sp>
      <p:sp>
        <p:nvSpPr>
          <p:cNvPr id="3" name="Content Placeholder 2">
            <a:extLst>
              <a:ext uri="{FF2B5EF4-FFF2-40B4-BE49-F238E27FC236}">
                <a16:creationId xmlns:a16="http://schemas.microsoft.com/office/drawing/2014/main" id="{0C4EA5D5-5C78-5368-E67E-A420A52CEA81}"/>
              </a:ext>
            </a:extLst>
          </p:cNvPr>
          <p:cNvSpPr>
            <a:spLocks noGrp="1"/>
          </p:cNvSpPr>
          <p:nvPr>
            <p:ph idx="1"/>
          </p:nvPr>
        </p:nvSpPr>
        <p:spPr/>
        <p:txBody>
          <a:bodyPr rtlCol="0">
            <a:normAutofit fontScale="70000" lnSpcReduction="20000"/>
          </a:bodyPr>
          <a:lstStyle/>
          <a:p>
            <a:pPr fontAlgn="auto">
              <a:spcAft>
                <a:spcPts val="0"/>
              </a:spcAft>
              <a:defRPr/>
            </a:pPr>
            <a:r>
              <a:rPr lang="en-GB" dirty="0"/>
              <a:t>The BODY tag contains all the text and graphics of the document with all the HTML tags that are used for control and formatting of the </a:t>
            </a:r>
            <a:r>
              <a:rPr lang="en-GB" dirty="0" err="1"/>
              <a:t>page.The</a:t>
            </a:r>
            <a:r>
              <a:rPr lang="en-GB" dirty="0"/>
              <a:t> Format is:</a:t>
            </a:r>
          </a:p>
          <a:p>
            <a:pPr fontAlgn="auto">
              <a:spcAft>
                <a:spcPts val="0"/>
              </a:spcAft>
              <a:defRPr/>
            </a:pPr>
            <a:endParaRPr lang="en-GB" dirty="0"/>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Your Document goes here</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endParaRPr lang="en-GB" dirty="0"/>
          </a:p>
          <a:p>
            <a:pPr algn="just" fontAlgn="auto">
              <a:spcAft>
                <a:spcPts val="0"/>
              </a:spcAft>
              <a:buFont typeface="Arial" panose="020B0604020202020204" pitchFamily="34" charset="0"/>
              <a:buNone/>
              <a:defRPr/>
            </a:pPr>
            <a:r>
              <a:rPr lang="en-GB" dirty="0"/>
              <a:t>An HTML document, web page can be created using a text editor,</a:t>
            </a:r>
          </a:p>
          <a:p>
            <a:pPr algn="just" fontAlgn="auto">
              <a:spcAft>
                <a:spcPts val="0"/>
              </a:spcAft>
              <a:buFont typeface="Arial" panose="020B0604020202020204" pitchFamily="34" charset="0"/>
              <a:buNone/>
              <a:defRPr/>
            </a:pPr>
            <a:r>
              <a:rPr lang="en-GB" dirty="0"/>
              <a:t>Notepad or WordPad. All the HTML documents should have the</a:t>
            </a:r>
          </a:p>
          <a:p>
            <a:pPr algn="just" fontAlgn="auto">
              <a:spcAft>
                <a:spcPts val="0"/>
              </a:spcAft>
              <a:buFont typeface="Arial" panose="020B0604020202020204" pitchFamily="34" charset="0"/>
              <a:buNone/>
              <a:defRPr/>
            </a:pPr>
            <a:r>
              <a:rPr lang="en-GB" dirty="0"/>
              <a:t>extension .</a:t>
            </a:r>
            <a:r>
              <a:rPr lang="en-GB" dirty="0" err="1"/>
              <a:t>htm</a:t>
            </a:r>
            <a:r>
              <a:rPr lang="en-GB" dirty="0"/>
              <a:t> or html. It require a web browser like Internet</a:t>
            </a:r>
          </a:p>
          <a:p>
            <a:pPr algn="just" fontAlgn="auto">
              <a:spcAft>
                <a:spcPts val="0"/>
              </a:spcAft>
              <a:buFont typeface="Arial" panose="020B0604020202020204" pitchFamily="34" charset="0"/>
              <a:buNone/>
              <a:defRPr/>
            </a:pPr>
            <a:r>
              <a:rPr lang="en-GB" dirty="0"/>
              <a:t>Explorer  or  Netscape Navigator/Communicator   to view  the</a:t>
            </a:r>
          </a:p>
          <a:p>
            <a:pPr algn="just" fontAlgn="auto">
              <a:spcAft>
                <a:spcPts val="0"/>
              </a:spcAft>
              <a:buFont typeface="Arial" panose="020B0604020202020204" pitchFamily="34" charset="0"/>
              <a:buNone/>
              <a:defRPr/>
            </a:pPr>
            <a:r>
              <a:rPr lang="en-GB" dirty="0"/>
              <a:t>document.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7D19596-F94F-948B-FD3F-272B21C03AF1}"/>
              </a:ext>
            </a:extLst>
          </p:cNvPr>
          <p:cNvSpPr>
            <a:spLocks noGrp="1"/>
          </p:cNvSpPr>
          <p:nvPr>
            <p:ph type="title"/>
          </p:nvPr>
        </p:nvSpPr>
        <p:spPr/>
        <p:txBody>
          <a:bodyPr/>
          <a:lstStyle/>
          <a:p>
            <a:r>
              <a:rPr lang="en-GB" altLang="en-US"/>
              <a:t>Attributes used with &lt;BODY&gt;</a:t>
            </a:r>
          </a:p>
        </p:txBody>
      </p:sp>
      <p:sp>
        <p:nvSpPr>
          <p:cNvPr id="17411" name="Content Placeholder 2">
            <a:extLst>
              <a:ext uri="{FF2B5EF4-FFF2-40B4-BE49-F238E27FC236}">
                <a16:creationId xmlns:a16="http://schemas.microsoft.com/office/drawing/2014/main" id="{E82B5CD6-3681-FAAE-6BA6-C5A7B25CE4CB}"/>
              </a:ext>
            </a:extLst>
          </p:cNvPr>
          <p:cNvSpPr>
            <a:spLocks noGrp="1"/>
          </p:cNvSpPr>
          <p:nvPr>
            <p:ph idx="1"/>
          </p:nvPr>
        </p:nvSpPr>
        <p:spPr>
          <a:xfrm>
            <a:off x="457200" y="1600200"/>
            <a:ext cx="8229600" cy="4757738"/>
          </a:xfrm>
        </p:spPr>
        <p:txBody>
          <a:bodyPr/>
          <a:lstStyle/>
          <a:p>
            <a:r>
              <a:rPr lang="en-GB" altLang="en-US" sz="2400"/>
              <a:t>BGCOLOR:   u s e d   t o   s e t   t h e   b a c k g r o u n d   c o l o r   f o r   t h e document Example:</a:t>
            </a:r>
          </a:p>
          <a:p>
            <a:pPr>
              <a:buFont typeface="Arial" panose="020B0604020202020204" pitchFamily="34" charset="0"/>
              <a:buNone/>
            </a:pPr>
            <a:r>
              <a:rPr lang="en-GB" altLang="en-US" sz="2400"/>
              <a:t>&lt;BODY BGCOLOR="yellow"&gt;</a:t>
            </a:r>
          </a:p>
          <a:p>
            <a:pPr>
              <a:buFont typeface="Arial" panose="020B0604020202020204" pitchFamily="34" charset="0"/>
              <a:buNone/>
            </a:pPr>
            <a:r>
              <a:rPr lang="en-GB" altLang="en-US" sz="2400"/>
              <a:t>Your document text goes here.</a:t>
            </a:r>
          </a:p>
          <a:p>
            <a:pPr>
              <a:buFont typeface="Arial" panose="020B0604020202020204" pitchFamily="34" charset="0"/>
              <a:buNone/>
            </a:pPr>
            <a:r>
              <a:rPr lang="en-GB" altLang="en-US" sz="2400"/>
              <a:t>&lt;/BODY&gt;</a:t>
            </a:r>
          </a:p>
          <a:p>
            <a:r>
              <a:rPr lang="en-GB" altLang="en-US" sz="2400"/>
              <a:t> TEXT:  used to set the color of the text of the document Example:</a:t>
            </a:r>
          </a:p>
          <a:p>
            <a:pPr algn="just">
              <a:buFont typeface="Arial" panose="020B0604020202020204" pitchFamily="34" charset="0"/>
              <a:buNone/>
            </a:pPr>
            <a:r>
              <a:rPr lang="en-GB" altLang="en-US" sz="2400"/>
              <a:t>&lt;BODY TEXT="red"&gt;Introduction to HTML:: 77</a:t>
            </a:r>
          </a:p>
          <a:p>
            <a:pPr algn="just">
              <a:buFont typeface="Arial" panose="020B0604020202020204" pitchFamily="34" charset="0"/>
              <a:buNone/>
            </a:pPr>
            <a:r>
              <a:rPr lang="en-GB" altLang="en-US" sz="2400"/>
              <a:t>Document text changed to red color</a:t>
            </a:r>
          </a:p>
          <a:p>
            <a:pPr algn="just">
              <a:buFont typeface="Arial" panose="020B0604020202020204" pitchFamily="34" charset="0"/>
              <a:buNone/>
            </a:pPr>
            <a:r>
              <a:rPr lang="en-GB" altLang="en-US" sz="2400"/>
              <a:t>&lt;/BODY&gt;</a:t>
            </a:r>
          </a:p>
          <a:p>
            <a:pPr algn="just">
              <a:buFont typeface="Arial" panose="020B0604020202020204" pitchFamily="34" charset="0"/>
              <a:buNone/>
            </a:pPr>
            <a:r>
              <a:rPr lang="en-GB" altLang="en-US" sz="2400"/>
              <a:t>Document text changed to red color</a:t>
            </a:r>
          </a:p>
          <a:p>
            <a:pPr algn="just">
              <a:buFont typeface="Arial" panose="020B0604020202020204" pitchFamily="34" charset="0"/>
              <a:buNone/>
            </a:pPr>
            <a:endParaRPr lang="en-GB" altLang="en-US" sz="2400"/>
          </a:p>
          <a:p>
            <a:pPr algn="just">
              <a:buFont typeface="Arial" panose="020B0604020202020204" pitchFamily="34" charset="0"/>
              <a:buNone/>
            </a:pPr>
            <a:endParaRPr lang="en-GB"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C183FE9-54DB-F221-B6B4-7C366EB53E83}"/>
              </a:ext>
            </a:extLst>
          </p:cNvPr>
          <p:cNvSpPr>
            <a:spLocks noGrp="1"/>
          </p:cNvSpPr>
          <p:nvPr>
            <p:ph type="title"/>
          </p:nvPr>
        </p:nvSpPr>
        <p:spPr/>
        <p:txBody>
          <a:bodyPr/>
          <a:lstStyle/>
          <a:p>
            <a:r>
              <a:rPr lang="en-GB" altLang="en-US"/>
              <a:t>Attributes used with &lt;BODY&gt;</a:t>
            </a:r>
          </a:p>
        </p:txBody>
      </p:sp>
      <p:sp>
        <p:nvSpPr>
          <p:cNvPr id="18435" name="Content Placeholder 2">
            <a:extLst>
              <a:ext uri="{FF2B5EF4-FFF2-40B4-BE49-F238E27FC236}">
                <a16:creationId xmlns:a16="http://schemas.microsoft.com/office/drawing/2014/main" id="{A6BBE058-2F23-3ACE-AA2A-13131B744846}"/>
              </a:ext>
            </a:extLst>
          </p:cNvPr>
          <p:cNvSpPr>
            <a:spLocks noGrp="1"/>
          </p:cNvSpPr>
          <p:nvPr>
            <p:ph idx="1"/>
          </p:nvPr>
        </p:nvSpPr>
        <p:spPr/>
        <p:txBody>
          <a:bodyPr/>
          <a:lstStyle/>
          <a:p>
            <a:pPr algn="just"/>
            <a:r>
              <a:rPr lang="en-GB" altLang="en-US" sz="2000"/>
              <a:t> MARGINS:  set the left hand/right hand margin of the document LEFTMARGIN: set the left hand margin of the document Example:</a:t>
            </a:r>
          </a:p>
          <a:p>
            <a:pPr algn="just">
              <a:buFont typeface="Arial" panose="020B0604020202020204" pitchFamily="34" charset="0"/>
              <a:buNone/>
            </a:pPr>
            <a:r>
              <a:rPr lang="en-GB" altLang="en-US" sz="2000"/>
              <a:t>&lt;BODY LEFTMARGIN="60"&gt;</a:t>
            </a:r>
          </a:p>
          <a:p>
            <a:pPr algn="just">
              <a:buFont typeface="Arial" panose="020B0604020202020204" pitchFamily="34" charset="0"/>
              <a:buNone/>
            </a:pPr>
            <a:r>
              <a:rPr lang="en-GB" altLang="en-US" sz="2000"/>
              <a:t>This document is indented 60 pixels from the left hand side</a:t>
            </a:r>
          </a:p>
          <a:p>
            <a:pPr algn="just">
              <a:buFont typeface="Arial" panose="020B0604020202020204" pitchFamily="34" charset="0"/>
              <a:buNone/>
            </a:pPr>
            <a:r>
              <a:rPr lang="en-GB" altLang="en-US" sz="2000"/>
              <a:t>of the page.</a:t>
            </a:r>
          </a:p>
          <a:p>
            <a:pPr>
              <a:buFont typeface="Arial" panose="020B0604020202020204" pitchFamily="34" charset="0"/>
              <a:buNone/>
            </a:pPr>
            <a:r>
              <a:rPr lang="en-GB" altLang="en-US" sz="2000"/>
              <a:t>&lt;/BODY&gt;</a:t>
            </a:r>
          </a:p>
          <a:p>
            <a:r>
              <a:rPr lang="en-GB" altLang="en-US" sz="2000"/>
              <a:t> TOPMARGIN: set the left hand margin of the document Example:</a:t>
            </a:r>
          </a:p>
          <a:p>
            <a:pPr>
              <a:buFont typeface="Arial" panose="020B0604020202020204" pitchFamily="34" charset="0"/>
              <a:buNone/>
            </a:pPr>
            <a:r>
              <a:rPr lang="en-GB" altLang="en-US" sz="2000"/>
              <a:t>&lt;BODY TOPMARGIN="60"&gt;</a:t>
            </a:r>
          </a:p>
          <a:p>
            <a:pPr>
              <a:buFont typeface="Arial" panose="020B0604020202020204" pitchFamily="34" charset="0"/>
              <a:buNone/>
            </a:pPr>
            <a:r>
              <a:rPr lang="en-GB" altLang="en-US" sz="2000"/>
              <a:t>This document is indented 60 pixels from the top of the page.</a:t>
            </a:r>
          </a:p>
          <a:p>
            <a:pPr>
              <a:buFont typeface="Arial" panose="020B0604020202020204" pitchFamily="34" charset="0"/>
              <a:buNone/>
            </a:pPr>
            <a:r>
              <a:rPr lang="en-GB" altLang="en-US" sz="2000"/>
              <a:t>&lt;/BODY&gt;</a:t>
            </a:r>
          </a:p>
          <a:p>
            <a:pPr algn="just">
              <a:buFont typeface="Arial" panose="020B0604020202020204" pitchFamily="34" charset="0"/>
              <a:buNone/>
            </a:pPr>
            <a:endParaRPr lang="en-GB"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A401E6E-90F0-4988-8D83-2B6AFDF21DE0}"/>
              </a:ext>
            </a:extLst>
          </p:cNvPr>
          <p:cNvSpPr>
            <a:spLocks noGrp="1"/>
          </p:cNvSpPr>
          <p:nvPr>
            <p:ph type="title"/>
          </p:nvPr>
        </p:nvSpPr>
        <p:spPr/>
        <p:txBody>
          <a:bodyPr/>
          <a:lstStyle/>
          <a:p>
            <a:r>
              <a:rPr lang="en-GB" altLang="en-US"/>
              <a:t>Attributes used with &lt;BODY&gt;</a:t>
            </a:r>
          </a:p>
        </p:txBody>
      </p:sp>
      <p:sp>
        <p:nvSpPr>
          <p:cNvPr id="19459" name="Content Placeholder 2">
            <a:extLst>
              <a:ext uri="{FF2B5EF4-FFF2-40B4-BE49-F238E27FC236}">
                <a16:creationId xmlns:a16="http://schemas.microsoft.com/office/drawing/2014/main" id="{B90066A3-58A9-EC8C-8CCD-681F399DEC80}"/>
              </a:ext>
            </a:extLst>
          </p:cNvPr>
          <p:cNvSpPr>
            <a:spLocks noGrp="1"/>
          </p:cNvSpPr>
          <p:nvPr>
            <p:ph idx="1"/>
          </p:nvPr>
        </p:nvSpPr>
        <p:spPr/>
        <p:txBody>
          <a:bodyPr/>
          <a:lstStyle/>
          <a:p>
            <a:pPr algn="just"/>
            <a:r>
              <a:rPr lang="en-GB" altLang="en-US" sz="2800"/>
              <a:t> BACKGROUND:  It is used to point to an image file (the files with an extension  .gif,  .jpeg) that will be used as the background of the document. The image file will be tiled across the document. Example:</a:t>
            </a:r>
          </a:p>
          <a:p>
            <a:pPr algn="just">
              <a:buFont typeface="Arial" panose="020B0604020202020204" pitchFamily="34" charset="0"/>
              <a:buNone/>
            </a:pPr>
            <a:r>
              <a:rPr lang="en-GB" altLang="en-US" sz="2800"/>
              <a:t>&lt;BODY BACKGROUND="filename. if"&gt;</a:t>
            </a:r>
          </a:p>
          <a:p>
            <a:pPr algn="just">
              <a:buFont typeface="Arial" panose="020B0604020202020204" pitchFamily="34" charset="0"/>
              <a:buNone/>
            </a:pPr>
            <a:r>
              <a:rPr lang="en-GB" altLang="en-US" sz="2800"/>
              <a:t>Your document text goes here</a:t>
            </a:r>
          </a:p>
          <a:p>
            <a:pPr algn="just">
              <a:buFont typeface="Arial" panose="020B0604020202020204" pitchFamily="34" charset="0"/>
              <a:buNone/>
            </a:pPr>
            <a:r>
              <a:rPr lang="en-GB" altLang="en-US" sz="2800"/>
              <a:t>&lt;/BODY&gt;</a:t>
            </a:r>
          </a:p>
          <a:p>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FD2A-E2C9-647C-8D5A-94F6A0BD9BEB}"/>
              </a:ext>
            </a:extLst>
          </p:cNvPr>
          <p:cNvSpPr>
            <a:spLocks noGrp="1"/>
          </p:cNvSpPr>
          <p:nvPr>
            <p:ph type="title"/>
          </p:nvPr>
        </p:nvSpPr>
        <p:spPr/>
        <p:txBody>
          <a:bodyPr rtlCol="0">
            <a:normAutofit fontScale="90000"/>
          </a:bodyPr>
          <a:lstStyle/>
          <a:p>
            <a:pPr fontAlgn="auto">
              <a:spcAft>
                <a:spcPts val="0"/>
              </a:spcAft>
              <a:defRPr/>
            </a:pPr>
            <a:r>
              <a:rPr lang="en-GB" dirty="0"/>
              <a:t>Follow the steps to create and view in browser</a:t>
            </a:r>
          </a:p>
        </p:txBody>
      </p:sp>
      <p:sp>
        <p:nvSpPr>
          <p:cNvPr id="3" name="Content Placeholder 2">
            <a:extLst>
              <a:ext uri="{FF2B5EF4-FFF2-40B4-BE49-F238E27FC236}">
                <a16:creationId xmlns:a16="http://schemas.microsoft.com/office/drawing/2014/main" id="{17BC33BB-2E29-9F9F-1AA9-797954E8CA5B}"/>
              </a:ext>
            </a:extLst>
          </p:cNvPr>
          <p:cNvSpPr>
            <a:spLocks noGrp="1"/>
          </p:cNvSpPr>
          <p:nvPr>
            <p:ph idx="1"/>
          </p:nvPr>
        </p:nvSpPr>
        <p:spPr/>
        <p:txBody>
          <a:bodyPr rtlCol="0">
            <a:normAutofit fontScale="70000" lnSpcReduction="20000"/>
          </a:bodyPr>
          <a:lstStyle/>
          <a:p>
            <a:pPr algn="just" fontAlgn="auto">
              <a:spcAft>
                <a:spcPts val="0"/>
              </a:spcAft>
              <a:defRPr/>
            </a:pPr>
            <a:r>
              <a:rPr lang="en-GB" dirty="0"/>
              <a:t>Step-1: O p e n   t e x t   e d </a:t>
            </a:r>
            <a:r>
              <a:rPr lang="en-GB" dirty="0" err="1"/>
              <a:t>i</a:t>
            </a:r>
            <a:r>
              <a:rPr lang="en-GB" dirty="0"/>
              <a:t> t o r   N o t e p a d   ( c l </a:t>
            </a:r>
            <a:r>
              <a:rPr lang="en-GB" dirty="0" err="1"/>
              <a:t>i</a:t>
            </a:r>
            <a:r>
              <a:rPr lang="en-GB" dirty="0"/>
              <a:t> c k   o n   Star t→  A l </a:t>
            </a:r>
            <a:r>
              <a:rPr lang="en-GB" dirty="0" err="1"/>
              <a:t>l</a:t>
            </a:r>
            <a:r>
              <a:rPr lang="en-GB" dirty="0"/>
              <a:t> Programs→ Accessories Notepad)</a:t>
            </a:r>
          </a:p>
          <a:p>
            <a:pPr algn="just" fontAlgn="auto">
              <a:spcAft>
                <a:spcPts val="0"/>
              </a:spcAft>
              <a:defRPr/>
            </a:pPr>
            <a:r>
              <a:rPr lang="en-GB" dirty="0"/>
              <a:t> Step-2: Enter the following lines of code:</a:t>
            </a:r>
          </a:p>
          <a:p>
            <a:pPr algn="just" fontAlgn="auto">
              <a:spcAft>
                <a:spcPts val="0"/>
              </a:spcAft>
              <a:buFont typeface="Arial" panose="020B0604020202020204" pitchFamily="34" charset="0"/>
              <a:buNone/>
              <a:defRPr/>
            </a:pPr>
            <a:r>
              <a:rPr lang="en-GB" dirty="0"/>
              <a:t>  &lt;HTML&gt;</a:t>
            </a:r>
          </a:p>
          <a:p>
            <a:pPr algn="just" fontAlgn="auto">
              <a:spcAft>
                <a:spcPts val="0"/>
              </a:spcAft>
              <a:buFont typeface="Arial" panose="020B0604020202020204" pitchFamily="34" charset="0"/>
              <a:buNone/>
              <a:defRPr/>
            </a:pPr>
            <a:r>
              <a:rPr lang="en-GB" dirty="0"/>
              <a:t>&lt;HEAD&gt;</a:t>
            </a:r>
          </a:p>
          <a:p>
            <a:pPr algn="just" fontAlgn="auto">
              <a:spcAft>
                <a:spcPts val="0"/>
              </a:spcAft>
              <a:buFont typeface="Arial" panose="020B0604020202020204" pitchFamily="34" charset="0"/>
              <a:buNone/>
              <a:defRPr/>
            </a:pPr>
            <a:r>
              <a:rPr lang="en-GB" dirty="0"/>
              <a:t>&lt;TITLE&gt;</a:t>
            </a:r>
          </a:p>
          <a:p>
            <a:pPr algn="just" fontAlgn="auto">
              <a:spcAft>
                <a:spcPts val="0"/>
              </a:spcAft>
              <a:buFont typeface="Arial" panose="020B0604020202020204" pitchFamily="34" charset="0"/>
              <a:buNone/>
              <a:defRPr/>
            </a:pPr>
            <a:r>
              <a:rPr lang="en-GB" dirty="0"/>
              <a:t>My first Page</a:t>
            </a:r>
          </a:p>
          <a:p>
            <a:pPr algn="just" fontAlgn="auto">
              <a:spcAft>
                <a:spcPts val="0"/>
              </a:spcAft>
              <a:buFont typeface="Arial" panose="020B0604020202020204" pitchFamily="34" charset="0"/>
              <a:buNone/>
              <a:defRPr/>
            </a:pPr>
            <a:r>
              <a:rPr lang="en-GB" dirty="0"/>
              <a:t>&lt;/TITLE&gt;</a:t>
            </a:r>
          </a:p>
          <a:p>
            <a:pPr algn="just" fontAlgn="auto">
              <a:spcAft>
                <a:spcPts val="0"/>
              </a:spcAft>
              <a:buFont typeface="Arial" panose="020B0604020202020204" pitchFamily="34" charset="0"/>
              <a:buNone/>
              <a:defRPr/>
            </a:pPr>
            <a:r>
              <a:rPr lang="en-GB" dirty="0"/>
              <a:t>&lt;/HEAD&gt;</a:t>
            </a:r>
          </a:p>
          <a:p>
            <a:pPr algn="just" fontAlgn="auto">
              <a:spcAft>
                <a:spcPts val="0"/>
              </a:spcAft>
              <a:buFont typeface="Arial" panose="020B0604020202020204" pitchFamily="34" charset="0"/>
              <a:buNone/>
              <a:defRPr/>
            </a:pPr>
            <a:r>
              <a:rPr lang="en-GB" dirty="0"/>
              <a:t>&lt;BODY&gt;</a:t>
            </a:r>
          </a:p>
          <a:p>
            <a:pPr algn="just" fontAlgn="auto">
              <a:spcAft>
                <a:spcPts val="0"/>
              </a:spcAft>
              <a:buFont typeface="Arial" panose="020B0604020202020204" pitchFamily="34" charset="0"/>
              <a:buNone/>
              <a:defRPr/>
            </a:pPr>
            <a:r>
              <a:rPr lang="en-GB" dirty="0"/>
              <a:t>WELCOME TO MY FIRST WEB PAGE</a:t>
            </a:r>
          </a:p>
          <a:p>
            <a:pPr algn="just" fontAlgn="auto">
              <a:spcAft>
                <a:spcPts val="0"/>
              </a:spcAft>
              <a:buFont typeface="Arial" panose="020B0604020202020204" pitchFamily="34" charset="0"/>
              <a:buNone/>
              <a:defRPr/>
            </a:pPr>
            <a:r>
              <a:rPr lang="en-GB" dirty="0"/>
              <a:t>&lt;/BODY&gt;</a:t>
            </a:r>
          </a:p>
          <a:p>
            <a:pPr algn="just" fontAlgn="auto">
              <a:spcAft>
                <a:spcPts val="0"/>
              </a:spcAft>
              <a:buFont typeface="Arial" panose="020B0604020202020204" pitchFamily="34" charset="0"/>
              <a:buNone/>
              <a:defRPr/>
            </a:pPr>
            <a:r>
              <a:rPr lang="en-GB" dirty="0"/>
              <a:t> &lt;/HTML&gt;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842567AD-EDA1-255D-37A9-6E708941A14C}"/>
              </a:ext>
            </a:extLst>
          </p:cNvPr>
          <p:cNvSpPr>
            <a:spLocks noGrp="1"/>
          </p:cNvSpPr>
          <p:nvPr>
            <p:ph type="title"/>
          </p:nvPr>
        </p:nvSpPr>
        <p:spPr/>
        <p:txBody>
          <a:bodyPr/>
          <a:lstStyle/>
          <a:p>
            <a:r>
              <a:rPr lang="en-US" altLang="en-US"/>
              <a:t>HTML CONTENTS</a:t>
            </a:r>
            <a:endParaRPr lang="en-GB" altLang="en-US"/>
          </a:p>
        </p:txBody>
      </p:sp>
      <p:sp>
        <p:nvSpPr>
          <p:cNvPr id="3" name="Content Placeholder 2">
            <a:extLst>
              <a:ext uri="{FF2B5EF4-FFF2-40B4-BE49-F238E27FC236}">
                <a16:creationId xmlns:a16="http://schemas.microsoft.com/office/drawing/2014/main" id="{438A1D0A-5385-C051-E1C3-2E6F5D52B616}"/>
              </a:ext>
            </a:extLst>
          </p:cNvPr>
          <p:cNvSpPr>
            <a:spLocks noGrp="1"/>
          </p:cNvSpPr>
          <p:nvPr>
            <p:ph idx="1"/>
          </p:nvPr>
        </p:nvSpPr>
        <p:spPr/>
        <p:txBody>
          <a:bodyPr rtlCol="0">
            <a:normAutofit fontScale="92500" lnSpcReduction="10000"/>
          </a:bodyPr>
          <a:lstStyle/>
          <a:p>
            <a:pPr fontAlgn="auto">
              <a:spcAft>
                <a:spcPts val="0"/>
              </a:spcAft>
              <a:defRPr/>
            </a:pPr>
            <a:r>
              <a:rPr lang="en-GB" sz="2400" dirty="0"/>
              <a:t>INTRODUCTION  OF  HTML</a:t>
            </a:r>
          </a:p>
          <a:p>
            <a:pPr fontAlgn="auto">
              <a:spcAft>
                <a:spcPts val="0"/>
              </a:spcAft>
              <a:defRPr/>
            </a:pPr>
            <a:r>
              <a:rPr lang="en-GB" sz="2400" dirty="0"/>
              <a:t> OBJECTIVE  OF  HTML</a:t>
            </a:r>
          </a:p>
          <a:p>
            <a:pPr fontAlgn="auto">
              <a:spcAft>
                <a:spcPts val="0"/>
              </a:spcAft>
              <a:defRPr/>
            </a:pPr>
            <a:r>
              <a:rPr lang="en-GB" sz="2400" dirty="0"/>
              <a:t>WORLD  WIDE  WEB</a:t>
            </a:r>
          </a:p>
          <a:p>
            <a:pPr fontAlgn="auto">
              <a:spcAft>
                <a:spcPts val="0"/>
              </a:spcAft>
              <a:defRPr/>
            </a:pPr>
            <a:r>
              <a:rPr lang="en-GB" sz="2400" dirty="0"/>
              <a:t>HTML  TOOLS</a:t>
            </a:r>
          </a:p>
          <a:p>
            <a:pPr fontAlgn="auto">
              <a:spcAft>
                <a:spcPts val="0"/>
              </a:spcAft>
              <a:defRPr/>
            </a:pPr>
            <a:r>
              <a:rPr lang="en-GB" sz="2400" dirty="0"/>
              <a:t>HTML  TERMINOLGY</a:t>
            </a:r>
          </a:p>
          <a:p>
            <a:pPr fontAlgn="auto">
              <a:spcAft>
                <a:spcPts val="0"/>
              </a:spcAft>
              <a:defRPr/>
            </a:pPr>
            <a:r>
              <a:rPr lang="pt-BR" sz="2400" dirty="0"/>
              <a:t>HOW TO CREATE AN HTML DOCUMENT</a:t>
            </a:r>
            <a:endParaRPr lang="en-GB" sz="2400" dirty="0"/>
          </a:p>
          <a:p>
            <a:pPr fontAlgn="auto">
              <a:spcAft>
                <a:spcPts val="0"/>
              </a:spcAft>
              <a:defRPr/>
            </a:pPr>
            <a:r>
              <a:rPr lang="pt-BR" sz="2400" dirty="0"/>
              <a:t>S A V I N G   A N D   V I E W I N G   A   H T M L DOCUMENT</a:t>
            </a:r>
          </a:p>
          <a:p>
            <a:pPr fontAlgn="auto">
              <a:spcAft>
                <a:spcPts val="0"/>
              </a:spcAft>
              <a:defRPr/>
            </a:pPr>
            <a:r>
              <a:rPr lang="pt-BR" sz="2400" dirty="0"/>
              <a:t>TEXT  TEGS</a:t>
            </a:r>
          </a:p>
          <a:p>
            <a:pPr fontAlgn="auto">
              <a:spcAft>
                <a:spcPts val="0"/>
              </a:spcAft>
              <a:defRPr/>
            </a:pPr>
            <a:r>
              <a:rPr lang="en-GB" sz="2400" dirty="0"/>
              <a:t>SPECIAL CHARTACTER</a:t>
            </a:r>
          </a:p>
          <a:p>
            <a:pPr fontAlgn="auto">
              <a:spcAft>
                <a:spcPts val="0"/>
              </a:spcAft>
              <a:defRPr/>
            </a:pPr>
            <a:r>
              <a:rPr lang="en-GB" sz="2400" dirty="0"/>
              <a:t>ADVANTAGES  OF  HTML</a:t>
            </a:r>
          </a:p>
          <a:p>
            <a:pPr fontAlgn="auto">
              <a:spcAft>
                <a:spcPts val="0"/>
              </a:spcAft>
              <a:defRPr/>
            </a:pPr>
            <a:r>
              <a:rPr lang="en-GB" sz="2400" dirty="0"/>
              <a:t>DISADVANTAGES  OF  HTML</a:t>
            </a:r>
            <a:br>
              <a:rPr lang="en-GB" sz="2400" dirty="0"/>
            </a:br>
            <a:endParaRPr lang="en-GB" sz="2400" dirty="0"/>
          </a:p>
          <a:p>
            <a:pPr fontAlgn="auto">
              <a:spcAft>
                <a:spcPts val="0"/>
              </a:spcAft>
              <a:defRPr/>
            </a:pPr>
            <a:endParaRPr lang="en-GB"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39FA-3E34-0239-EC7B-830674E72DCB}"/>
              </a:ext>
            </a:extLst>
          </p:cNvPr>
          <p:cNvSpPr>
            <a:spLocks noGrp="1"/>
          </p:cNvSpPr>
          <p:nvPr>
            <p:ph type="title"/>
          </p:nvPr>
        </p:nvSpPr>
        <p:spPr/>
        <p:txBody>
          <a:bodyPr rtlCol="0">
            <a:normAutofit fontScale="90000"/>
          </a:bodyPr>
          <a:lstStyle/>
          <a:p>
            <a:pPr fontAlgn="auto">
              <a:spcAft>
                <a:spcPts val="0"/>
              </a:spcAft>
              <a:defRPr/>
            </a:pPr>
            <a:br>
              <a:rPr lang="pt-BR" sz="3600" dirty="0"/>
            </a:br>
            <a:r>
              <a:rPr lang="pt-BR" sz="3600" dirty="0"/>
              <a:t>S A V I N G   A N D   V I E W I N G   A   H T M L DOCUMENT</a:t>
            </a:r>
            <a:br>
              <a:rPr lang="pt-BR" dirty="0"/>
            </a:br>
            <a:endParaRPr lang="en-GB" dirty="0"/>
          </a:p>
        </p:txBody>
      </p:sp>
      <p:sp>
        <p:nvSpPr>
          <p:cNvPr id="21507" name="Content Placeholder 2">
            <a:extLst>
              <a:ext uri="{FF2B5EF4-FFF2-40B4-BE49-F238E27FC236}">
                <a16:creationId xmlns:a16="http://schemas.microsoft.com/office/drawing/2014/main" id="{A3344D0C-BAC1-E27E-DAEE-1545298BB437}"/>
              </a:ext>
            </a:extLst>
          </p:cNvPr>
          <p:cNvSpPr>
            <a:spLocks noGrp="1"/>
          </p:cNvSpPr>
          <p:nvPr>
            <p:ph idx="1"/>
          </p:nvPr>
        </p:nvSpPr>
        <p:spPr/>
        <p:txBody>
          <a:bodyPr/>
          <a:lstStyle/>
          <a:p>
            <a:pPr algn="just"/>
            <a:r>
              <a:rPr lang="en-GB" altLang="en-US"/>
              <a:t>Step-3: Save the file as myfirstpage.html (go to File-Save As give File name: myfirstpage.html-choose save as type: All Files-click save)</a:t>
            </a:r>
          </a:p>
          <a:p>
            <a:pPr algn="just"/>
            <a:r>
              <a:rPr lang="en-GB" altLang="en-US"/>
              <a:t>Step-4: Viewing document in web browser (open Internet Explorer-click on File-Open-Browse-select the file myfirstpage.html-click open-click ok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A88A-53A8-22A5-DC2A-1092BB373B26}"/>
              </a:ext>
            </a:extLst>
          </p:cNvPr>
          <p:cNvSpPr>
            <a:spLocks noGrp="1"/>
          </p:cNvSpPr>
          <p:nvPr>
            <p:ph type="title"/>
          </p:nvPr>
        </p:nvSpPr>
        <p:spPr/>
        <p:txBody>
          <a:bodyPr rtlCol="0">
            <a:normAutofit fontScale="90000"/>
          </a:bodyPr>
          <a:lstStyle/>
          <a:p>
            <a:pPr fontAlgn="auto">
              <a:spcAft>
                <a:spcPts val="0"/>
              </a:spcAft>
              <a:defRPr/>
            </a:pPr>
            <a:r>
              <a:rPr lang="pt-BR" dirty="0"/>
              <a:t>TEXT  TEGS</a:t>
            </a:r>
            <a:br>
              <a:rPr lang="pt-BR" dirty="0"/>
            </a:br>
            <a:endParaRPr lang="en-GB" dirty="0"/>
          </a:p>
        </p:txBody>
      </p:sp>
      <p:sp>
        <p:nvSpPr>
          <p:cNvPr id="22531" name="Content Placeholder 2">
            <a:extLst>
              <a:ext uri="{FF2B5EF4-FFF2-40B4-BE49-F238E27FC236}">
                <a16:creationId xmlns:a16="http://schemas.microsoft.com/office/drawing/2014/main" id="{0E82A2E1-EC6C-A8D1-CF96-A2E6B90C902A}"/>
              </a:ext>
            </a:extLst>
          </p:cNvPr>
          <p:cNvSpPr>
            <a:spLocks noGrp="1"/>
          </p:cNvSpPr>
          <p:nvPr>
            <p:ph idx="1"/>
          </p:nvPr>
        </p:nvSpPr>
        <p:spPr/>
        <p:txBody>
          <a:bodyPr/>
          <a:lstStyle/>
          <a:p>
            <a:r>
              <a:rPr lang="en-GB" altLang="en-US"/>
              <a:t>Text tag are dividing into two categories as:</a:t>
            </a:r>
          </a:p>
          <a:p>
            <a:pPr algn="just">
              <a:buFont typeface="Arial" panose="020B0604020202020204" pitchFamily="34" charset="0"/>
              <a:buNone/>
            </a:pPr>
            <a:r>
              <a:rPr lang="en-GB" altLang="en-US"/>
              <a:t> -Character-level tags and attributes which applies to formatting of individual letters or words.</a:t>
            </a:r>
          </a:p>
          <a:p>
            <a:pPr algn="just">
              <a:buFont typeface="Arial" panose="020B0604020202020204" pitchFamily="34" charset="0"/>
              <a:buNone/>
            </a:pPr>
            <a:r>
              <a:rPr lang="en-GB" altLang="en-US"/>
              <a:t> -Paragraph level tags and attributes which apply</a:t>
            </a:r>
          </a:p>
          <a:p>
            <a:pPr algn="just">
              <a:buFont typeface="Arial" panose="020B0604020202020204" pitchFamily="34" charset="0"/>
              <a:buNone/>
            </a:pPr>
            <a:r>
              <a:rPr lang="en-GB" altLang="en-US"/>
              <a:t>   =To formatting of sections of text.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F259119-4528-50F1-3407-60B62AC772CE}"/>
              </a:ext>
            </a:extLst>
          </p:cNvPr>
          <p:cNvSpPr>
            <a:spLocks noGrp="1"/>
          </p:cNvSpPr>
          <p:nvPr>
            <p:ph type="title"/>
          </p:nvPr>
        </p:nvSpPr>
        <p:spPr/>
        <p:txBody>
          <a:bodyPr/>
          <a:lstStyle/>
          <a:p>
            <a:r>
              <a:rPr lang="en-GB" altLang="en-US"/>
              <a:t>Character Formatting Tag</a:t>
            </a:r>
          </a:p>
        </p:txBody>
      </p:sp>
      <p:sp>
        <p:nvSpPr>
          <p:cNvPr id="23555" name="Content Placeholder 2">
            <a:extLst>
              <a:ext uri="{FF2B5EF4-FFF2-40B4-BE49-F238E27FC236}">
                <a16:creationId xmlns:a16="http://schemas.microsoft.com/office/drawing/2014/main" id="{40FB09F8-A825-460E-ECBB-52179275F0E1}"/>
              </a:ext>
            </a:extLst>
          </p:cNvPr>
          <p:cNvSpPr>
            <a:spLocks noGrp="1"/>
          </p:cNvSpPr>
          <p:nvPr>
            <p:ph idx="1"/>
          </p:nvPr>
        </p:nvSpPr>
        <p:spPr/>
        <p:txBody>
          <a:bodyPr/>
          <a:lstStyle/>
          <a:p>
            <a:pPr algn="just"/>
            <a:r>
              <a:rPr lang="en-GB" altLang="en-US"/>
              <a:t>The character formatting tags are used to specify how a particular text should be displayed on the screen to distinguish certain characters within the document.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3FE7-C36C-B480-6CA3-2ED4C71A7EF3}"/>
              </a:ext>
            </a:extLst>
          </p:cNvPr>
          <p:cNvSpPr>
            <a:spLocks noGrp="1"/>
          </p:cNvSpPr>
          <p:nvPr>
            <p:ph type="title"/>
          </p:nvPr>
        </p:nvSpPr>
        <p:spPr/>
        <p:txBody>
          <a:bodyPr rtlCol="0">
            <a:normAutofit fontScale="90000"/>
          </a:bodyPr>
          <a:lstStyle/>
          <a:p>
            <a:pPr fontAlgn="auto">
              <a:spcAft>
                <a:spcPts val="0"/>
              </a:spcAft>
              <a:defRPr/>
            </a:pPr>
            <a:r>
              <a:rPr lang="en-GB" dirty="0"/>
              <a:t>The most common character formatting tags are</a:t>
            </a:r>
          </a:p>
        </p:txBody>
      </p:sp>
      <p:sp>
        <p:nvSpPr>
          <p:cNvPr id="24579" name="Content Placeholder 2">
            <a:extLst>
              <a:ext uri="{FF2B5EF4-FFF2-40B4-BE49-F238E27FC236}">
                <a16:creationId xmlns:a16="http://schemas.microsoft.com/office/drawing/2014/main" id="{A83A125D-AA6D-2E44-D1D7-46FD91BBE7D7}"/>
              </a:ext>
            </a:extLst>
          </p:cNvPr>
          <p:cNvSpPr>
            <a:spLocks noGrp="1"/>
          </p:cNvSpPr>
          <p:nvPr>
            <p:ph idx="1"/>
          </p:nvPr>
        </p:nvSpPr>
        <p:spPr>
          <a:xfrm>
            <a:off x="457200" y="1600200"/>
            <a:ext cx="8229600" cy="4829175"/>
          </a:xfrm>
        </p:spPr>
        <p:txBody>
          <a:bodyPr/>
          <a:lstStyle/>
          <a:p>
            <a:pPr algn="just"/>
            <a:r>
              <a:rPr lang="en-GB" altLang="en-US" sz="1700"/>
              <a:t> Boldface &lt;B&gt;: displays text in BOLD</a:t>
            </a:r>
          </a:p>
          <a:p>
            <a:pPr algn="just">
              <a:buFont typeface="Arial" panose="020B0604020202020204" pitchFamily="34" charset="0"/>
              <a:buNone/>
            </a:pPr>
            <a:r>
              <a:rPr lang="en-GB" altLang="en-US" sz="1700"/>
              <a:t>Example: Welcome to the &lt;B&gt; Internet World &lt;/B&gt;</a:t>
            </a:r>
          </a:p>
          <a:p>
            <a:pPr algn="just">
              <a:buFont typeface="Arial" panose="020B0604020202020204" pitchFamily="34" charset="0"/>
              <a:buNone/>
            </a:pPr>
            <a:r>
              <a:rPr lang="en-GB" altLang="en-US" sz="1700"/>
              <a:t>Output: Welcome to the Internet World</a:t>
            </a:r>
          </a:p>
          <a:p>
            <a:pPr algn="just"/>
            <a:r>
              <a:rPr lang="en-GB" altLang="en-US" sz="1700"/>
              <a:t> Italics &lt;I&gt;: displays text in Italic</a:t>
            </a:r>
          </a:p>
          <a:p>
            <a:pPr algn="just">
              <a:buFont typeface="Arial" panose="020B0604020202020204" pitchFamily="34" charset="0"/>
              <a:buNone/>
            </a:pPr>
            <a:r>
              <a:rPr lang="en-GB" altLang="en-US" sz="1700"/>
              <a:t>Example: Welcome to the &lt;I&gt; Internet World &lt;/I&gt;</a:t>
            </a:r>
          </a:p>
          <a:p>
            <a:pPr algn="just">
              <a:buFont typeface="Arial" panose="020B0604020202020204" pitchFamily="34" charset="0"/>
              <a:buNone/>
            </a:pPr>
            <a:r>
              <a:rPr lang="en-GB" altLang="en-US" sz="1700"/>
              <a:t>Output: Welcome to the Internet World</a:t>
            </a:r>
          </a:p>
          <a:p>
            <a:pPr algn="just"/>
            <a:r>
              <a:rPr lang="en-GB" altLang="en-US" sz="1700"/>
              <a:t> Subscript &lt;SUB&gt;: displays text in Subscript</a:t>
            </a:r>
          </a:p>
          <a:p>
            <a:pPr algn="just"/>
            <a:r>
              <a:rPr lang="en-GB" altLang="en-US" sz="1700"/>
              <a:t> Superscript &lt;SUP&gt;: displays text in Superscript</a:t>
            </a:r>
          </a:p>
          <a:p>
            <a:pPr algn="just"/>
            <a:r>
              <a:rPr lang="en-GB" altLang="en-US" sz="1700"/>
              <a:t> Small &lt;SMALL&gt;: displays text in smaller font as compared to normal font</a:t>
            </a:r>
          </a:p>
          <a:p>
            <a:pPr algn="just"/>
            <a:r>
              <a:rPr lang="en-GB" altLang="en-US" sz="1700"/>
              <a:t> Big &lt;BIG&gt;: displays text in larger font as compared to normal font</a:t>
            </a:r>
          </a:p>
          <a:p>
            <a:pPr algn="just"/>
            <a:r>
              <a:rPr lang="en-GB" altLang="en-US" sz="1700"/>
              <a:t>Underline&lt;U&gt;specifies that the enclosed text be underline</a:t>
            </a:r>
          </a:p>
          <a:p>
            <a:pPr algn="just">
              <a:buFont typeface="Arial" panose="020B0604020202020204" pitchFamily="34" charset="0"/>
              <a:buNone/>
            </a:pPr>
            <a:r>
              <a:rPr lang="en-GB" altLang="en-US" sz="1700"/>
              <a:t>Example:&lt;U&gt; hello&lt;/u&gt;</a:t>
            </a:r>
          </a:p>
          <a:p>
            <a:pPr algn="just">
              <a:buFont typeface="Arial" panose="020B0604020202020204" pitchFamily="34" charset="0"/>
              <a:buNone/>
            </a:pPr>
            <a:r>
              <a:rPr lang="en-GB" altLang="en-US" sz="1700"/>
              <a:t>Output: </a:t>
            </a:r>
            <a:r>
              <a:rPr lang="en-GB" altLang="en-US" sz="1700" u="sng"/>
              <a:t>hello</a:t>
            </a:r>
          </a:p>
          <a:p>
            <a:pPr algn="just"/>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61BAFB4-A7F9-DFD2-0896-77837896E6C3}"/>
              </a:ext>
            </a:extLst>
          </p:cNvPr>
          <p:cNvSpPr>
            <a:spLocks noGrp="1"/>
          </p:cNvSpPr>
          <p:nvPr>
            <p:ph type="title"/>
          </p:nvPr>
        </p:nvSpPr>
        <p:spPr/>
        <p:txBody>
          <a:bodyPr/>
          <a:lstStyle/>
          <a:p>
            <a:r>
              <a:rPr lang="fr-FR" altLang="en-US"/>
              <a:t>Font Colors and Size:&lt;FONT&gt;</a:t>
            </a:r>
            <a:endParaRPr lang="en-GB" altLang="en-US"/>
          </a:p>
        </p:txBody>
      </p:sp>
      <p:sp>
        <p:nvSpPr>
          <p:cNvPr id="3" name="Content Placeholder 2">
            <a:extLst>
              <a:ext uri="{FF2B5EF4-FFF2-40B4-BE49-F238E27FC236}">
                <a16:creationId xmlns:a16="http://schemas.microsoft.com/office/drawing/2014/main" id="{05A32CDA-D516-3115-0083-658497D1A1DC}"/>
              </a:ext>
            </a:extLst>
          </p:cNvPr>
          <p:cNvSpPr>
            <a:spLocks noGrp="1"/>
          </p:cNvSpPr>
          <p:nvPr>
            <p:ph idx="1"/>
          </p:nvPr>
        </p:nvSpPr>
        <p:spPr/>
        <p:txBody>
          <a:bodyPr rtlCol="0">
            <a:normAutofit fontScale="92500" lnSpcReduction="20000"/>
          </a:bodyPr>
          <a:lstStyle/>
          <a:p>
            <a:pPr algn="just" fontAlgn="auto">
              <a:spcAft>
                <a:spcPts val="0"/>
              </a:spcAft>
              <a:defRPr/>
            </a:pPr>
            <a:r>
              <a:rPr lang="en-GB" dirty="0"/>
              <a:t>By using &lt;FONT&gt; Tag one can specify the colors, size of the text. Example: </a:t>
            </a:r>
          </a:p>
          <a:p>
            <a:pPr algn="just" fontAlgn="auto">
              <a:spcAft>
                <a:spcPts val="0"/>
              </a:spcAft>
              <a:buFont typeface="Arial" panose="020B0604020202020204" pitchFamily="34" charset="0"/>
              <a:buNone/>
              <a:defRPr/>
            </a:pPr>
            <a:r>
              <a:rPr lang="en-GB" dirty="0"/>
              <a:t>&lt;FONT&gt; Your text goes here &lt;/FONT&gt;</a:t>
            </a:r>
          </a:p>
          <a:p>
            <a:pPr algn="just" fontAlgn="auto">
              <a:spcAft>
                <a:spcPts val="0"/>
              </a:spcAft>
              <a:buFont typeface="Arial" panose="020B0604020202020204" pitchFamily="34" charset="0"/>
              <a:buNone/>
              <a:defRPr/>
            </a:pPr>
            <a:r>
              <a:rPr lang="en-GB" dirty="0"/>
              <a:t>Attributes of &lt;FONT&gt; are:</a:t>
            </a:r>
          </a:p>
          <a:p>
            <a:pPr algn="just" fontAlgn="auto">
              <a:spcAft>
                <a:spcPts val="0"/>
              </a:spcAft>
              <a:buFont typeface="Arial" panose="020B0604020202020204" pitchFamily="34" charset="0"/>
              <a:buNone/>
              <a:defRPr/>
            </a:pPr>
            <a:r>
              <a:rPr lang="en-GB" dirty="0"/>
              <a:t>- COLOR: Sets the color of the text that will appear on the</a:t>
            </a:r>
          </a:p>
          <a:p>
            <a:pPr algn="just" fontAlgn="auto">
              <a:spcAft>
                <a:spcPts val="0"/>
              </a:spcAft>
              <a:buFont typeface="Arial" panose="020B0604020202020204" pitchFamily="34" charset="0"/>
              <a:buNone/>
              <a:defRPr/>
            </a:pPr>
            <a:r>
              <a:rPr lang="en-GB" dirty="0"/>
              <a:t> screen. It can be set by giving the value as #rr0000 for red (in RGB hexadecimal format), or by name. Example: &lt;FONT COLOR="RED"&gt; Your text goes here &lt;/FONT&gt;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A5FFFF9-2950-14F7-3C3B-A3E33D6CAB75}"/>
              </a:ext>
            </a:extLst>
          </p:cNvPr>
          <p:cNvSpPr>
            <a:spLocks noGrp="1"/>
          </p:cNvSpPr>
          <p:nvPr>
            <p:ph type="title"/>
          </p:nvPr>
        </p:nvSpPr>
        <p:spPr/>
        <p:txBody>
          <a:bodyPr/>
          <a:lstStyle/>
          <a:p>
            <a:r>
              <a:rPr lang="fr-FR" altLang="en-US"/>
              <a:t>Font Colors and Size:&lt;FONT</a:t>
            </a:r>
            <a:endParaRPr lang="en-GB" altLang="en-US"/>
          </a:p>
        </p:txBody>
      </p:sp>
      <p:sp>
        <p:nvSpPr>
          <p:cNvPr id="3" name="Content Placeholder 2">
            <a:extLst>
              <a:ext uri="{FF2B5EF4-FFF2-40B4-BE49-F238E27FC236}">
                <a16:creationId xmlns:a16="http://schemas.microsoft.com/office/drawing/2014/main" id="{75E4C582-0091-E49C-848B-D89C3E99EC12}"/>
              </a:ext>
            </a:extLst>
          </p:cNvPr>
          <p:cNvSpPr>
            <a:spLocks noGrp="1"/>
          </p:cNvSpPr>
          <p:nvPr>
            <p:ph idx="1"/>
          </p:nvPr>
        </p:nvSpPr>
        <p:spPr/>
        <p:txBody>
          <a:bodyPr rtlCol="0">
            <a:normAutofit fontScale="77500" lnSpcReduction="20000"/>
          </a:bodyPr>
          <a:lstStyle/>
          <a:p>
            <a:pPr algn="just" fontAlgn="auto">
              <a:spcAft>
                <a:spcPts val="0"/>
              </a:spcAft>
              <a:defRPr/>
            </a:pPr>
            <a:r>
              <a:rPr lang="en-GB" dirty="0"/>
              <a:t>SIZE: Sets the size of the text, takes value between 1 and</a:t>
            </a:r>
          </a:p>
          <a:p>
            <a:pPr algn="just" fontAlgn="auto">
              <a:spcAft>
                <a:spcPts val="0"/>
              </a:spcAft>
              <a:buFont typeface="Arial" panose="020B0604020202020204" pitchFamily="34" charset="0"/>
              <a:buNone/>
              <a:defRPr/>
            </a:pPr>
            <a:r>
              <a:rPr lang="en-GB" dirty="0"/>
              <a:t>     7, default is 3. Size can also be set relative to default size</a:t>
            </a:r>
          </a:p>
          <a:p>
            <a:pPr algn="just" fontAlgn="auto">
              <a:spcAft>
                <a:spcPts val="0"/>
              </a:spcAft>
              <a:buFont typeface="Arial" panose="020B0604020202020204" pitchFamily="34" charset="0"/>
              <a:buNone/>
              <a:defRPr/>
            </a:pPr>
            <a:r>
              <a:rPr lang="en-GB" dirty="0"/>
              <a:t>    for example; SIZE=+X, where X is any integer value and it will add with the default size.</a:t>
            </a:r>
          </a:p>
          <a:p>
            <a:pPr algn="just" fontAlgn="auto">
              <a:spcAft>
                <a:spcPts val="0"/>
              </a:spcAft>
              <a:defRPr/>
            </a:pPr>
            <a:r>
              <a:rPr lang="en-GB" dirty="0"/>
              <a:t>Example: </a:t>
            </a:r>
          </a:p>
          <a:p>
            <a:pPr algn="just" fontAlgn="auto">
              <a:spcAft>
                <a:spcPts val="0"/>
              </a:spcAft>
              <a:buFont typeface="Arial" panose="020B0604020202020204" pitchFamily="34" charset="0"/>
              <a:buNone/>
              <a:defRPr/>
            </a:pPr>
            <a:r>
              <a:rPr lang="en-GB" dirty="0"/>
              <a:t>&lt;FONT SIZE=5&gt; Font Size changes to 5 &lt;/FONT&gt;</a:t>
            </a:r>
          </a:p>
          <a:p>
            <a:pPr algn="just" fontAlgn="auto">
              <a:spcAft>
                <a:spcPts val="0"/>
              </a:spcAft>
              <a:defRPr/>
            </a:pPr>
            <a:r>
              <a:rPr lang="en-GB" dirty="0"/>
              <a:t> FACE: Sets the normal font type, provided it is installed on the user’s machine.</a:t>
            </a:r>
          </a:p>
          <a:p>
            <a:pPr algn="just" fontAlgn="auto">
              <a:spcAft>
                <a:spcPts val="0"/>
              </a:spcAft>
              <a:defRPr/>
            </a:pPr>
            <a:r>
              <a:rPr lang="en-GB" dirty="0"/>
              <a:t>Example:</a:t>
            </a:r>
          </a:p>
          <a:p>
            <a:pPr algn="just" fontAlgn="auto">
              <a:spcAft>
                <a:spcPts val="0"/>
              </a:spcAft>
              <a:defRPr/>
            </a:pPr>
            <a:r>
              <a:rPr lang="en-GB" dirty="0"/>
              <a:t> &lt;FONT FACE="ARIAL"&gt; the text will be displayed in Arial&lt;/FONT&gt;</a:t>
            </a:r>
          </a:p>
          <a:p>
            <a:pPr fontAlgn="auto">
              <a:spcAft>
                <a:spcPts val="0"/>
              </a:spcAft>
              <a:defRPr/>
            </a:pP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5BE2A7F-FD28-8AB4-9FAF-61DDAF239217}"/>
              </a:ext>
            </a:extLst>
          </p:cNvPr>
          <p:cNvSpPr>
            <a:spLocks noGrp="1"/>
          </p:cNvSpPr>
          <p:nvPr>
            <p:ph type="title"/>
          </p:nvPr>
        </p:nvSpPr>
        <p:spPr/>
        <p:txBody>
          <a:bodyPr/>
          <a:lstStyle/>
          <a:p>
            <a:r>
              <a:rPr lang="en-GB" altLang="en-US" sz="2800"/>
              <a:t>An HTML document formatText.html shows the use of</a:t>
            </a:r>
            <a:br>
              <a:rPr lang="en-GB" altLang="en-US" sz="2800"/>
            </a:br>
            <a:r>
              <a:rPr lang="en-GB" altLang="en-US" sz="2800"/>
              <a:t>Character Formatting Tags.</a:t>
            </a:r>
          </a:p>
        </p:txBody>
      </p:sp>
      <p:sp>
        <p:nvSpPr>
          <p:cNvPr id="3" name="Content Placeholder 2">
            <a:extLst>
              <a:ext uri="{FF2B5EF4-FFF2-40B4-BE49-F238E27FC236}">
                <a16:creationId xmlns:a16="http://schemas.microsoft.com/office/drawing/2014/main" id="{EED74C81-9E13-0BE0-92A8-160B028F31AB}"/>
              </a:ext>
            </a:extLst>
          </p:cNvPr>
          <p:cNvSpPr>
            <a:spLocks noGrp="1"/>
          </p:cNvSpPr>
          <p:nvPr>
            <p:ph idx="1"/>
          </p:nvPr>
        </p:nvSpPr>
        <p:spPr/>
        <p:txBody>
          <a:bodyPr rtlCol="0">
            <a:normAutofit fontScale="62500" lnSpcReduction="20000"/>
          </a:bodyPr>
          <a:lstStyle/>
          <a:p>
            <a:pPr fontAlgn="auto">
              <a:spcAft>
                <a:spcPts val="0"/>
              </a:spcAft>
              <a:buFont typeface="Arial" panose="020B0604020202020204" pitchFamily="34" charset="0"/>
              <a:buNone/>
              <a:defRPr/>
            </a:pPr>
            <a:r>
              <a:rPr lang="en-GB" dirty="0"/>
              <a:t>&lt;HTML&gt;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Use of Character Formatting Text Tags</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&lt;H1&gt;&lt;I&gt; Welcome to the world of Internet&lt;/I&gt;&lt;/H1&gt;</a:t>
            </a:r>
          </a:p>
          <a:p>
            <a:pPr fontAlgn="auto">
              <a:spcAft>
                <a:spcPts val="0"/>
              </a:spcAft>
              <a:buFont typeface="Arial" panose="020B0604020202020204" pitchFamily="34" charset="0"/>
              <a:buNone/>
              <a:defRPr/>
            </a:pPr>
            <a:r>
              <a:rPr lang="en-GB" dirty="0"/>
              <a:t> It is a</a:t>
            </a:r>
          </a:p>
          <a:p>
            <a:pPr fontAlgn="auto">
              <a:spcAft>
                <a:spcPts val="0"/>
              </a:spcAft>
              <a:buFont typeface="Arial" panose="020B0604020202020204" pitchFamily="34" charset="0"/>
              <a:buNone/>
              <a:defRPr/>
            </a:pPr>
            <a:r>
              <a:rPr lang="en-GB" dirty="0"/>
              <a:t>&lt;FONT COLOR="BLUE" SIZE="4"&gt;</a:t>
            </a:r>
          </a:p>
          <a:p>
            <a:pPr fontAlgn="auto">
              <a:spcAft>
                <a:spcPts val="0"/>
              </a:spcAft>
              <a:buFont typeface="Arial" panose="020B0604020202020204" pitchFamily="34" charset="0"/>
              <a:buNone/>
              <a:defRPr/>
            </a:pPr>
            <a:r>
              <a:rPr lang="en-GB" dirty="0"/>
              <a:t>&lt;U&gt;Network of Networks&lt;/U&gt;</a:t>
            </a:r>
          </a:p>
          <a:p>
            <a:pPr fontAlgn="auto">
              <a:spcAft>
                <a:spcPts val="0"/>
              </a:spcAft>
              <a:buFont typeface="Arial" panose="020B0604020202020204" pitchFamily="34" charset="0"/>
              <a:buNone/>
              <a:defRPr/>
            </a:pPr>
            <a:r>
              <a:rPr lang="en-GB" dirty="0"/>
              <a:t>&lt;/FONT&gt;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5252036-09E1-2EC4-C8BB-BD9F998A3908}"/>
              </a:ext>
            </a:extLst>
          </p:cNvPr>
          <p:cNvSpPr>
            <a:spLocks noGrp="1"/>
          </p:cNvSpPr>
          <p:nvPr>
            <p:ph type="title"/>
          </p:nvPr>
        </p:nvSpPr>
        <p:spPr/>
        <p:txBody>
          <a:bodyPr/>
          <a:lstStyle/>
          <a:p>
            <a:r>
              <a:rPr lang="en-GB" altLang="en-US"/>
              <a:t>OUTPUT</a:t>
            </a:r>
          </a:p>
        </p:txBody>
      </p:sp>
      <p:sp>
        <p:nvSpPr>
          <p:cNvPr id="3" name="Content Placeholder 2">
            <a:extLst>
              <a:ext uri="{FF2B5EF4-FFF2-40B4-BE49-F238E27FC236}">
                <a16:creationId xmlns:a16="http://schemas.microsoft.com/office/drawing/2014/main" id="{6470C967-AC72-ED69-5F17-959DEF05AF3D}"/>
              </a:ext>
            </a:extLst>
          </p:cNvPr>
          <p:cNvSpPr>
            <a:spLocks noGrp="1"/>
          </p:cNvSpPr>
          <p:nvPr>
            <p:ph idx="1"/>
          </p:nvPr>
        </p:nvSpPr>
        <p:spPr/>
        <p:txBody>
          <a:bodyPr rtlCol="0">
            <a:normAutofit/>
          </a:bodyPr>
          <a:lstStyle/>
          <a:p>
            <a:pPr fontAlgn="auto">
              <a:spcAft>
                <a:spcPts val="0"/>
              </a:spcAft>
              <a:buFont typeface="Arial" panose="020B0604020202020204" pitchFamily="34" charset="0"/>
              <a:buNone/>
              <a:defRPr/>
            </a:pPr>
            <a:r>
              <a:rPr lang="en-GB" i="1" dirty="0"/>
              <a:t>          Welcome to the world of Internet</a:t>
            </a:r>
          </a:p>
          <a:p>
            <a:pPr fontAlgn="auto">
              <a:spcAft>
                <a:spcPts val="0"/>
              </a:spcAft>
              <a:buFont typeface="Arial" panose="020B0604020202020204" pitchFamily="34" charset="0"/>
              <a:buNone/>
              <a:defRPr/>
            </a:pPr>
            <a:endParaRPr lang="en-GB" i="1" dirty="0"/>
          </a:p>
          <a:p>
            <a:pPr fontAlgn="auto">
              <a:spcAft>
                <a:spcPts val="0"/>
              </a:spcAft>
              <a:buFont typeface="Arial" panose="020B0604020202020204" pitchFamily="34" charset="0"/>
              <a:buNone/>
              <a:defRPr/>
            </a:pPr>
            <a:r>
              <a:rPr lang="en-GB" i="1" dirty="0"/>
              <a:t>	</a:t>
            </a:r>
            <a:r>
              <a:rPr lang="en-GB" dirty="0"/>
              <a:t> 	It is a </a:t>
            </a:r>
            <a:r>
              <a:rPr lang="en-GB" u="sng" dirty="0">
                <a:solidFill>
                  <a:schemeClr val="tx2">
                    <a:lumMod val="60000"/>
                    <a:lumOff val="40000"/>
                  </a:schemeClr>
                </a:solidFill>
              </a:rPr>
              <a:t>Network of Networks </a:t>
            </a:r>
          </a:p>
          <a:p>
            <a:pPr fontAlgn="auto">
              <a:spcAft>
                <a:spcPts val="0"/>
              </a:spcAft>
              <a:buFont typeface="Arial" panose="020B0604020202020204" pitchFamily="34" charset="0"/>
              <a:buNone/>
              <a:defRPr/>
            </a:pPr>
            <a:endParaRPr lang="en-GB"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2D3E313-5596-2F86-D524-708C1270F36C}"/>
              </a:ext>
            </a:extLst>
          </p:cNvPr>
          <p:cNvSpPr>
            <a:spLocks noGrp="1"/>
          </p:cNvSpPr>
          <p:nvPr>
            <p:ph type="title"/>
          </p:nvPr>
        </p:nvSpPr>
        <p:spPr/>
        <p:txBody>
          <a:bodyPr/>
          <a:lstStyle/>
          <a:p>
            <a:r>
              <a:rPr lang="en-GB" altLang="en-US"/>
              <a:t>MARQUEE TAG</a:t>
            </a:r>
          </a:p>
        </p:txBody>
      </p:sp>
      <p:sp>
        <p:nvSpPr>
          <p:cNvPr id="29699" name="Content Placeholder 2">
            <a:extLst>
              <a:ext uri="{FF2B5EF4-FFF2-40B4-BE49-F238E27FC236}">
                <a16:creationId xmlns:a16="http://schemas.microsoft.com/office/drawing/2014/main" id="{FA9B25D7-7811-5AEC-DF6C-3C09BEC98771}"/>
              </a:ext>
            </a:extLst>
          </p:cNvPr>
          <p:cNvSpPr>
            <a:spLocks noGrp="1"/>
          </p:cNvSpPr>
          <p:nvPr>
            <p:ph idx="1"/>
          </p:nvPr>
        </p:nvSpPr>
        <p:spPr/>
        <p:txBody>
          <a:bodyPr/>
          <a:lstStyle/>
          <a:p>
            <a:r>
              <a:rPr lang="en-GB" altLang="en-US"/>
              <a:t>This tag is used text horizontally across the screen.it is mainly used to deliver a specfic message to the visitor or to scroll Ads on a page.</a:t>
            </a:r>
          </a:p>
          <a:p>
            <a:r>
              <a:rPr lang="en-GB" altLang="en-US"/>
              <a:t>Example: &lt;marquee&gt; hello world&gt;&lt;/marquee&gt;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E140-05D0-6AE0-EA84-9AB088647084}"/>
              </a:ext>
            </a:extLst>
          </p:cNvPr>
          <p:cNvSpPr>
            <a:spLocks noGrp="1"/>
          </p:cNvSpPr>
          <p:nvPr>
            <p:ph type="title"/>
          </p:nvPr>
        </p:nvSpPr>
        <p:spPr/>
        <p:txBody>
          <a:bodyPr rtlCol="0">
            <a:normAutofit fontScale="90000"/>
          </a:bodyPr>
          <a:lstStyle/>
          <a:p>
            <a:pPr fontAlgn="auto">
              <a:spcAft>
                <a:spcPts val="0"/>
              </a:spcAft>
              <a:defRPr/>
            </a:pPr>
            <a:r>
              <a:rPr lang="en-GB" dirty="0"/>
              <a:t>Attributes of marquee tag</a:t>
            </a:r>
            <a:br>
              <a:rPr lang="en-GB" dirty="0"/>
            </a:br>
            <a:endParaRPr lang="en-GB" dirty="0"/>
          </a:p>
        </p:txBody>
      </p:sp>
      <p:sp>
        <p:nvSpPr>
          <p:cNvPr id="3" name="Content Placeholder 2">
            <a:extLst>
              <a:ext uri="{FF2B5EF4-FFF2-40B4-BE49-F238E27FC236}">
                <a16:creationId xmlns:a16="http://schemas.microsoft.com/office/drawing/2014/main" id="{181673AD-2F68-92A6-906A-9C5A433D82D3}"/>
              </a:ext>
            </a:extLst>
          </p:cNvPr>
          <p:cNvSpPr>
            <a:spLocks noGrp="1"/>
          </p:cNvSpPr>
          <p:nvPr>
            <p:ph idx="1"/>
          </p:nvPr>
        </p:nvSpPr>
        <p:spPr/>
        <p:txBody>
          <a:bodyPr rtlCol="0">
            <a:normAutofit fontScale="92500" lnSpcReduction="10000"/>
          </a:bodyPr>
          <a:lstStyle/>
          <a:p>
            <a:pPr fontAlgn="auto">
              <a:spcAft>
                <a:spcPts val="0"/>
              </a:spcAft>
              <a:defRPr/>
            </a:pPr>
            <a:r>
              <a:rPr lang="en-GB" dirty="0"/>
              <a:t>Bgcolor :  Sets the background color of the marquee.</a:t>
            </a:r>
          </a:p>
          <a:p>
            <a:pPr fontAlgn="auto">
              <a:spcAft>
                <a:spcPts val="0"/>
              </a:spcAft>
              <a:defRPr/>
            </a:pPr>
            <a:r>
              <a:rPr lang="en-GB" dirty="0"/>
              <a:t>Direction :Sets the direction of the marquee box to either left-to-right, right-to-left, up-to-down and down-to-up. </a:t>
            </a:r>
          </a:p>
          <a:p>
            <a:pPr fontAlgn="auto">
              <a:spcAft>
                <a:spcPts val="0"/>
              </a:spcAft>
              <a:defRPr/>
            </a:pPr>
            <a:r>
              <a:rPr lang="en-GB" dirty="0"/>
              <a:t>Width: This sets how wide the marquee should be.</a:t>
            </a:r>
          </a:p>
          <a:p>
            <a:pPr fontAlgn="auto">
              <a:spcAft>
                <a:spcPts val="0"/>
              </a:spcAft>
              <a:defRPr/>
            </a:pPr>
            <a:r>
              <a:rPr lang="en-GB" dirty="0"/>
              <a:t>Loop: This sets how many times the marquee should 'Loop' its text. Each trip counts as one loop.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2B8E8193-64C8-9B52-1DB5-0D270A98A222}"/>
              </a:ext>
            </a:extLst>
          </p:cNvPr>
          <p:cNvSpPr>
            <a:spLocks noGrp="1"/>
          </p:cNvSpPr>
          <p:nvPr>
            <p:ph type="title"/>
          </p:nvPr>
        </p:nvSpPr>
        <p:spPr/>
        <p:txBody>
          <a:bodyPr/>
          <a:lstStyle/>
          <a:p>
            <a:r>
              <a:rPr lang="en-GB" altLang="en-US"/>
              <a:t>INTRODUCTION  OF  HTML</a:t>
            </a:r>
          </a:p>
        </p:txBody>
      </p:sp>
      <p:sp>
        <p:nvSpPr>
          <p:cNvPr id="4099" name="Content Placeholder 2">
            <a:extLst>
              <a:ext uri="{FF2B5EF4-FFF2-40B4-BE49-F238E27FC236}">
                <a16:creationId xmlns:a16="http://schemas.microsoft.com/office/drawing/2014/main" id="{227990F1-6FE4-52E9-45FF-BCC7AD682288}"/>
              </a:ext>
            </a:extLst>
          </p:cNvPr>
          <p:cNvSpPr>
            <a:spLocks noGrp="1"/>
          </p:cNvSpPr>
          <p:nvPr>
            <p:ph idx="1"/>
          </p:nvPr>
        </p:nvSpPr>
        <p:spPr/>
        <p:txBody>
          <a:bodyPr/>
          <a:lstStyle/>
          <a:p>
            <a:r>
              <a:rPr lang="en-GB" altLang="en-US"/>
              <a:t>HTML is a language for describing web pages.</a:t>
            </a:r>
          </a:p>
          <a:p>
            <a:r>
              <a:rPr lang="en-GB" altLang="en-US"/>
              <a:t>HTML stands for </a:t>
            </a:r>
            <a:r>
              <a:rPr lang="en-GB" altLang="en-US" b="1"/>
              <a:t>H</a:t>
            </a:r>
            <a:r>
              <a:rPr lang="en-GB" altLang="en-US"/>
              <a:t>yper </a:t>
            </a:r>
            <a:r>
              <a:rPr lang="en-GB" altLang="en-US" b="1"/>
              <a:t>T</a:t>
            </a:r>
            <a:r>
              <a:rPr lang="en-GB" altLang="en-US"/>
              <a:t>ext </a:t>
            </a:r>
            <a:r>
              <a:rPr lang="en-GB" altLang="en-US" b="1"/>
              <a:t>M</a:t>
            </a:r>
            <a:r>
              <a:rPr lang="en-GB" altLang="en-US"/>
              <a:t>arkup </a:t>
            </a:r>
            <a:r>
              <a:rPr lang="en-GB" altLang="en-US" b="1"/>
              <a:t>L</a:t>
            </a:r>
            <a:r>
              <a:rPr lang="en-GB" altLang="en-US"/>
              <a:t>anguage</a:t>
            </a:r>
          </a:p>
          <a:p>
            <a:r>
              <a:rPr lang="en-GB" altLang="en-US"/>
              <a:t>HTML is not a programming language, it is a </a:t>
            </a:r>
            <a:r>
              <a:rPr lang="en-GB" altLang="en-US" b="1"/>
              <a:t>markup language</a:t>
            </a:r>
            <a:endParaRPr lang="en-GB" altLang="en-US"/>
          </a:p>
          <a:p>
            <a:r>
              <a:rPr lang="en-GB" altLang="en-US"/>
              <a:t>A markup language is a set of </a:t>
            </a:r>
            <a:r>
              <a:rPr lang="en-GB" altLang="en-US" b="1"/>
              <a:t>markup tags</a:t>
            </a:r>
            <a:endParaRPr lang="en-GB" altLang="en-US"/>
          </a:p>
          <a:p>
            <a:r>
              <a:rPr lang="en-GB" altLang="en-US"/>
              <a:t>HTML uses </a:t>
            </a:r>
            <a:r>
              <a:rPr lang="en-GB" altLang="en-US" b="1"/>
              <a:t>markup tags</a:t>
            </a:r>
            <a:r>
              <a:rPr lang="en-GB" altLang="en-US"/>
              <a:t> to describe web pages</a:t>
            </a:r>
          </a:p>
          <a:p>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B390BF3-580B-6E3E-6CB1-76E42F2033A3}"/>
              </a:ext>
            </a:extLst>
          </p:cNvPr>
          <p:cNvSpPr>
            <a:spLocks noGrp="1"/>
          </p:cNvSpPr>
          <p:nvPr>
            <p:ph type="title"/>
          </p:nvPr>
        </p:nvSpPr>
        <p:spPr/>
        <p:txBody>
          <a:bodyPr/>
          <a:lstStyle/>
          <a:p>
            <a:r>
              <a:rPr lang="en-GB" altLang="en-US"/>
              <a:t>paragraph Formatting Tag</a:t>
            </a:r>
          </a:p>
        </p:txBody>
      </p:sp>
      <p:sp>
        <p:nvSpPr>
          <p:cNvPr id="31747" name="Content Placeholder 2">
            <a:extLst>
              <a:ext uri="{FF2B5EF4-FFF2-40B4-BE49-F238E27FC236}">
                <a16:creationId xmlns:a16="http://schemas.microsoft.com/office/drawing/2014/main" id="{62F3643B-6345-B913-2BD0-763C10C12F79}"/>
              </a:ext>
            </a:extLst>
          </p:cNvPr>
          <p:cNvSpPr>
            <a:spLocks noGrp="1"/>
          </p:cNvSpPr>
          <p:nvPr>
            <p:ph idx="1"/>
          </p:nvPr>
        </p:nvSpPr>
        <p:spPr/>
        <p:txBody>
          <a:bodyPr/>
          <a:lstStyle/>
          <a:p>
            <a:pPr algn="just"/>
            <a:r>
              <a:rPr lang="en-GB" altLang="en-US"/>
              <a:t>Paragraph level formatting applies to formatting of an entire portion of text unlike character level tags where only individual letters or words are formatted.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B8FB-F826-07EB-2B41-696754B143B9}"/>
              </a:ext>
            </a:extLst>
          </p:cNvPr>
          <p:cNvSpPr>
            <a:spLocks noGrp="1"/>
          </p:cNvSpPr>
          <p:nvPr>
            <p:ph type="title"/>
          </p:nvPr>
        </p:nvSpPr>
        <p:spPr/>
        <p:txBody>
          <a:bodyPr rtlCol="0">
            <a:normAutofit fontScale="90000"/>
          </a:bodyPr>
          <a:lstStyle/>
          <a:p>
            <a:pPr fontAlgn="auto">
              <a:spcAft>
                <a:spcPts val="0"/>
              </a:spcAft>
              <a:defRPr/>
            </a:pPr>
            <a:r>
              <a:rPr lang="en-GB" dirty="0"/>
              <a:t>The most common paragraph formatting tags are</a:t>
            </a:r>
          </a:p>
        </p:txBody>
      </p:sp>
      <p:sp>
        <p:nvSpPr>
          <p:cNvPr id="3" name="Content Placeholder 2">
            <a:extLst>
              <a:ext uri="{FF2B5EF4-FFF2-40B4-BE49-F238E27FC236}">
                <a16:creationId xmlns:a16="http://schemas.microsoft.com/office/drawing/2014/main" id="{DDDD7B6B-DEE0-D406-AC74-98F31F1ED004}"/>
              </a:ext>
            </a:extLst>
          </p:cNvPr>
          <p:cNvSpPr>
            <a:spLocks noGrp="1"/>
          </p:cNvSpPr>
          <p:nvPr>
            <p:ph idx="1"/>
          </p:nvPr>
        </p:nvSpPr>
        <p:spPr/>
        <p:txBody>
          <a:bodyPr rtlCol="0">
            <a:normAutofit fontScale="85000" lnSpcReduction="10000"/>
          </a:bodyPr>
          <a:lstStyle/>
          <a:p>
            <a:pPr fontAlgn="auto">
              <a:spcAft>
                <a:spcPts val="0"/>
              </a:spcAft>
              <a:defRPr/>
            </a:pPr>
            <a:r>
              <a:rPr lang="en-GB" dirty="0"/>
              <a:t>Using paragraph tag: &lt;P&gt;</a:t>
            </a:r>
          </a:p>
          <a:p>
            <a:pPr fontAlgn="auto">
              <a:spcAft>
                <a:spcPts val="0"/>
              </a:spcAft>
              <a:buFont typeface="Arial" panose="020B0604020202020204" pitchFamily="34" charset="0"/>
              <a:buNone/>
              <a:defRPr/>
            </a:pPr>
            <a:r>
              <a:rPr lang="en-GB" dirty="0"/>
              <a:t>T h </a:t>
            </a:r>
            <a:r>
              <a:rPr lang="en-GB" dirty="0" err="1"/>
              <a:t>i</a:t>
            </a:r>
            <a:r>
              <a:rPr lang="en-GB" dirty="0"/>
              <a:t> s  t a g &lt; P &gt; </a:t>
            </a:r>
            <a:r>
              <a:rPr lang="en-GB" dirty="0" err="1"/>
              <a:t>i</a:t>
            </a:r>
            <a:r>
              <a:rPr lang="en-GB" dirty="0"/>
              <a:t> n d </a:t>
            </a:r>
            <a:r>
              <a:rPr lang="en-GB" dirty="0" err="1"/>
              <a:t>i</a:t>
            </a:r>
            <a:r>
              <a:rPr lang="en-GB" dirty="0"/>
              <a:t> c a t e s   a   p a r a g r a p h ,u s e d   t o   s e p a r a t e   two paragraphs with a blank line.</a:t>
            </a:r>
          </a:p>
          <a:p>
            <a:pPr fontAlgn="auto">
              <a:spcAft>
                <a:spcPts val="0"/>
              </a:spcAft>
              <a:defRPr/>
            </a:pPr>
            <a:r>
              <a:rPr lang="en-GB" dirty="0"/>
              <a:t>Example:</a:t>
            </a:r>
          </a:p>
          <a:p>
            <a:pPr fontAlgn="auto">
              <a:spcAft>
                <a:spcPts val="0"/>
              </a:spcAft>
              <a:buFont typeface="Arial" panose="020B0604020202020204" pitchFamily="34" charset="0"/>
              <a:buNone/>
              <a:defRPr/>
            </a:pPr>
            <a:r>
              <a:rPr lang="en-GB" dirty="0"/>
              <a:t>&lt;P&gt; Welcome to the world of HTML &lt;/P&gt;</a:t>
            </a:r>
          </a:p>
          <a:p>
            <a:pPr fontAlgn="auto">
              <a:spcAft>
                <a:spcPts val="0"/>
              </a:spcAft>
              <a:buFont typeface="Arial" panose="020B0604020202020204" pitchFamily="34" charset="0"/>
              <a:buNone/>
              <a:defRPr/>
            </a:pPr>
            <a:r>
              <a:rPr lang="en-GB" dirty="0"/>
              <a:t>&lt;P&gt; First paragraph. Text of First paragraph goes here&lt;/P&gt;</a:t>
            </a:r>
          </a:p>
          <a:p>
            <a:pPr fontAlgn="auto">
              <a:spcAft>
                <a:spcPts val="0"/>
              </a:spcAft>
              <a:defRPr/>
            </a:pPr>
            <a:r>
              <a:rPr lang="en-GB" dirty="0"/>
              <a:t>Output:</a:t>
            </a:r>
          </a:p>
          <a:p>
            <a:pPr fontAlgn="auto">
              <a:spcAft>
                <a:spcPts val="0"/>
              </a:spcAft>
              <a:buFont typeface="Arial" panose="020B0604020202020204" pitchFamily="34" charset="0"/>
              <a:buNone/>
              <a:defRPr/>
            </a:pPr>
            <a:r>
              <a:rPr lang="en-GB" dirty="0"/>
              <a:t>Welcome to the world of HTML</a:t>
            </a:r>
          </a:p>
          <a:p>
            <a:pPr fontAlgn="auto">
              <a:spcAft>
                <a:spcPts val="0"/>
              </a:spcAft>
              <a:buFont typeface="Arial" panose="020B0604020202020204" pitchFamily="34" charset="0"/>
              <a:buNone/>
              <a:defRPr/>
            </a:pPr>
            <a:r>
              <a:rPr lang="en-GB" dirty="0"/>
              <a:t>First paragraph. Text of First paragraph goes her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F8AA55C-33B7-D0FE-3FB9-09B918DC9C4E}"/>
              </a:ext>
            </a:extLst>
          </p:cNvPr>
          <p:cNvSpPr>
            <a:spLocks noGrp="1"/>
          </p:cNvSpPr>
          <p:nvPr>
            <p:ph type="title"/>
          </p:nvPr>
        </p:nvSpPr>
        <p:spPr/>
        <p:txBody>
          <a:bodyPr/>
          <a:lstStyle/>
          <a:p>
            <a:r>
              <a:rPr lang="en-GB" altLang="en-US"/>
              <a:t>Using Line Break Tag: &lt;BR&gt;</a:t>
            </a:r>
          </a:p>
        </p:txBody>
      </p:sp>
      <p:sp>
        <p:nvSpPr>
          <p:cNvPr id="3" name="Content Placeholder 2">
            <a:extLst>
              <a:ext uri="{FF2B5EF4-FFF2-40B4-BE49-F238E27FC236}">
                <a16:creationId xmlns:a16="http://schemas.microsoft.com/office/drawing/2014/main" id="{70789BD1-6F28-04BB-E240-7F5B17DCE198}"/>
              </a:ext>
            </a:extLst>
          </p:cNvPr>
          <p:cNvSpPr>
            <a:spLocks noGrp="1"/>
          </p:cNvSpPr>
          <p:nvPr>
            <p:ph idx="1"/>
          </p:nvPr>
        </p:nvSpPr>
        <p:spPr/>
        <p:txBody>
          <a:bodyPr rtlCol="0">
            <a:normAutofit fontScale="77500" lnSpcReduction="20000"/>
          </a:bodyPr>
          <a:lstStyle/>
          <a:p>
            <a:pPr algn="just" fontAlgn="auto">
              <a:spcAft>
                <a:spcPts val="0"/>
              </a:spcAft>
              <a:defRPr/>
            </a:pPr>
            <a:r>
              <a:rPr lang="en-GB" dirty="0"/>
              <a:t>The empty tag &lt;BR&gt; is used, where the text needs to start from a new line and not continue on the same line. To get every sentence on a new line, it is necessary to use a line break.</a:t>
            </a:r>
          </a:p>
          <a:p>
            <a:pPr algn="just" fontAlgn="auto">
              <a:spcAft>
                <a:spcPts val="0"/>
              </a:spcAft>
              <a:defRPr/>
            </a:pPr>
            <a:r>
              <a:rPr lang="en-GB" dirty="0"/>
              <a:t>Example:</a:t>
            </a:r>
          </a:p>
          <a:p>
            <a:pPr algn="just" fontAlgn="auto">
              <a:spcAft>
                <a:spcPts val="0"/>
              </a:spcAft>
              <a:buFont typeface="Arial" panose="020B0604020202020204" pitchFamily="34" charset="0"/>
              <a:buNone/>
              <a:defRPr/>
            </a:pPr>
            <a:r>
              <a:rPr lang="en-GB" dirty="0"/>
              <a:t>&lt;BODY&gt;National Institute of Open Schooling &lt;BR&gt;</a:t>
            </a:r>
          </a:p>
          <a:p>
            <a:pPr algn="just" fontAlgn="auto">
              <a:spcAft>
                <a:spcPts val="0"/>
              </a:spcAft>
              <a:buFont typeface="Arial" panose="020B0604020202020204" pitchFamily="34" charset="0"/>
              <a:buNone/>
              <a:defRPr/>
            </a:pPr>
            <a:r>
              <a:rPr lang="en-GB" dirty="0"/>
              <a:t>B-31B, Calipash Colony &lt;BR&gt;</a:t>
            </a:r>
          </a:p>
          <a:p>
            <a:pPr algn="just" fontAlgn="auto">
              <a:spcAft>
                <a:spcPts val="0"/>
              </a:spcAft>
              <a:buFont typeface="Arial" panose="020B0604020202020204" pitchFamily="34" charset="0"/>
              <a:buNone/>
              <a:defRPr/>
            </a:pPr>
            <a:r>
              <a:rPr lang="en-GB" dirty="0"/>
              <a:t>New Delhi-110048&lt;/BODY&gt;</a:t>
            </a:r>
          </a:p>
          <a:p>
            <a:pPr algn="just" fontAlgn="auto">
              <a:spcAft>
                <a:spcPts val="0"/>
              </a:spcAft>
              <a:defRPr/>
            </a:pPr>
            <a:r>
              <a:rPr lang="en-GB" dirty="0"/>
              <a:t>Output:</a:t>
            </a:r>
          </a:p>
          <a:p>
            <a:pPr algn="just" fontAlgn="auto">
              <a:spcAft>
                <a:spcPts val="0"/>
              </a:spcAft>
              <a:buFont typeface="Arial" panose="020B0604020202020204" pitchFamily="34" charset="0"/>
              <a:buNone/>
              <a:defRPr/>
            </a:pPr>
            <a:r>
              <a:rPr lang="en-GB" dirty="0"/>
              <a:t>National Institute of Open Schooling</a:t>
            </a:r>
          </a:p>
          <a:p>
            <a:pPr algn="just" fontAlgn="auto">
              <a:spcAft>
                <a:spcPts val="0"/>
              </a:spcAft>
              <a:buFont typeface="Arial" panose="020B0604020202020204" pitchFamily="34" charset="0"/>
              <a:buNone/>
              <a:defRPr/>
            </a:pPr>
            <a:r>
              <a:rPr lang="en-GB" dirty="0"/>
              <a:t>B-31B, Calipash Colony</a:t>
            </a:r>
          </a:p>
          <a:p>
            <a:pPr algn="just" fontAlgn="auto">
              <a:spcAft>
                <a:spcPts val="0"/>
              </a:spcAft>
              <a:buFont typeface="Arial" panose="020B0604020202020204" pitchFamily="34" charset="0"/>
              <a:buNone/>
              <a:defRPr/>
            </a:pPr>
            <a:r>
              <a:rPr lang="en-GB" dirty="0"/>
              <a:t>New Delhi-11004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1EFA-C860-342B-CB11-084C95401EBA}"/>
              </a:ext>
            </a:extLst>
          </p:cNvPr>
          <p:cNvSpPr>
            <a:spLocks noGrp="1"/>
          </p:cNvSpPr>
          <p:nvPr>
            <p:ph type="title"/>
          </p:nvPr>
        </p:nvSpPr>
        <p:spPr/>
        <p:txBody>
          <a:bodyPr rtlCol="0">
            <a:normAutofit fontScale="90000"/>
          </a:bodyPr>
          <a:lstStyle/>
          <a:p>
            <a:pPr fontAlgn="auto">
              <a:spcAft>
                <a:spcPts val="0"/>
              </a:spcAft>
              <a:defRPr/>
            </a:pPr>
            <a:r>
              <a:rPr lang="en-GB" dirty="0"/>
              <a:t>Using Preformatted Text Tag: &lt;PRE&gt;</a:t>
            </a:r>
          </a:p>
        </p:txBody>
      </p:sp>
      <p:sp>
        <p:nvSpPr>
          <p:cNvPr id="3" name="Content Placeholder 2">
            <a:extLst>
              <a:ext uri="{FF2B5EF4-FFF2-40B4-BE49-F238E27FC236}">
                <a16:creationId xmlns:a16="http://schemas.microsoft.com/office/drawing/2014/main" id="{01A0F6EB-F43E-55C4-B29F-1E45054762D5}"/>
              </a:ext>
            </a:extLst>
          </p:cNvPr>
          <p:cNvSpPr>
            <a:spLocks noGrp="1"/>
          </p:cNvSpPr>
          <p:nvPr>
            <p:ph idx="1"/>
          </p:nvPr>
        </p:nvSpPr>
        <p:spPr/>
        <p:txBody>
          <a:bodyPr rtlCol="0">
            <a:normAutofit fontScale="70000" lnSpcReduction="20000"/>
          </a:bodyPr>
          <a:lstStyle/>
          <a:p>
            <a:pPr fontAlgn="auto">
              <a:spcAft>
                <a:spcPts val="0"/>
              </a:spcAft>
              <a:defRPr/>
            </a:pPr>
            <a:r>
              <a:rPr lang="en-GB" dirty="0"/>
              <a:t>&lt;PRE&gt; tag can be used, where it requires total control over s p a c </a:t>
            </a:r>
            <a:r>
              <a:rPr lang="en-GB" dirty="0" err="1"/>
              <a:t>i</a:t>
            </a:r>
            <a:r>
              <a:rPr lang="en-GB" dirty="0"/>
              <a:t> n g   a n d   l </a:t>
            </a:r>
            <a:r>
              <a:rPr lang="en-GB" dirty="0" err="1"/>
              <a:t>i</a:t>
            </a:r>
            <a:r>
              <a:rPr lang="en-GB" dirty="0"/>
              <a:t> n e   b r e a k s   </a:t>
            </a:r>
            <a:r>
              <a:rPr lang="en-GB" dirty="0" err="1"/>
              <a:t>s</a:t>
            </a:r>
            <a:r>
              <a:rPr lang="en-GB" dirty="0"/>
              <a:t> u c h   a s   t y p </a:t>
            </a:r>
            <a:r>
              <a:rPr lang="en-GB" dirty="0" err="1"/>
              <a:t>i</a:t>
            </a:r>
            <a:r>
              <a:rPr lang="en-GB" dirty="0"/>
              <a:t> n g   a   p o e m .   B r o w s e r preserves your space and line break in the text written inside the tag.</a:t>
            </a:r>
          </a:p>
          <a:p>
            <a:pPr fontAlgn="auto">
              <a:spcAft>
                <a:spcPts val="0"/>
              </a:spcAft>
              <a:defRPr/>
            </a:pPr>
            <a:r>
              <a:rPr lang="en-GB" dirty="0"/>
              <a:t>Example:</a:t>
            </a:r>
          </a:p>
          <a:p>
            <a:pPr fontAlgn="auto">
              <a:spcAft>
                <a:spcPts val="0"/>
              </a:spcAft>
              <a:buFont typeface="Arial" panose="020B0604020202020204" pitchFamily="34" charset="0"/>
              <a:buNone/>
              <a:defRPr/>
            </a:pPr>
            <a:r>
              <a:rPr lang="en-GB" dirty="0"/>
              <a:t>&lt;PRE&gt;</a:t>
            </a:r>
          </a:p>
          <a:p>
            <a:pPr fontAlgn="auto">
              <a:spcAft>
                <a:spcPts val="0"/>
              </a:spcAft>
              <a:buFont typeface="Arial" panose="020B0604020202020204" pitchFamily="34" charset="0"/>
              <a:buNone/>
              <a:defRPr/>
            </a:pPr>
            <a:r>
              <a:rPr lang="en-GB" dirty="0"/>
              <a:t>National Institute of Open Schooling</a:t>
            </a:r>
          </a:p>
          <a:p>
            <a:pPr fontAlgn="auto">
              <a:spcAft>
                <a:spcPts val="0"/>
              </a:spcAft>
              <a:buFont typeface="Arial" panose="020B0604020202020204" pitchFamily="34" charset="0"/>
              <a:buNone/>
              <a:defRPr/>
            </a:pPr>
            <a:r>
              <a:rPr lang="en-GB" dirty="0"/>
              <a:t>          B-31B, </a:t>
            </a:r>
            <a:r>
              <a:rPr lang="en-GB" dirty="0" err="1"/>
              <a:t>Kailash</a:t>
            </a:r>
            <a:r>
              <a:rPr lang="en-GB" dirty="0"/>
              <a:t> Colony</a:t>
            </a:r>
          </a:p>
          <a:p>
            <a:pPr fontAlgn="auto">
              <a:spcAft>
                <a:spcPts val="0"/>
              </a:spcAft>
              <a:buFont typeface="Arial" panose="020B0604020202020204" pitchFamily="34" charset="0"/>
              <a:buNone/>
              <a:defRPr/>
            </a:pPr>
            <a:r>
              <a:rPr lang="en-GB" dirty="0"/>
              <a:t>New Delhi-110048</a:t>
            </a:r>
          </a:p>
          <a:p>
            <a:pPr fontAlgn="auto">
              <a:spcAft>
                <a:spcPts val="0"/>
              </a:spcAft>
              <a:buFont typeface="Arial" panose="020B0604020202020204" pitchFamily="34" charset="0"/>
              <a:buNone/>
              <a:defRPr/>
            </a:pPr>
            <a:r>
              <a:rPr lang="en-GB" dirty="0"/>
              <a:t>&lt;/PRE&gt;</a:t>
            </a:r>
          </a:p>
          <a:p>
            <a:pPr fontAlgn="auto">
              <a:spcAft>
                <a:spcPts val="0"/>
              </a:spcAft>
              <a:defRPr/>
            </a:pPr>
            <a:r>
              <a:rPr lang="en-GB" dirty="0"/>
              <a:t>Output:</a:t>
            </a:r>
          </a:p>
          <a:p>
            <a:pPr fontAlgn="auto">
              <a:spcAft>
                <a:spcPts val="0"/>
              </a:spcAft>
              <a:buFont typeface="Arial" panose="020B0604020202020204" pitchFamily="34" charset="0"/>
              <a:buNone/>
              <a:defRPr/>
            </a:pPr>
            <a:r>
              <a:rPr lang="en-GB" dirty="0"/>
              <a:t>National Institute of Open Schooling</a:t>
            </a:r>
          </a:p>
          <a:p>
            <a:pPr fontAlgn="auto">
              <a:spcAft>
                <a:spcPts val="0"/>
              </a:spcAft>
              <a:buFont typeface="Arial" panose="020B0604020202020204" pitchFamily="34" charset="0"/>
              <a:buNone/>
              <a:defRPr/>
            </a:pPr>
            <a:r>
              <a:rPr lang="en-GB" dirty="0"/>
              <a:t>         B-31B, </a:t>
            </a:r>
            <a:r>
              <a:rPr lang="en-GB" dirty="0" err="1"/>
              <a:t>Kailash</a:t>
            </a:r>
            <a:r>
              <a:rPr lang="en-GB" dirty="0"/>
              <a:t> Colony</a:t>
            </a:r>
          </a:p>
          <a:p>
            <a:pPr fontAlgn="auto">
              <a:spcAft>
                <a:spcPts val="0"/>
              </a:spcAft>
              <a:buFont typeface="Arial" panose="020B0604020202020204" pitchFamily="34" charset="0"/>
              <a:buNone/>
              <a:defRPr/>
            </a:pPr>
            <a:r>
              <a:rPr lang="en-GB" dirty="0"/>
              <a:t>New Delhi-11004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AF42-1A73-44D1-2700-8D3990DCB340}"/>
              </a:ext>
            </a:extLst>
          </p:cNvPr>
          <p:cNvSpPr>
            <a:spLocks noGrp="1"/>
          </p:cNvSpPr>
          <p:nvPr>
            <p:ph type="title"/>
          </p:nvPr>
        </p:nvSpPr>
        <p:spPr/>
        <p:txBody>
          <a:bodyPr rtlCol="0">
            <a:normAutofit fontScale="90000"/>
          </a:bodyPr>
          <a:lstStyle/>
          <a:p>
            <a:pPr fontAlgn="auto">
              <a:spcAft>
                <a:spcPts val="0"/>
              </a:spcAft>
              <a:defRPr/>
            </a:pPr>
            <a:r>
              <a:rPr lang="en-GB" dirty="0"/>
              <a:t> </a:t>
            </a:r>
            <a:r>
              <a:rPr lang="en-GB" sz="2700" dirty="0"/>
              <a:t>An HTML document control.html shows the use of &lt;P&gt;,</a:t>
            </a:r>
            <a:br>
              <a:rPr lang="en-GB" sz="2700" dirty="0"/>
            </a:br>
            <a:r>
              <a:rPr lang="en-GB" sz="2700" dirty="0"/>
              <a:t>&lt;BR&gt; and &lt;PRE&gt;</a:t>
            </a:r>
          </a:p>
        </p:txBody>
      </p:sp>
      <p:sp>
        <p:nvSpPr>
          <p:cNvPr id="3" name="Content Placeholder 2">
            <a:extLst>
              <a:ext uri="{FF2B5EF4-FFF2-40B4-BE49-F238E27FC236}">
                <a16:creationId xmlns:a16="http://schemas.microsoft.com/office/drawing/2014/main" id="{14138567-275B-44B3-3076-854DA48D76A5}"/>
              </a:ext>
            </a:extLst>
          </p:cNvPr>
          <p:cNvSpPr>
            <a:spLocks noGrp="1"/>
          </p:cNvSpPr>
          <p:nvPr>
            <p:ph idx="1"/>
          </p:nvPr>
        </p:nvSpPr>
        <p:spPr/>
        <p:txBody>
          <a:bodyPr rtlCol="0">
            <a:normAutofit fontScale="70000" lnSpcReduction="20000"/>
          </a:bodyPr>
          <a:lstStyle/>
          <a:p>
            <a:pPr fontAlgn="auto">
              <a:spcAft>
                <a:spcPts val="0"/>
              </a:spcAft>
              <a:buFont typeface="Arial" panose="020B0604020202020204" pitchFamily="34" charset="0"/>
              <a:buNone/>
              <a:defRPr/>
            </a:pPr>
            <a:r>
              <a:rPr lang="en-GB" dirty="0"/>
              <a:t>&lt;HTML&gt;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Use of Paragraph, Line break and preformatted text Tag</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HTML Tutorial</a:t>
            </a:r>
          </a:p>
          <a:p>
            <a:pPr fontAlgn="auto">
              <a:spcAft>
                <a:spcPts val="0"/>
              </a:spcAft>
              <a:buFont typeface="Arial" panose="020B0604020202020204" pitchFamily="34" charset="0"/>
              <a:buNone/>
              <a:defRPr/>
            </a:pPr>
            <a:r>
              <a:rPr lang="en-GB" dirty="0"/>
              <a:t>&lt;P&gt;</a:t>
            </a:r>
          </a:p>
          <a:p>
            <a:pPr fontAlgn="auto">
              <a:spcAft>
                <a:spcPts val="0"/>
              </a:spcAft>
              <a:buFont typeface="Arial" panose="020B0604020202020204" pitchFamily="34" charset="0"/>
              <a:buNone/>
              <a:defRPr/>
            </a:pPr>
            <a:r>
              <a:rPr lang="en-GB" dirty="0"/>
              <a:t>HTML stands for Hypertext Markup Language</a:t>
            </a:r>
          </a:p>
          <a:p>
            <a:pPr fontAlgn="auto">
              <a:spcAft>
                <a:spcPts val="0"/>
              </a:spcAft>
              <a:buFont typeface="Arial" panose="020B0604020202020204" pitchFamily="34" charset="0"/>
              <a:buNone/>
              <a:defRPr/>
            </a:pPr>
            <a:r>
              <a:rPr lang="en-GB" dirty="0"/>
              <a:t>It is used for creating web page. It is very simple</a:t>
            </a:r>
          </a:p>
          <a:p>
            <a:pPr fontAlgn="auto">
              <a:spcAft>
                <a:spcPts val="0"/>
              </a:spcAft>
              <a:buFont typeface="Arial" panose="020B0604020202020204" pitchFamily="34" charset="0"/>
              <a:buNone/>
              <a:defRPr/>
            </a:pPr>
            <a:r>
              <a:rPr lang="en-GB" dirty="0"/>
              <a:t>and easy to learn.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1FEE68B-77D6-4E8E-D40B-9A56E1545E93}"/>
              </a:ext>
            </a:extLst>
          </p:cNvPr>
          <p:cNvSpPr>
            <a:spLocks noGrp="1"/>
          </p:cNvSpPr>
          <p:nvPr>
            <p:ph type="title"/>
          </p:nvPr>
        </p:nvSpPr>
        <p:spPr/>
        <p:txBody>
          <a:bodyPr/>
          <a:lstStyle/>
          <a:p>
            <a:r>
              <a:rPr lang="en-GB" altLang="en-US" sz="2400"/>
              <a:t>An HTML document control.html shows the use of &lt;P&gt;,</a:t>
            </a:r>
            <a:br>
              <a:rPr lang="en-GB" altLang="en-US" sz="2400"/>
            </a:br>
            <a:r>
              <a:rPr lang="en-GB" altLang="en-US" sz="2400"/>
              <a:t>&lt;BR&gt; and &lt;PRE&gt;</a:t>
            </a:r>
          </a:p>
        </p:txBody>
      </p:sp>
      <p:sp>
        <p:nvSpPr>
          <p:cNvPr id="3" name="Content Placeholder 2">
            <a:extLst>
              <a:ext uri="{FF2B5EF4-FFF2-40B4-BE49-F238E27FC236}">
                <a16:creationId xmlns:a16="http://schemas.microsoft.com/office/drawing/2014/main" id="{F6418684-42FA-2082-521D-CA8F3C978EC7}"/>
              </a:ext>
            </a:extLst>
          </p:cNvPr>
          <p:cNvSpPr>
            <a:spLocks noGrp="1"/>
          </p:cNvSpPr>
          <p:nvPr>
            <p:ph idx="1"/>
          </p:nvPr>
        </p:nvSpPr>
        <p:spPr/>
        <p:txBody>
          <a:bodyPr rtlCol="0">
            <a:normAutofit fontScale="70000" lnSpcReduction="20000"/>
          </a:bodyPr>
          <a:lstStyle/>
          <a:p>
            <a:pPr fontAlgn="auto">
              <a:spcAft>
                <a:spcPts val="0"/>
              </a:spcAft>
              <a:buFont typeface="Arial" panose="020B0604020202020204" pitchFamily="34" charset="0"/>
              <a:buNone/>
              <a:defRPr/>
            </a:pPr>
            <a:r>
              <a:rPr lang="en-GB" dirty="0"/>
              <a:t>&lt;/P&gt;</a:t>
            </a:r>
          </a:p>
          <a:p>
            <a:pPr fontAlgn="auto">
              <a:spcAft>
                <a:spcPts val="0"/>
              </a:spcAft>
              <a:buFont typeface="Arial" panose="020B0604020202020204" pitchFamily="34" charset="0"/>
              <a:buNone/>
              <a:defRPr/>
            </a:pPr>
            <a:r>
              <a:rPr lang="en-GB" dirty="0"/>
              <a:t>&lt;P&gt;</a:t>
            </a:r>
          </a:p>
          <a:p>
            <a:pPr fontAlgn="auto">
              <a:spcAft>
                <a:spcPts val="0"/>
              </a:spcAft>
              <a:buFont typeface="Arial" panose="020B0604020202020204" pitchFamily="34" charset="0"/>
              <a:buNone/>
              <a:defRPr/>
            </a:pPr>
            <a:r>
              <a:rPr lang="en-GB" dirty="0"/>
              <a:t>HTML stands for Hypertext Markup Language.&lt;BR&gt;</a:t>
            </a:r>
          </a:p>
          <a:p>
            <a:pPr fontAlgn="auto">
              <a:spcAft>
                <a:spcPts val="0"/>
              </a:spcAft>
              <a:buFont typeface="Arial" panose="020B0604020202020204" pitchFamily="34" charset="0"/>
              <a:buNone/>
              <a:defRPr/>
            </a:pPr>
            <a:r>
              <a:rPr lang="en-GB" dirty="0"/>
              <a:t>It is used for creating web page. It is very simple&lt;BR&gt;</a:t>
            </a:r>
          </a:p>
          <a:p>
            <a:pPr fontAlgn="auto">
              <a:spcAft>
                <a:spcPts val="0"/>
              </a:spcAft>
              <a:buFont typeface="Arial" panose="020B0604020202020204" pitchFamily="34" charset="0"/>
              <a:buNone/>
              <a:defRPr/>
            </a:pPr>
            <a:r>
              <a:rPr lang="en-GB" dirty="0"/>
              <a:t>and easy to learn.&lt;BR&gt;</a:t>
            </a:r>
          </a:p>
          <a:p>
            <a:pPr fontAlgn="auto">
              <a:spcAft>
                <a:spcPts val="0"/>
              </a:spcAft>
              <a:buFont typeface="Arial" panose="020B0604020202020204" pitchFamily="34" charset="0"/>
              <a:buNone/>
              <a:defRPr/>
            </a:pPr>
            <a:r>
              <a:rPr lang="en-GB" dirty="0"/>
              <a:t>&lt;/P&gt;</a:t>
            </a:r>
          </a:p>
          <a:p>
            <a:pPr fontAlgn="auto">
              <a:spcAft>
                <a:spcPts val="0"/>
              </a:spcAft>
              <a:buFont typeface="Arial" panose="020B0604020202020204" pitchFamily="34" charset="0"/>
              <a:buNone/>
              <a:defRPr/>
            </a:pPr>
            <a:r>
              <a:rPr lang="en-GB" dirty="0"/>
              <a:t>&lt;PRE&gt;</a:t>
            </a:r>
          </a:p>
          <a:p>
            <a:pPr fontAlgn="auto">
              <a:spcAft>
                <a:spcPts val="0"/>
              </a:spcAft>
              <a:buFont typeface="Arial" panose="020B0604020202020204" pitchFamily="34" charset="0"/>
              <a:buNone/>
              <a:defRPr/>
            </a:pPr>
            <a:r>
              <a:rPr lang="en-GB" dirty="0"/>
              <a:t>HTML stands for Hypertext Markup Language</a:t>
            </a:r>
          </a:p>
          <a:p>
            <a:pPr fontAlgn="auto">
              <a:spcAft>
                <a:spcPts val="0"/>
              </a:spcAft>
              <a:buFont typeface="Arial" panose="020B0604020202020204" pitchFamily="34" charset="0"/>
              <a:buNone/>
              <a:defRPr/>
            </a:pPr>
            <a:r>
              <a:rPr lang="en-GB" dirty="0"/>
              <a:t>It is used for creating web page. It is very simple</a:t>
            </a:r>
          </a:p>
          <a:p>
            <a:pPr fontAlgn="auto">
              <a:spcAft>
                <a:spcPts val="0"/>
              </a:spcAft>
              <a:buFont typeface="Arial" panose="020B0604020202020204" pitchFamily="34" charset="0"/>
              <a:buNone/>
              <a:defRPr/>
            </a:pPr>
            <a:r>
              <a:rPr lang="en-GB" dirty="0"/>
              <a:t>and easy to learn.</a:t>
            </a:r>
          </a:p>
          <a:p>
            <a:pPr fontAlgn="auto">
              <a:spcAft>
                <a:spcPts val="0"/>
              </a:spcAft>
              <a:buFont typeface="Arial" panose="020B0604020202020204" pitchFamily="34" charset="0"/>
              <a:buNone/>
              <a:defRPr/>
            </a:pPr>
            <a:r>
              <a:rPr lang="en-GB" dirty="0"/>
              <a:t>&lt;/PRE&gt;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  &lt;/HTML&gt;</a:t>
            </a:r>
          </a:p>
          <a:p>
            <a:pPr fontAlgn="auto">
              <a:spcAft>
                <a:spcPts val="0"/>
              </a:spcAft>
              <a:defRPr/>
            </a:pP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8998F78-87DE-BD18-9E28-E4C874DF32FB}"/>
              </a:ext>
            </a:extLst>
          </p:cNvPr>
          <p:cNvSpPr>
            <a:spLocks noGrp="1"/>
          </p:cNvSpPr>
          <p:nvPr>
            <p:ph type="title"/>
          </p:nvPr>
        </p:nvSpPr>
        <p:spPr/>
        <p:txBody>
          <a:bodyPr/>
          <a:lstStyle/>
          <a:p>
            <a:r>
              <a:rPr lang="en-GB" altLang="en-US"/>
              <a:t>OUTPUT</a:t>
            </a:r>
          </a:p>
        </p:txBody>
      </p:sp>
      <p:sp>
        <p:nvSpPr>
          <p:cNvPr id="3" name="Content Placeholder 2">
            <a:extLst>
              <a:ext uri="{FF2B5EF4-FFF2-40B4-BE49-F238E27FC236}">
                <a16:creationId xmlns:a16="http://schemas.microsoft.com/office/drawing/2014/main" id="{288EC512-229B-63ED-CDFB-D8EC926FA508}"/>
              </a:ext>
            </a:extLst>
          </p:cNvPr>
          <p:cNvSpPr>
            <a:spLocks noGrp="1"/>
          </p:cNvSpPr>
          <p:nvPr>
            <p:ph idx="1"/>
          </p:nvPr>
        </p:nvSpPr>
        <p:spPr/>
        <p:txBody>
          <a:bodyPr rtlCol="0">
            <a:normAutofit fontScale="92500" lnSpcReduction="20000"/>
          </a:bodyPr>
          <a:lstStyle/>
          <a:p>
            <a:pPr fontAlgn="auto">
              <a:spcAft>
                <a:spcPts val="0"/>
              </a:spcAft>
              <a:defRPr/>
            </a:pPr>
            <a:r>
              <a:rPr lang="en-GB" dirty="0"/>
              <a:t>HTML Tutorial</a:t>
            </a:r>
          </a:p>
          <a:p>
            <a:pPr fontAlgn="auto">
              <a:spcAft>
                <a:spcPts val="0"/>
              </a:spcAft>
              <a:buFont typeface="Arial" panose="020B0604020202020204" pitchFamily="34" charset="0"/>
              <a:buNone/>
              <a:defRPr/>
            </a:pPr>
            <a:r>
              <a:rPr lang="en-GB" sz="2800" dirty="0"/>
              <a:t>HTML stands for Hypertext Markup Language. It is used for creating web page. It is very simple and easy to learn.</a:t>
            </a:r>
          </a:p>
          <a:p>
            <a:pPr fontAlgn="auto">
              <a:spcAft>
                <a:spcPts val="0"/>
              </a:spcAft>
              <a:buFont typeface="Arial" panose="020B0604020202020204" pitchFamily="34" charset="0"/>
              <a:buNone/>
              <a:defRPr/>
            </a:pPr>
            <a:endParaRPr lang="en-GB" sz="2800" dirty="0"/>
          </a:p>
          <a:p>
            <a:pPr fontAlgn="auto">
              <a:spcAft>
                <a:spcPts val="0"/>
              </a:spcAft>
              <a:buFont typeface="Arial" panose="020B0604020202020204" pitchFamily="34" charset="0"/>
              <a:buNone/>
              <a:defRPr/>
            </a:pPr>
            <a:r>
              <a:rPr lang="en-GB" sz="2800" dirty="0"/>
              <a:t>HTML stands for Hypertext Markup Language.</a:t>
            </a:r>
          </a:p>
          <a:p>
            <a:pPr fontAlgn="auto">
              <a:spcAft>
                <a:spcPts val="0"/>
              </a:spcAft>
              <a:buFont typeface="Arial" panose="020B0604020202020204" pitchFamily="34" charset="0"/>
              <a:buNone/>
              <a:defRPr/>
            </a:pPr>
            <a:r>
              <a:rPr lang="en-GB" sz="2800" dirty="0"/>
              <a:t>It is used for creating web page. It is very simple</a:t>
            </a:r>
          </a:p>
          <a:p>
            <a:pPr fontAlgn="auto">
              <a:spcAft>
                <a:spcPts val="0"/>
              </a:spcAft>
              <a:buFont typeface="Arial" panose="020B0604020202020204" pitchFamily="34" charset="0"/>
              <a:buNone/>
              <a:defRPr/>
            </a:pPr>
            <a:r>
              <a:rPr lang="en-GB" sz="2800" dirty="0"/>
              <a:t>and easy to learn.</a:t>
            </a:r>
          </a:p>
          <a:p>
            <a:pPr fontAlgn="auto">
              <a:spcAft>
                <a:spcPts val="0"/>
              </a:spcAft>
              <a:buFont typeface="Arial" panose="020B0604020202020204" pitchFamily="34" charset="0"/>
              <a:buNone/>
              <a:defRPr/>
            </a:pPr>
            <a:endParaRPr lang="en-GB" sz="2800" dirty="0"/>
          </a:p>
          <a:p>
            <a:pPr fontAlgn="auto">
              <a:spcAft>
                <a:spcPts val="0"/>
              </a:spcAft>
              <a:buFont typeface="Arial" panose="020B0604020202020204" pitchFamily="34" charset="0"/>
              <a:buNone/>
              <a:defRPr/>
            </a:pPr>
            <a:r>
              <a:rPr lang="en-GB" sz="2600" dirty="0">
                <a:latin typeface="Arial Narrow" pitchFamily="34" charset="0"/>
              </a:rPr>
              <a:t>HTML stands for Hypertext Markup Language.</a:t>
            </a:r>
          </a:p>
          <a:p>
            <a:pPr fontAlgn="auto">
              <a:spcAft>
                <a:spcPts val="0"/>
              </a:spcAft>
              <a:buFont typeface="Arial" panose="020B0604020202020204" pitchFamily="34" charset="0"/>
              <a:buNone/>
              <a:defRPr/>
            </a:pPr>
            <a:r>
              <a:rPr lang="en-GB" sz="2600" dirty="0">
                <a:latin typeface="Arial Narrow" pitchFamily="34" charset="0"/>
              </a:rPr>
              <a:t>It is used for creating web page. It is very simple</a:t>
            </a:r>
          </a:p>
          <a:p>
            <a:pPr fontAlgn="auto">
              <a:spcAft>
                <a:spcPts val="0"/>
              </a:spcAft>
              <a:buFont typeface="Arial" panose="020B0604020202020204" pitchFamily="34" charset="0"/>
              <a:buNone/>
              <a:defRPr/>
            </a:pPr>
            <a:r>
              <a:rPr lang="en-GB" sz="2600" dirty="0">
                <a:latin typeface="Arial Narrow" pitchFamily="34" charset="0"/>
              </a:rPr>
              <a:t>and easy to learn.</a:t>
            </a:r>
          </a:p>
          <a:p>
            <a:pPr fontAlgn="auto">
              <a:spcAft>
                <a:spcPts val="0"/>
              </a:spcAft>
              <a:buFont typeface="Arial" panose="020B0604020202020204" pitchFamily="34" charset="0"/>
              <a:buNone/>
              <a:defRPr/>
            </a:pPr>
            <a:endParaRPr lang="en-GB" sz="2800" dirty="0"/>
          </a:p>
          <a:p>
            <a:pPr fontAlgn="auto">
              <a:spcAft>
                <a:spcPts val="0"/>
              </a:spcAft>
              <a:buFont typeface="Arial" panose="020B0604020202020204" pitchFamily="34" charset="0"/>
              <a:buNone/>
              <a:defRPr/>
            </a:pPr>
            <a:endParaRPr lang="en-GB" sz="2800" dirty="0"/>
          </a:p>
          <a:p>
            <a:pPr fontAlgn="auto">
              <a:spcAft>
                <a:spcPts val="0"/>
              </a:spcAft>
              <a:defRPr/>
            </a:pPr>
            <a:endParaRPr lang="en-GB" dirty="0"/>
          </a:p>
          <a:p>
            <a:pPr fontAlgn="auto">
              <a:spcAft>
                <a:spcPts val="0"/>
              </a:spcAft>
              <a:defRPr/>
            </a:pP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E01F2E4-2A03-AC37-FF73-BF7FAB07DE12}"/>
              </a:ext>
            </a:extLst>
          </p:cNvPr>
          <p:cNvSpPr>
            <a:spLocks noGrp="1"/>
          </p:cNvSpPr>
          <p:nvPr>
            <p:ph type="title"/>
          </p:nvPr>
        </p:nvSpPr>
        <p:spPr/>
        <p:txBody>
          <a:bodyPr/>
          <a:lstStyle/>
          <a:p>
            <a:r>
              <a:rPr lang="en-GB" altLang="en-US"/>
              <a:t>Using Horizontal Rule Tag: &lt;HR&gt;</a:t>
            </a:r>
          </a:p>
        </p:txBody>
      </p:sp>
      <p:sp>
        <p:nvSpPr>
          <p:cNvPr id="3" name="Content Placeholder 2">
            <a:extLst>
              <a:ext uri="{FF2B5EF4-FFF2-40B4-BE49-F238E27FC236}">
                <a16:creationId xmlns:a16="http://schemas.microsoft.com/office/drawing/2014/main" id="{ABA626D5-00AC-732C-DA1F-EC7CE47036D4}"/>
              </a:ext>
            </a:extLst>
          </p:cNvPr>
          <p:cNvSpPr>
            <a:spLocks noGrp="1"/>
          </p:cNvSpPr>
          <p:nvPr>
            <p:ph idx="1"/>
          </p:nvPr>
        </p:nvSpPr>
        <p:spPr/>
        <p:txBody>
          <a:bodyPr rtlCol="0">
            <a:normAutofit fontScale="77500" lnSpcReduction="20000"/>
          </a:bodyPr>
          <a:lstStyle/>
          <a:p>
            <a:pPr fontAlgn="auto">
              <a:spcAft>
                <a:spcPts val="0"/>
              </a:spcAft>
              <a:defRPr/>
            </a:pPr>
            <a:r>
              <a:rPr lang="en-GB" dirty="0"/>
              <a:t>An empty tag &lt;HR&gt; basically used to draw lines and horizontal rules. It can be used to separate two sections of text.</a:t>
            </a:r>
          </a:p>
          <a:p>
            <a:pPr fontAlgn="auto">
              <a:spcAft>
                <a:spcPts val="0"/>
              </a:spcAft>
              <a:defRPr/>
            </a:pPr>
            <a:r>
              <a:rPr lang="en-GB" dirty="0"/>
              <a:t>Example:</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Your horizontal rule goes here. &lt;HR&gt;</a:t>
            </a:r>
          </a:p>
          <a:p>
            <a:pPr fontAlgn="auto">
              <a:spcAft>
                <a:spcPts val="0"/>
              </a:spcAft>
              <a:buFont typeface="Arial" panose="020B0604020202020204" pitchFamily="34" charset="0"/>
              <a:buNone/>
              <a:defRPr/>
            </a:pPr>
            <a:r>
              <a:rPr lang="en-GB" dirty="0"/>
              <a:t>The rest of the text goes here.</a:t>
            </a:r>
          </a:p>
          <a:p>
            <a:pPr fontAlgn="auto">
              <a:spcAft>
                <a:spcPts val="0"/>
              </a:spcAft>
              <a:buFont typeface="Arial" panose="020B0604020202020204" pitchFamily="34" charset="0"/>
              <a:buNone/>
              <a:defRPr/>
            </a:pPr>
            <a:r>
              <a:rPr lang="en-GB" dirty="0"/>
              <a:t>&lt;/BODY&gt;</a:t>
            </a:r>
          </a:p>
          <a:p>
            <a:pPr fontAlgn="auto">
              <a:spcAft>
                <a:spcPts val="0"/>
              </a:spcAft>
              <a:defRPr/>
            </a:pPr>
            <a:r>
              <a:rPr lang="en-GB" dirty="0"/>
              <a:t>Output:</a:t>
            </a:r>
          </a:p>
          <a:p>
            <a:pPr fontAlgn="auto">
              <a:spcAft>
                <a:spcPts val="0"/>
              </a:spcAft>
              <a:buFont typeface="Arial" panose="020B0604020202020204" pitchFamily="34" charset="0"/>
              <a:buNone/>
              <a:defRPr/>
            </a:pPr>
            <a:r>
              <a:rPr lang="en-GB" dirty="0"/>
              <a:t>Your horizontal rule goes here.</a:t>
            </a:r>
          </a:p>
          <a:p>
            <a:pPr fontAlgn="auto">
              <a:spcAft>
                <a:spcPts val="0"/>
              </a:spcAft>
              <a:buFont typeface="Arial" panose="020B0604020202020204" pitchFamily="34" charset="0"/>
              <a:buNone/>
              <a:defRPr/>
            </a:pPr>
            <a:endParaRPr lang="en-GB" dirty="0"/>
          </a:p>
          <a:p>
            <a:pPr fontAlgn="auto">
              <a:spcAft>
                <a:spcPts val="0"/>
              </a:spcAft>
              <a:buFont typeface="Arial" panose="020B0604020202020204" pitchFamily="34" charset="0"/>
              <a:buNone/>
              <a:defRPr/>
            </a:pPr>
            <a:r>
              <a:rPr lang="en-GB" dirty="0"/>
              <a:t>The rest of the text goes her</a:t>
            </a:r>
          </a:p>
        </p:txBody>
      </p:sp>
      <p:cxnSp>
        <p:nvCxnSpPr>
          <p:cNvPr id="5" name="Straight Connector 4">
            <a:extLst>
              <a:ext uri="{FF2B5EF4-FFF2-40B4-BE49-F238E27FC236}">
                <a16:creationId xmlns:a16="http://schemas.microsoft.com/office/drawing/2014/main" id="{EC262F53-909D-D8EF-CC1E-2860916B5550}"/>
              </a:ext>
            </a:extLst>
          </p:cNvPr>
          <p:cNvCxnSpPr/>
          <p:nvPr/>
        </p:nvCxnSpPr>
        <p:spPr>
          <a:xfrm>
            <a:off x="571500" y="5429250"/>
            <a:ext cx="457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E38C17A-8C0F-EF60-6A18-ECB7123151D0}"/>
              </a:ext>
            </a:extLst>
          </p:cNvPr>
          <p:cNvSpPr>
            <a:spLocks noGrp="1"/>
          </p:cNvSpPr>
          <p:nvPr>
            <p:ph type="title"/>
          </p:nvPr>
        </p:nvSpPr>
        <p:spPr/>
        <p:txBody>
          <a:bodyPr/>
          <a:lstStyle/>
          <a:p>
            <a:r>
              <a:rPr lang="en-GB" altLang="en-US"/>
              <a:t>&lt;HR&gt; accepts following attributes</a:t>
            </a:r>
          </a:p>
        </p:txBody>
      </p:sp>
      <p:sp>
        <p:nvSpPr>
          <p:cNvPr id="3" name="Content Placeholder 2">
            <a:extLst>
              <a:ext uri="{FF2B5EF4-FFF2-40B4-BE49-F238E27FC236}">
                <a16:creationId xmlns:a16="http://schemas.microsoft.com/office/drawing/2014/main" id="{3D5A4D5B-68AD-FA62-7056-164E697BE687}"/>
              </a:ext>
            </a:extLst>
          </p:cNvPr>
          <p:cNvSpPr>
            <a:spLocks noGrp="1"/>
          </p:cNvSpPr>
          <p:nvPr>
            <p:ph idx="1"/>
          </p:nvPr>
        </p:nvSpPr>
        <p:spPr/>
        <p:txBody>
          <a:bodyPr rtlCol="0">
            <a:normAutofit fontScale="55000" lnSpcReduction="20000"/>
          </a:bodyPr>
          <a:lstStyle/>
          <a:p>
            <a:pPr fontAlgn="auto">
              <a:spcAft>
                <a:spcPts val="0"/>
              </a:spcAft>
              <a:defRPr/>
            </a:pPr>
            <a:r>
              <a:rPr lang="en-GB" dirty="0"/>
              <a:t>SIZE: Determines the thickness of the horizontal rule. The value is given as a pixel value.</a:t>
            </a:r>
          </a:p>
          <a:p>
            <a:pPr fontAlgn="auto">
              <a:spcAft>
                <a:spcPts val="0"/>
              </a:spcAft>
              <a:buFont typeface="Arial" panose="020B0604020202020204" pitchFamily="34" charset="0"/>
              <a:buNone/>
              <a:defRPr/>
            </a:pPr>
            <a:r>
              <a:rPr lang="en-GB" dirty="0"/>
              <a:t>Example: &lt;HR SIZE="3"&gt;</a:t>
            </a:r>
          </a:p>
          <a:p>
            <a:pPr fontAlgn="auto">
              <a:spcAft>
                <a:spcPts val="0"/>
              </a:spcAft>
              <a:defRPr/>
            </a:pPr>
            <a:r>
              <a:rPr lang="en-GB" dirty="0"/>
              <a:t>WIDTH: Specifies an exact width of HR in pixels, or </a:t>
            </a:r>
            <a:r>
              <a:rPr lang="en-GB" dirty="0" err="1"/>
              <a:t>arelative</a:t>
            </a:r>
            <a:r>
              <a:rPr lang="en-GB" dirty="0"/>
              <a:t> width as percentage of the document width.</a:t>
            </a:r>
          </a:p>
          <a:p>
            <a:pPr fontAlgn="auto">
              <a:spcAft>
                <a:spcPts val="0"/>
              </a:spcAft>
              <a:buFont typeface="Arial" panose="020B0604020202020204" pitchFamily="34" charset="0"/>
              <a:buNone/>
              <a:defRPr/>
            </a:pPr>
            <a:r>
              <a:rPr lang="en-GB" dirty="0"/>
              <a:t>Example: &lt;HR WIDTH="50%"&gt;, horizontal rule a width a 50 percent of the page width.</a:t>
            </a:r>
          </a:p>
          <a:p>
            <a:pPr fontAlgn="auto">
              <a:spcAft>
                <a:spcPts val="0"/>
              </a:spcAft>
              <a:defRPr/>
            </a:pPr>
            <a:r>
              <a:rPr lang="en-GB" dirty="0"/>
              <a:t> ALIGN: Set the alignment of the rule to LEFT, RIGHT and CENTER. It is applicable if it is not equal to width of the page.</a:t>
            </a:r>
          </a:p>
          <a:p>
            <a:pPr fontAlgn="auto">
              <a:spcAft>
                <a:spcPts val="0"/>
              </a:spcAft>
              <a:defRPr/>
            </a:pPr>
            <a:r>
              <a:rPr lang="en-GB" dirty="0"/>
              <a:t> NOSHADE: If a solid bar is required, this attribute is used; it specifies that the horizontal rule should not be shaded at all.</a:t>
            </a:r>
          </a:p>
          <a:p>
            <a:pPr fontAlgn="auto">
              <a:spcAft>
                <a:spcPts val="0"/>
              </a:spcAft>
              <a:defRPr/>
            </a:pPr>
            <a:r>
              <a:rPr lang="en-GB" dirty="0"/>
              <a:t> COLOR: Set the color of the Horizontal rule.</a:t>
            </a:r>
          </a:p>
          <a:p>
            <a:pPr fontAlgn="auto">
              <a:spcAft>
                <a:spcPts val="0"/>
              </a:spcAft>
              <a:buFont typeface="Arial" panose="020B0604020202020204" pitchFamily="34" charset="0"/>
              <a:buNone/>
              <a:defRPr/>
            </a:pPr>
            <a:r>
              <a:rPr lang="en-GB" dirty="0"/>
              <a:t>Example: &lt;HR COLOR="BLUE“&gt;</a:t>
            </a:r>
          </a:p>
          <a:p>
            <a:pPr fontAlgn="auto">
              <a:spcAft>
                <a:spcPts val="0"/>
              </a:spcAft>
              <a:buFont typeface="Arial" panose="020B0604020202020204" pitchFamily="34" charset="0"/>
              <a:buNone/>
              <a:defRPr/>
            </a:pPr>
            <a:r>
              <a:rPr lang="en-GB" u="sng" dirty="0"/>
              <a:t>Example of &lt;HR&gt; with its attribute:</a:t>
            </a:r>
          </a:p>
          <a:p>
            <a:pPr fontAlgn="auto">
              <a:spcAft>
                <a:spcPts val="0"/>
              </a:spcAft>
              <a:buFont typeface="Arial" panose="020B0604020202020204" pitchFamily="34" charset="0"/>
              <a:buNone/>
              <a:defRPr/>
            </a:pPr>
            <a:r>
              <a:rPr lang="en-GB" dirty="0"/>
              <a:t>&lt;HR ALIGN=' 'CENTER' '  WIDTH=' '50%' '  SIZE=' '3"  NOSHADE</a:t>
            </a:r>
          </a:p>
          <a:p>
            <a:pPr fontAlgn="auto">
              <a:spcAft>
                <a:spcPts val="0"/>
              </a:spcAft>
              <a:buFont typeface="Arial" panose="020B0604020202020204" pitchFamily="34" charset="0"/>
              <a:buNone/>
              <a:defRPr/>
            </a:pPr>
            <a:r>
              <a:rPr lang="en-GB" dirty="0"/>
              <a:t>COLOR="BLUE“&gt;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A8D81321-547B-23DA-145B-595AF104D03F}"/>
              </a:ext>
            </a:extLst>
          </p:cNvPr>
          <p:cNvSpPr>
            <a:spLocks noGrp="1"/>
          </p:cNvSpPr>
          <p:nvPr>
            <p:ph type="title"/>
          </p:nvPr>
        </p:nvSpPr>
        <p:spPr/>
        <p:txBody>
          <a:bodyPr/>
          <a:lstStyle/>
          <a:p>
            <a:r>
              <a:rPr lang="en-GB" altLang="en-US"/>
              <a:t>HEADING: &lt;H1&gt;.............&lt;H6&gt;tags</a:t>
            </a:r>
          </a:p>
        </p:txBody>
      </p:sp>
      <p:sp>
        <p:nvSpPr>
          <p:cNvPr id="40963" name="Content Placeholder 2">
            <a:extLst>
              <a:ext uri="{FF2B5EF4-FFF2-40B4-BE49-F238E27FC236}">
                <a16:creationId xmlns:a16="http://schemas.microsoft.com/office/drawing/2014/main" id="{03D24F6D-ED61-1024-0BA9-5C4FFA173776}"/>
              </a:ext>
            </a:extLst>
          </p:cNvPr>
          <p:cNvSpPr>
            <a:spLocks noGrp="1"/>
          </p:cNvSpPr>
          <p:nvPr>
            <p:ph idx="1"/>
          </p:nvPr>
        </p:nvSpPr>
        <p:spPr/>
        <p:txBody>
          <a:bodyPr/>
          <a:lstStyle/>
          <a:p>
            <a:pPr algn="just">
              <a:buFont typeface="Arial" panose="020B0604020202020204" pitchFamily="34" charset="0"/>
              <a:buNone/>
            </a:pPr>
            <a:r>
              <a:rPr lang="en-GB" altLang="en-US"/>
              <a:t>HTML has six header tags &lt;H1&gt;, &lt;H2&gt;...........&lt;H6&gt; used to specify section headings. Text with header tags is displayed in larger and bolder fonts than the normal body text by a web browser. Every .header leaves a blank line above and below it when displayed in browse.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F9B094C-52DB-AC00-5F2D-744B4D5BAFC2}"/>
              </a:ext>
            </a:extLst>
          </p:cNvPr>
          <p:cNvSpPr>
            <a:spLocks noGrp="1"/>
          </p:cNvSpPr>
          <p:nvPr>
            <p:ph type="title"/>
          </p:nvPr>
        </p:nvSpPr>
        <p:spPr/>
        <p:txBody>
          <a:bodyPr/>
          <a:lstStyle/>
          <a:p>
            <a:r>
              <a:rPr lang="en-GB" altLang="en-US"/>
              <a:t>INTRODUCTION  OF  HTML</a:t>
            </a:r>
          </a:p>
        </p:txBody>
      </p:sp>
      <p:sp>
        <p:nvSpPr>
          <p:cNvPr id="3" name="Content Placeholder 2">
            <a:extLst>
              <a:ext uri="{FF2B5EF4-FFF2-40B4-BE49-F238E27FC236}">
                <a16:creationId xmlns:a16="http://schemas.microsoft.com/office/drawing/2014/main" id="{A6D2B4BD-F067-46C5-1B20-6509F72CB320}"/>
              </a:ext>
            </a:extLst>
          </p:cNvPr>
          <p:cNvSpPr>
            <a:spLocks noGrp="1"/>
          </p:cNvSpPr>
          <p:nvPr>
            <p:ph idx="1"/>
          </p:nvPr>
        </p:nvSpPr>
        <p:spPr/>
        <p:txBody>
          <a:bodyPr rtlCol="0">
            <a:normAutofit fontScale="62500" lnSpcReduction="20000"/>
          </a:bodyPr>
          <a:lstStyle/>
          <a:p>
            <a:pPr algn="just" fontAlgn="auto">
              <a:spcAft>
                <a:spcPts val="0"/>
              </a:spcAft>
              <a:defRPr/>
            </a:pPr>
            <a:r>
              <a:rPr lang="en-GB" dirty="0"/>
              <a:t>HTML (Hypertext Markup Language) is used to create document on the World Wide Web. It is simply a collection of certain key words called ‘Tags’ that are helpful in writing the document to be displayed using a browser on Internet.</a:t>
            </a:r>
          </a:p>
          <a:p>
            <a:pPr algn="just" fontAlgn="auto">
              <a:spcAft>
                <a:spcPts val="0"/>
              </a:spcAft>
              <a:buFont typeface="Arial" panose="020B0604020202020204" pitchFamily="34" charset="0"/>
              <a:buNone/>
              <a:defRPr/>
            </a:pPr>
            <a:r>
              <a:rPr lang="en-GB" dirty="0"/>
              <a:t>        		      It is a platform independent language that can be used on any platform such as Windows, Linux, Macintosh, and so on. To display a document in web it is essential to mark-up the different  e l eme n t s   ( h e a d </a:t>
            </a:r>
            <a:r>
              <a:rPr lang="en-GB" dirty="0" err="1"/>
              <a:t>i</a:t>
            </a:r>
            <a:r>
              <a:rPr lang="en-GB" dirty="0"/>
              <a:t> n g s ,   p a r a g r a p h s ,   t a b l e s ,   a n d   s o   </a:t>
            </a:r>
            <a:r>
              <a:rPr lang="en-GB" dirty="0" err="1"/>
              <a:t>o</a:t>
            </a:r>
            <a:r>
              <a:rPr lang="en-GB" dirty="0"/>
              <a:t> n )   o f   t h e document with the HTML tags. To view a mark-up document u s e r   h a s   t o   </a:t>
            </a:r>
            <a:r>
              <a:rPr lang="en-GB" dirty="0" err="1"/>
              <a:t>o</a:t>
            </a:r>
            <a:r>
              <a:rPr lang="en-GB" dirty="0"/>
              <a:t> p e n   t h e   d o c u m e n t   </a:t>
            </a:r>
            <a:r>
              <a:rPr lang="en-GB" dirty="0" err="1"/>
              <a:t>i</a:t>
            </a:r>
            <a:r>
              <a:rPr lang="en-GB" dirty="0"/>
              <a:t> n   a   b r o w s e r .   A   b r o w s e r understands and interpret the HTML tags, identifies the structure of the document (which part are which) and makes decision about presentation (how the parts look) of the document.</a:t>
            </a:r>
          </a:p>
          <a:p>
            <a:pPr algn="just" fontAlgn="auto">
              <a:spcAft>
                <a:spcPts val="0"/>
              </a:spcAft>
              <a:buFont typeface="Arial" panose="020B0604020202020204" pitchFamily="34" charset="0"/>
              <a:buNone/>
              <a:defRPr/>
            </a:pPr>
            <a:r>
              <a:rPr lang="en-GB" dirty="0"/>
              <a:t>			HTML also provides tags to make the document look attractive using graphics, font size and colors. User can make a link to the other document or the different section of the same document by creating Hypertext Links also known as Hyperlinks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1C5174CA-CF97-4D13-5422-65FCCD117503}"/>
              </a:ext>
            </a:extLst>
          </p:cNvPr>
          <p:cNvSpPr>
            <a:spLocks noGrp="1"/>
          </p:cNvSpPr>
          <p:nvPr>
            <p:ph type="title"/>
          </p:nvPr>
        </p:nvSpPr>
        <p:spPr/>
        <p:txBody>
          <a:bodyPr/>
          <a:lstStyle/>
          <a:p>
            <a:r>
              <a:rPr lang="en-GB" altLang="en-US" sz="2800"/>
              <a:t>Example: An HTML document, headings.html shows the different section headings</a:t>
            </a:r>
          </a:p>
        </p:txBody>
      </p:sp>
      <p:sp>
        <p:nvSpPr>
          <p:cNvPr id="3" name="Content Placeholder 2">
            <a:extLst>
              <a:ext uri="{FF2B5EF4-FFF2-40B4-BE49-F238E27FC236}">
                <a16:creationId xmlns:a16="http://schemas.microsoft.com/office/drawing/2014/main" id="{7F161AB1-C002-E796-4C94-2BD5B7CB2DD3}"/>
              </a:ext>
            </a:extLst>
          </p:cNvPr>
          <p:cNvSpPr>
            <a:spLocks noGrp="1"/>
          </p:cNvSpPr>
          <p:nvPr>
            <p:ph idx="1"/>
          </p:nvPr>
        </p:nvSpPr>
        <p:spPr/>
        <p:txBody>
          <a:bodyPr rtlCol="0">
            <a:normAutofit fontScale="55000" lnSpcReduction="20000"/>
          </a:bodyPr>
          <a:lstStyle/>
          <a:p>
            <a:pPr fontAlgn="auto">
              <a:spcAft>
                <a:spcPts val="0"/>
              </a:spcAft>
              <a:buFont typeface="Arial" panose="020B0604020202020204" pitchFamily="34" charset="0"/>
              <a:buNone/>
              <a:defRPr/>
            </a:pPr>
            <a:r>
              <a:rPr lang="en-GB" dirty="0"/>
              <a:t>.</a:t>
            </a:r>
          </a:p>
          <a:p>
            <a:pPr fontAlgn="auto">
              <a:spcAft>
                <a:spcPts val="0"/>
              </a:spcAft>
              <a:buFont typeface="Arial" panose="020B0604020202020204" pitchFamily="34" charset="0"/>
              <a:buNone/>
              <a:defRPr/>
            </a:pPr>
            <a:r>
              <a:rPr lang="en-GB" dirty="0"/>
              <a:t>&lt;HTML&gt;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Section Heading</a:t>
            </a:r>
          </a:p>
          <a:p>
            <a:pPr fontAlgn="auto">
              <a:spcAft>
                <a:spcPts val="0"/>
              </a:spcAft>
              <a:buFont typeface="Arial" panose="020B0604020202020204" pitchFamily="34" charset="0"/>
              <a:buNone/>
              <a:defRPr/>
            </a:pPr>
            <a:r>
              <a:rPr lang="en-GB" dirty="0"/>
              <a:t>&lt;/TITLE&gt;</a:t>
            </a:r>
          </a:p>
          <a:p>
            <a:pPr fontAlgn="auto">
              <a:spcAft>
                <a:spcPts val="0"/>
              </a:spcAft>
              <a:buFont typeface="Arial" panose="020B0604020202020204" pitchFamily="34" charset="0"/>
              <a:buNone/>
              <a:defRPr/>
            </a:pPr>
            <a:r>
              <a:rPr lang="en-GB" dirty="0"/>
              <a:t>&lt;/HEAD&gt;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&lt;H1&gt; This is Section Heading 1 &lt;/H1&gt;</a:t>
            </a:r>
          </a:p>
          <a:p>
            <a:pPr fontAlgn="auto">
              <a:spcAft>
                <a:spcPts val="0"/>
              </a:spcAft>
              <a:buFont typeface="Arial" panose="020B0604020202020204" pitchFamily="34" charset="0"/>
              <a:buNone/>
              <a:defRPr/>
            </a:pPr>
            <a:r>
              <a:rPr lang="en-GB" dirty="0"/>
              <a:t>&lt;H2&gt; This is Section Heading 2 &lt;/H2&gt;</a:t>
            </a:r>
          </a:p>
          <a:p>
            <a:pPr fontAlgn="auto">
              <a:spcAft>
                <a:spcPts val="0"/>
              </a:spcAft>
              <a:buFont typeface="Arial" panose="020B0604020202020204" pitchFamily="34" charset="0"/>
              <a:buNone/>
              <a:defRPr/>
            </a:pPr>
            <a:r>
              <a:rPr lang="en-GB" dirty="0"/>
              <a:t>&lt;H3&gt; This is Section Heading 3 &lt;/H3&gt;</a:t>
            </a:r>
          </a:p>
          <a:p>
            <a:pPr fontAlgn="auto">
              <a:spcAft>
                <a:spcPts val="0"/>
              </a:spcAft>
              <a:buFont typeface="Arial" panose="020B0604020202020204" pitchFamily="34" charset="0"/>
              <a:buNone/>
              <a:defRPr/>
            </a:pPr>
            <a:r>
              <a:rPr lang="en-GB" dirty="0"/>
              <a:t>&lt;H4&gt; This is Section Heading 4 &lt;/H4&gt;</a:t>
            </a:r>
          </a:p>
          <a:p>
            <a:pPr fontAlgn="auto">
              <a:spcAft>
                <a:spcPts val="0"/>
              </a:spcAft>
              <a:buFont typeface="Arial" panose="020B0604020202020204" pitchFamily="34" charset="0"/>
              <a:buNone/>
              <a:defRPr/>
            </a:pPr>
            <a:r>
              <a:rPr lang="en-GB" dirty="0"/>
              <a:t>&lt;H5&gt; This is Section Heading 5 &lt;/H5&gt;</a:t>
            </a:r>
          </a:p>
          <a:p>
            <a:pPr fontAlgn="auto">
              <a:spcAft>
                <a:spcPts val="0"/>
              </a:spcAft>
              <a:buFont typeface="Arial" panose="020B0604020202020204" pitchFamily="34" charset="0"/>
              <a:buNone/>
              <a:defRPr/>
            </a:pPr>
            <a:r>
              <a:rPr lang="en-GB" dirty="0"/>
              <a:t>&lt;H6&gt; This is Section Heading 6 &lt;/H6&gt;</a:t>
            </a:r>
          </a:p>
          <a:p>
            <a:pPr fontAlgn="auto">
              <a:spcAft>
                <a:spcPts val="0"/>
              </a:spcAft>
              <a:buFont typeface="Arial" panose="020B0604020202020204" pitchFamily="34" charset="0"/>
              <a:buNone/>
              <a:defRPr/>
            </a:pPr>
            <a:r>
              <a:rPr lang="en-GB" dirty="0"/>
              <a:t>&lt;/BODY&gt;</a:t>
            </a:r>
          </a:p>
          <a:p>
            <a:pPr fontAlgn="auto">
              <a:spcAft>
                <a:spcPts val="0"/>
              </a:spcAft>
              <a:buFont typeface="Arial" panose="020B0604020202020204" pitchFamily="34" charset="0"/>
              <a:buNone/>
              <a:defRPr/>
            </a:pPr>
            <a:r>
              <a:rPr lang="en-GB" dirty="0"/>
              <a:t>&lt;/HTML&gt;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D37E-42E4-B445-002B-0445964CA4EF}"/>
              </a:ext>
            </a:extLst>
          </p:cNvPr>
          <p:cNvSpPr>
            <a:spLocks noGrp="1"/>
          </p:cNvSpPr>
          <p:nvPr>
            <p:ph type="title"/>
          </p:nvPr>
        </p:nvSpPr>
        <p:spPr/>
        <p:txBody>
          <a:bodyPr rtlCol="0">
            <a:normAutofit fontScale="90000"/>
          </a:bodyPr>
          <a:lstStyle/>
          <a:p>
            <a:pPr fontAlgn="auto">
              <a:spcAft>
                <a:spcPts val="0"/>
              </a:spcAft>
              <a:defRPr/>
            </a:pPr>
            <a:r>
              <a:rPr lang="en-GB" dirty="0"/>
              <a:t>Viewing output of HTML document</a:t>
            </a:r>
            <a:br>
              <a:rPr lang="en-GB" dirty="0"/>
            </a:br>
            <a:r>
              <a:rPr lang="en-GB" dirty="0"/>
              <a:t>headings.html in browse</a:t>
            </a:r>
          </a:p>
        </p:txBody>
      </p:sp>
      <p:sp>
        <p:nvSpPr>
          <p:cNvPr id="43011" name="Content Placeholder 2">
            <a:extLst>
              <a:ext uri="{FF2B5EF4-FFF2-40B4-BE49-F238E27FC236}">
                <a16:creationId xmlns:a16="http://schemas.microsoft.com/office/drawing/2014/main" id="{CF0E8256-0137-41D5-3EE9-1C6842AAD0EF}"/>
              </a:ext>
            </a:extLst>
          </p:cNvPr>
          <p:cNvSpPr>
            <a:spLocks noGrp="1"/>
          </p:cNvSpPr>
          <p:nvPr>
            <p:ph idx="1"/>
          </p:nvPr>
        </p:nvSpPr>
        <p:spPr/>
        <p:txBody>
          <a:bodyPr/>
          <a:lstStyle/>
          <a:p>
            <a:pPr>
              <a:buFont typeface="Arial" panose="020B0604020202020204" pitchFamily="34" charset="0"/>
              <a:buNone/>
            </a:pPr>
            <a:r>
              <a:rPr lang="en-GB" altLang="en-US" sz="4000"/>
              <a:t>This is Section Heading 1</a:t>
            </a:r>
          </a:p>
          <a:p>
            <a:pPr>
              <a:buFont typeface="Arial" panose="020B0604020202020204" pitchFamily="34" charset="0"/>
              <a:buNone/>
            </a:pPr>
            <a:r>
              <a:rPr lang="en-GB" altLang="en-US" sz="3600"/>
              <a:t>This is Section Heading 2</a:t>
            </a:r>
          </a:p>
          <a:p>
            <a:pPr>
              <a:buFont typeface="Arial" panose="020B0604020202020204" pitchFamily="34" charset="0"/>
              <a:buNone/>
            </a:pPr>
            <a:r>
              <a:rPr lang="en-GB" altLang="en-US"/>
              <a:t>This is Section Heading 3</a:t>
            </a:r>
          </a:p>
          <a:p>
            <a:pPr>
              <a:buFont typeface="Arial" panose="020B0604020202020204" pitchFamily="34" charset="0"/>
              <a:buNone/>
            </a:pPr>
            <a:r>
              <a:rPr lang="en-GB" altLang="en-US" sz="2800"/>
              <a:t>This is Section Heading 4</a:t>
            </a:r>
          </a:p>
          <a:p>
            <a:pPr>
              <a:buFont typeface="Arial" panose="020B0604020202020204" pitchFamily="34" charset="0"/>
              <a:buNone/>
            </a:pPr>
            <a:r>
              <a:rPr lang="en-GB" altLang="en-US" sz="2400"/>
              <a:t>This is Section Heading 5</a:t>
            </a:r>
          </a:p>
          <a:p>
            <a:pPr>
              <a:buFont typeface="Arial" panose="020B0604020202020204" pitchFamily="34" charset="0"/>
              <a:buNone/>
            </a:pPr>
            <a:r>
              <a:rPr lang="en-GB" altLang="en-US" sz="2000"/>
              <a:t>This is Section Heading 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893-C7CB-5304-EA3B-BC58BE2B1EBA}"/>
              </a:ext>
            </a:extLst>
          </p:cNvPr>
          <p:cNvSpPr>
            <a:spLocks noGrp="1"/>
          </p:cNvSpPr>
          <p:nvPr>
            <p:ph type="title"/>
          </p:nvPr>
        </p:nvSpPr>
        <p:spPr/>
        <p:txBody>
          <a:bodyPr rtlCol="0">
            <a:normAutofit fontScale="90000"/>
          </a:bodyPr>
          <a:lstStyle/>
          <a:p>
            <a:pPr fontAlgn="auto">
              <a:spcAft>
                <a:spcPts val="0"/>
              </a:spcAft>
              <a:defRPr/>
            </a:pPr>
            <a:r>
              <a:rPr lang="en-GB" dirty="0"/>
              <a:t>SPECIAL CHARTACTER</a:t>
            </a:r>
            <a:br>
              <a:rPr lang="en-GB" dirty="0"/>
            </a:br>
            <a:endParaRPr lang="en-GB" dirty="0"/>
          </a:p>
        </p:txBody>
      </p:sp>
      <p:sp>
        <p:nvSpPr>
          <p:cNvPr id="3" name="Content Placeholder 2">
            <a:extLst>
              <a:ext uri="{FF2B5EF4-FFF2-40B4-BE49-F238E27FC236}">
                <a16:creationId xmlns:a16="http://schemas.microsoft.com/office/drawing/2014/main" id="{7DB0404F-D7AF-E666-0FB7-218BE5F76E5F}"/>
              </a:ext>
            </a:extLst>
          </p:cNvPr>
          <p:cNvSpPr>
            <a:spLocks noGrp="1"/>
          </p:cNvSpPr>
          <p:nvPr>
            <p:ph idx="1"/>
          </p:nvPr>
        </p:nvSpPr>
        <p:spPr/>
        <p:txBody>
          <a:bodyPr rtlCol="0">
            <a:normAutofit fontScale="85000" lnSpcReduction="20000"/>
          </a:bodyPr>
          <a:lstStyle/>
          <a:p>
            <a:pPr fontAlgn="auto">
              <a:spcAft>
                <a:spcPts val="0"/>
              </a:spcAft>
              <a:defRPr/>
            </a:pPr>
            <a:r>
              <a:rPr lang="en-GB" dirty="0"/>
              <a:t>There are certain special characters that can be used while  creating document.Following are some special character:</a:t>
            </a:r>
          </a:p>
          <a:p>
            <a:pPr fontAlgn="auto">
              <a:spcAft>
                <a:spcPts val="0"/>
              </a:spcAft>
              <a:defRPr/>
            </a:pPr>
            <a:r>
              <a:rPr lang="en-GB" dirty="0"/>
              <a:t>Symbols 	  Entity</a:t>
            </a:r>
          </a:p>
          <a:p>
            <a:pPr fontAlgn="auto">
              <a:spcAft>
                <a:spcPts val="0"/>
              </a:spcAft>
              <a:buFont typeface="Arial" panose="020B0604020202020204" pitchFamily="34" charset="0"/>
              <a:buNone/>
              <a:defRPr/>
            </a:pPr>
            <a:r>
              <a:rPr lang="en-GB" dirty="0"/>
              <a:t>     ©, ®              &amp;copy, &amp;reg</a:t>
            </a:r>
          </a:p>
          <a:p>
            <a:pPr fontAlgn="auto">
              <a:spcAft>
                <a:spcPts val="0"/>
              </a:spcAft>
              <a:buFont typeface="Arial" panose="020B0604020202020204" pitchFamily="34" charset="0"/>
              <a:buNone/>
              <a:defRPr/>
            </a:pPr>
            <a:r>
              <a:rPr lang="en-GB" dirty="0"/>
              <a:t>     ¼, ½, ¾         &amp;frac14, &amp;frac12, &amp;frac34</a:t>
            </a:r>
          </a:p>
          <a:p>
            <a:pPr fontAlgn="auto">
              <a:spcAft>
                <a:spcPts val="0"/>
              </a:spcAft>
              <a:buFont typeface="Arial" panose="020B0604020202020204" pitchFamily="34" charset="0"/>
              <a:buNone/>
              <a:defRPr/>
            </a:pPr>
            <a:r>
              <a:rPr lang="en-GB" dirty="0"/>
              <a:t>     ÷, &lt;, &gt;, ≤,≥    &amp;divide, &amp;</a:t>
            </a:r>
            <a:r>
              <a:rPr lang="en-GB" dirty="0" err="1"/>
              <a:t>lt</a:t>
            </a:r>
            <a:r>
              <a:rPr lang="en-GB" dirty="0"/>
              <a:t>, &amp;</a:t>
            </a:r>
            <a:r>
              <a:rPr lang="en-GB" dirty="0" err="1"/>
              <a:t>gt</a:t>
            </a:r>
            <a:r>
              <a:rPr lang="en-GB" dirty="0"/>
              <a:t>, &amp;le, &amp;</a:t>
            </a:r>
            <a:r>
              <a:rPr lang="en-GB" dirty="0" err="1"/>
              <a:t>ge</a:t>
            </a:r>
            <a:endParaRPr lang="en-GB" dirty="0"/>
          </a:p>
          <a:p>
            <a:pPr fontAlgn="auto">
              <a:spcAft>
                <a:spcPts val="0"/>
              </a:spcAft>
              <a:buFont typeface="Arial" panose="020B0604020202020204" pitchFamily="34" charset="0"/>
              <a:buNone/>
              <a:defRPr/>
            </a:pPr>
            <a:r>
              <a:rPr lang="en-GB" dirty="0"/>
              <a:t>     &amp;                   &amp;amp</a:t>
            </a:r>
          </a:p>
          <a:p>
            <a:pPr fontAlgn="auto">
              <a:spcAft>
                <a:spcPts val="0"/>
              </a:spcAft>
              <a:buFont typeface="Arial" panose="020B0604020202020204" pitchFamily="34" charset="0"/>
              <a:buNone/>
              <a:defRPr/>
            </a:pPr>
            <a:r>
              <a:rPr lang="en-GB" dirty="0"/>
              <a:t>	♣ ♠ ♥            &amp;spades, &amp;clubs, &amp;hearts</a:t>
            </a:r>
          </a:p>
          <a:p>
            <a:pPr fontAlgn="auto">
              <a:spcAft>
                <a:spcPts val="0"/>
              </a:spcAft>
              <a:buFont typeface="Arial" panose="020B0604020202020204" pitchFamily="34" charset="0"/>
              <a:buNone/>
              <a:defRPr/>
            </a:pPr>
            <a:r>
              <a:rPr lang="en-GB" dirty="0"/>
              <a:t>     All these special character must be ended with a semicolon;</a:t>
            </a:r>
          </a:p>
        </p:txBody>
      </p:sp>
      <p:cxnSp>
        <p:nvCxnSpPr>
          <p:cNvPr id="5" name="Straight Connector 4">
            <a:extLst>
              <a:ext uri="{FF2B5EF4-FFF2-40B4-BE49-F238E27FC236}">
                <a16:creationId xmlns:a16="http://schemas.microsoft.com/office/drawing/2014/main" id="{51B71AA0-D068-D8ED-493E-AB58E5FDD878}"/>
              </a:ext>
            </a:extLst>
          </p:cNvPr>
          <p:cNvCxnSpPr/>
          <p:nvPr/>
        </p:nvCxnSpPr>
        <p:spPr>
          <a:xfrm rot="5400000">
            <a:off x="1427163" y="4071938"/>
            <a:ext cx="2001837"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D43588E-654D-38D0-28FB-CD232AB3613E}"/>
              </a:ext>
            </a:extLst>
          </p:cNvPr>
          <p:cNvSpPr>
            <a:spLocks noGrp="1"/>
          </p:cNvSpPr>
          <p:nvPr>
            <p:ph type="title"/>
          </p:nvPr>
        </p:nvSpPr>
        <p:spPr/>
        <p:txBody>
          <a:bodyPr/>
          <a:lstStyle/>
          <a:p>
            <a:r>
              <a:rPr lang="en-GB" altLang="en-US"/>
              <a:t>Example:</a:t>
            </a:r>
          </a:p>
        </p:txBody>
      </p:sp>
      <p:sp>
        <p:nvSpPr>
          <p:cNvPr id="45059" name="Content Placeholder 2">
            <a:extLst>
              <a:ext uri="{FF2B5EF4-FFF2-40B4-BE49-F238E27FC236}">
                <a16:creationId xmlns:a16="http://schemas.microsoft.com/office/drawing/2014/main" id="{186E139A-C03B-21B3-684E-F2BF99BCDC4D}"/>
              </a:ext>
            </a:extLst>
          </p:cNvPr>
          <p:cNvSpPr>
            <a:spLocks noGrp="1"/>
          </p:cNvSpPr>
          <p:nvPr>
            <p:ph idx="1"/>
          </p:nvPr>
        </p:nvSpPr>
        <p:spPr/>
        <p:txBody>
          <a:bodyPr/>
          <a:lstStyle/>
          <a:p>
            <a:pPr>
              <a:buFont typeface="Arial" panose="020B0604020202020204" pitchFamily="34" charset="0"/>
              <a:buNone/>
            </a:pPr>
            <a:r>
              <a:rPr lang="en-GB" altLang="en-US"/>
              <a:t>&lt;PRE&gt;</a:t>
            </a:r>
          </a:p>
          <a:p>
            <a:pPr>
              <a:buFont typeface="Arial" panose="020B0604020202020204" pitchFamily="34" charset="0"/>
              <a:buNone/>
            </a:pPr>
            <a:r>
              <a:rPr lang="en-GB" altLang="en-US"/>
              <a:t>The copyright symbol is: &amp;COPY;</a:t>
            </a:r>
          </a:p>
          <a:p>
            <a:pPr>
              <a:buFont typeface="Arial" panose="020B0604020202020204" pitchFamily="34" charset="0"/>
              <a:buNone/>
            </a:pPr>
            <a:r>
              <a:rPr lang="en-GB" altLang="en-US"/>
              <a:t>The registered rank is: &amp;REG;</a:t>
            </a:r>
          </a:p>
          <a:p>
            <a:pPr>
              <a:buFont typeface="Arial" panose="020B0604020202020204" pitchFamily="34" charset="0"/>
              <a:buNone/>
            </a:pPr>
            <a:r>
              <a:rPr lang="en-GB" altLang="en-US"/>
              <a:t>&lt;/PRE&gt;</a:t>
            </a:r>
          </a:p>
          <a:p>
            <a:r>
              <a:rPr lang="en-GB" altLang="en-US"/>
              <a:t>Output:</a:t>
            </a:r>
          </a:p>
          <a:p>
            <a:pPr>
              <a:buFont typeface="Arial" panose="020B0604020202020204" pitchFamily="34" charset="0"/>
              <a:buNone/>
            </a:pPr>
            <a:r>
              <a:rPr lang="en-GB" altLang="en-US"/>
              <a:t> The copyright symbol is:©</a:t>
            </a:r>
          </a:p>
          <a:p>
            <a:pPr>
              <a:buFont typeface="Arial" panose="020B0604020202020204" pitchFamily="34" charset="0"/>
              <a:buNone/>
            </a:pPr>
            <a:r>
              <a:rPr lang="en-GB" altLang="en-US"/>
              <a:t>The registered rank 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3C36-D3A9-5428-CF46-5CF4AA20963A}"/>
              </a:ext>
            </a:extLst>
          </p:cNvPr>
          <p:cNvSpPr>
            <a:spLocks noGrp="1"/>
          </p:cNvSpPr>
          <p:nvPr>
            <p:ph type="title"/>
          </p:nvPr>
        </p:nvSpPr>
        <p:spPr/>
        <p:txBody>
          <a:bodyPr rtlCol="0">
            <a:normAutofit fontScale="90000"/>
          </a:bodyPr>
          <a:lstStyle/>
          <a:p>
            <a:pPr fontAlgn="auto">
              <a:spcAft>
                <a:spcPts val="0"/>
              </a:spcAft>
              <a:defRPr/>
            </a:pPr>
            <a:r>
              <a:rPr lang="en-GB" dirty="0"/>
              <a:t>ADVANTAGES  OF  HTML</a:t>
            </a:r>
            <a:br>
              <a:rPr lang="en-GB" dirty="0"/>
            </a:br>
            <a:endParaRPr lang="en-GB" dirty="0"/>
          </a:p>
        </p:txBody>
      </p:sp>
      <p:sp>
        <p:nvSpPr>
          <p:cNvPr id="3" name="Content Placeholder 2">
            <a:extLst>
              <a:ext uri="{FF2B5EF4-FFF2-40B4-BE49-F238E27FC236}">
                <a16:creationId xmlns:a16="http://schemas.microsoft.com/office/drawing/2014/main" id="{ADF41AE8-4D3D-6589-88CA-B2EF012EEBBE}"/>
              </a:ext>
            </a:extLst>
          </p:cNvPr>
          <p:cNvSpPr>
            <a:spLocks noGrp="1"/>
          </p:cNvSpPr>
          <p:nvPr>
            <p:ph idx="1"/>
          </p:nvPr>
        </p:nvSpPr>
        <p:spPr/>
        <p:txBody>
          <a:bodyPr rtlCol="0">
            <a:normAutofit fontScale="85000" lnSpcReduction="20000"/>
          </a:bodyPr>
          <a:lstStyle/>
          <a:p>
            <a:pPr fontAlgn="auto">
              <a:spcAft>
                <a:spcPts val="0"/>
              </a:spcAft>
              <a:defRPr/>
            </a:pPr>
            <a:r>
              <a:rPr lang="en-GB" dirty="0"/>
              <a:t>Easy to use</a:t>
            </a:r>
          </a:p>
          <a:p>
            <a:pPr fontAlgn="auto">
              <a:spcAft>
                <a:spcPts val="0"/>
              </a:spcAft>
              <a:defRPr/>
            </a:pPr>
            <a:r>
              <a:rPr lang="en-GB" dirty="0"/>
              <a:t>Loose syntax (although, being too flexible will not comply with standards).</a:t>
            </a:r>
          </a:p>
          <a:p>
            <a:pPr fontAlgn="auto">
              <a:spcAft>
                <a:spcPts val="0"/>
              </a:spcAft>
              <a:defRPr/>
            </a:pPr>
            <a:r>
              <a:rPr lang="en-GB" dirty="0"/>
              <a:t>Supported on almost every browser, if not all browsers.</a:t>
            </a:r>
          </a:p>
          <a:p>
            <a:pPr fontAlgn="auto">
              <a:spcAft>
                <a:spcPts val="0"/>
              </a:spcAft>
              <a:defRPr/>
            </a:pPr>
            <a:r>
              <a:rPr lang="en-GB" dirty="0"/>
              <a:t>Widely used; established on almost every website, if not all websites.</a:t>
            </a:r>
          </a:p>
          <a:p>
            <a:pPr fontAlgn="auto">
              <a:spcAft>
                <a:spcPts val="0"/>
              </a:spcAft>
              <a:defRPr/>
            </a:pPr>
            <a:r>
              <a:rPr lang="en-GB" dirty="0"/>
              <a:t>Very similar to XML syntax, which is increasingly used for data storage.</a:t>
            </a:r>
          </a:p>
          <a:p>
            <a:pPr fontAlgn="auto">
              <a:spcAft>
                <a:spcPts val="0"/>
              </a:spcAft>
              <a:defRPr/>
            </a:pPr>
            <a:r>
              <a:rPr lang="en-GB" dirty="0"/>
              <a:t>Free - You need not buy any software.</a:t>
            </a:r>
          </a:p>
          <a:p>
            <a:pPr fontAlgn="auto">
              <a:spcAft>
                <a:spcPts val="0"/>
              </a:spcAft>
              <a:defRPr/>
            </a:pPr>
            <a:r>
              <a:rPr lang="en-GB" dirty="0"/>
              <a:t>Easy to learn &amp; code even for </a:t>
            </a:r>
            <a:r>
              <a:rPr lang="en-GB"/>
              <a:t>novice programmers.</a:t>
            </a:r>
            <a:br>
              <a:rPr lang="en-GB" dirty="0"/>
            </a:b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62C6-13BB-792F-EB99-C2F3FC556201}"/>
              </a:ext>
            </a:extLst>
          </p:cNvPr>
          <p:cNvSpPr>
            <a:spLocks noGrp="1"/>
          </p:cNvSpPr>
          <p:nvPr>
            <p:ph type="title"/>
          </p:nvPr>
        </p:nvSpPr>
        <p:spPr/>
        <p:txBody>
          <a:bodyPr rtlCol="0">
            <a:normAutofit fontScale="90000"/>
          </a:bodyPr>
          <a:lstStyle/>
          <a:p>
            <a:pPr fontAlgn="auto">
              <a:spcAft>
                <a:spcPts val="0"/>
              </a:spcAft>
              <a:defRPr/>
            </a:pPr>
            <a:r>
              <a:rPr lang="en-GB" dirty="0"/>
              <a:t>DISADVANTAGES  OF  HTML</a:t>
            </a:r>
            <a:br>
              <a:rPr lang="en-GB" dirty="0"/>
            </a:br>
            <a:endParaRPr lang="en-GB" dirty="0"/>
          </a:p>
        </p:txBody>
      </p:sp>
      <p:sp>
        <p:nvSpPr>
          <p:cNvPr id="3" name="Content Placeholder 2">
            <a:extLst>
              <a:ext uri="{FF2B5EF4-FFF2-40B4-BE49-F238E27FC236}">
                <a16:creationId xmlns:a16="http://schemas.microsoft.com/office/drawing/2014/main" id="{89F81BF2-0236-3AC1-2DA3-C8A588060F80}"/>
              </a:ext>
            </a:extLst>
          </p:cNvPr>
          <p:cNvSpPr>
            <a:spLocks noGrp="1"/>
          </p:cNvSpPr>
          <p:nvPr>
            <p:ph idx="1"/>
          </p:nvPr>
        </p:nvSpPr>
        <p:spPr/>
        <p:txBody>
          <a:bodyPr rtlCol="0">
            <a:normAutofit fontScale="70000" lnSpcReduction="20000"/>
          </a:bodyPr>
          <a:lstStyle/>
          <a:p>
            <a:pPr algn="just" fontAlgn="auto">
              <a:spcAft>
                <a:spcPts val="0"/>
              </a:spcAft>
              <a:defRPr/>
            </a:pPr>
            <a:r>
              <a:rPr lang="en-GB" sz="3400" dirty="0"/>
              <a:t>It cannot produce dynamic output alone, since it is a static language</a:t>
            </a:r>
          </a:p>
          <a:p>
            <a:pPr algn="just" fontAlgn="auto">
              <a:spcAft>
                <a:spcPts val="0"/>
              </a:spcAft>
              <a:defRPr/>
            </a:pPr>
            <a:r>
              <a:rPr lang="en-GB" sz="3400" dirty="0"/>
              <a:t>Sometimes, the structuring of HTML documents is hard to grasp</a:t>
            </a:r>
          </a:p>
          <a:p>
            <a:pPr algn="just" fontAlgn="auto">
              <a:spcAft>
                <a:spcPts val="0"/>
              </a:spcAft>
              <a:defRPr/>
            </a:pPr>
            <a:r>
              <a:rPr lang="en-GB" sz="3400" dirty="0"/>
              <a:t>You have to keep up with deprecated tags, and make sure not to use them</a:t>
            </a:r>
          </a:p>
          <a:p>
            <a:pPr algn="just" fontAlgn="auto">
              <a:spcAft>
                <a:spcPts val="0"/>
              </a:spcAft>
              <a:defRPr/>
            </a:pPr>
            <a:r>
              <a:rPr lang="en-GB" sz="3400" dirty="0"/>
              <a:t>Deprecated tags appear because another language that works with HTML has replaced the original work of the tag; thus the other language needs to be learned (most of the time, it is CSS)</a:t>
            </a:r>
          </a:p>
          <a:p>
            <a:pPr algn="just" fontAlgn="auto">
              <a:spcAft>
                <a:spcPts val="0"/>
              </a:spcAft>
              <a:defRPr/>
            </a:pPr>
            <a:r>
              <a:rPr lang="en-GB" sz="3400" dirty="0"/>
              <a:t>Security features offered by HTML are limited</a:t>
            </a:r>
          </a:p>
          <a:p>
            <a:pPr fontAlgn="auto">
              <a:spcAft>
                <a:spcPts val="0"/>
              </a:spcAft>
              <a:buFont typeface="Arial" panose="020B0604020202020204" pitchFamily="34" charset="0"/>
              <a:buNone/>
              <a:defRPr/>
            </a:pPr>
            <a:br>
              <a:rPr lang="en-GB" dirty="0"/>
            </a:br>
            <a:br>
              <a:rPr lang="en-GB" dirty="0"/>
            </a:b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44A0-592C-C313-7D5D-F3760E90D174}"/>
              </a:ext>
            </a:extLst>
          </p:cNvPr>
          <p:cNvSpPr>
            <a:spLocks noGrp="1"/>
          </p:cNvSpPr>
          <p:nvPr>
            <p:ph type="title"/>
          </p:nvPr>
        </p:nvSpPr>
        <p:spPr/>
        <p:txBody>
          <a:bodyPr rtlCol="0">
            <a:normAutofit fontScale="90000"/>
          </a:bodyPr>
          <a:lstStyle/>
          <a:p>
            <a:pPr fontAlgn="auto">
              <a:spcAft>
                <a:spcPts val="0"/>
              </a:spcAft>
              <a:defRPr/>
            </a:pPr>
            <a:r>
              <a:rPr lang="en-GB" dirty="0"/>
              <a:t> OBJECTIVE  OF  HTML</a:t>
            </a:r>
            <a:br>
              <a:rPr lang="en-GB" dirty="0"/>
            </a:br>
            <a:endParaRPr lang="en-GB" dirty="0"/>
          </a:p>
        </p:txBody>
      </p:sp>
      <p:sp>
        <p:nvSpPr>
          <p:cNvPr id="6147" name="Content Placeholder 2">
            <a:extLst>
              <a:ext uri="{FF2B5EF4-FFF2-40B4-BE49-F238E27FC236}">
                <a16:creationId xmlns:a16="http://schemas.microsoft.com/office/drawing/2014/main" id="{3B195E60-A7FB-2291-1223-B3083A9AA23F}"/>
              </a:ext>
            </a:extLst>
          </p:cNvPr>
          <p:cNvSpPr>
            <a:spLocks noGrp="1"/>
          </p:cNvSpPr>
          <p:nvPr>
            <p:ph idx="1"/>
          </p:nvPr>
        </p:nvSpPr>
        <p:spPr/>
        <p:txBody>
          <a:bodyPr/>
          <a:lstStyle/>
          <a:p>
            <a:r>
              <a:rPr lang="en-GB" altLang="en-US"/>
              <a:t> create, save and view a HTML document</a:t>
            </a:r>
          </a:p>
          <a:p>
            <a:r>
              <a:rPr lang="en-GB" altLang="en-US"/>
              <a:t> format a web page using section heading tags</a:t>
            </a:r>
          </a:p>
          <a:p>
            <a:r>
              <a:rPr lang="en-GB" altLang="en-US"/>
              <a:t> describe Ordered and Unordered lists</a:t>
            </a:r>
          </a:p>
          <a:p>
            <a:r>
              <a:rPr lang="en-GB" altLang="en-US"/>
              <a:t> explain graphics in HTML document</a:t>
            </a:r>
          </a:p>
          <a:p>
            <a:r>
              <a:rPr lang="en-GB" altLang="en-US"/>
              <a:t> describe hypertext  links and making text/image link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CFAF-BC25-9A8B-2CD7-AF5DAA45A558}"/>
              </a:ext>
            </a:extLst>
          </p:cNvPr>
          <p:cNvSpPr>
            <a:spLocks noGrp="1"/>
          </p:cNvSpPr>
          <p:nvPr>
            <p:ph type="title"/>
          </p:nvPr>
        </p:nvSpPr>
        <p:spPr/>
        <p:txBody>
          <a:bodyPr rtlCol="0">
            <a:normAutofit fontScale="90000"/>
          </a:bodyPr>
          <a:lstStyle/>
          <a:p>
            <a:pPr fontAlgn="auto">
              <a:spcAft>
                <a:spcPts val="0"/>
              </a:spcAft>
              <a:defRPr/>
            </a:pPr>
            <a:r>
              <a:rPr lang="en-GB" dirty="0"/>
              <a:t>WORLD  WIDE  WEB</a:t>
            </a:r>
            <a:br>
              <a:rPr lang="en-GB" dirty="0"/>
            </a:br>
            <a:endParaRPr lang="en-GB" dirty="0"/>
          </a:p>
        </p:txBody>
      </p:sp>
      <p:sp>
        <p:nvSpPr>
          <p:cNvPr id="7171" name="Content Placeholder 2">
            <a:extLst>
              <a:ext uri="{FF2B5EF4-FFF2-40B4-BE49-F238E27FC236}">
                <a16:creationId xmlns:a16="http://schemas.microsoft.com/office/drawing/2014/main" id="{60DBA15D-65DE-9066-0258-0565D3F8AD8A}"/>
              </a:ext>
            </a:extLst>
          </p:cNvPr>
          <p:cNvSpPr>
            <a:spLocks noGrp="1"/>
          </p:cNvSpPr>
          <p:nvPr>
            <p:ph idx="1"/>
          </p:nvPr>
        </p:nvSpPr>
        <p:spPr/>
        <p:txBody>
          <a:bodyPr/>
          <a:lstStyle/>
          <a:p>
            <a:pPr algn="just"/>
            <a:r>
              <a:rPr lang="en-GB" altLang="en-US"/>
              <a:t>The </a:t>
            </a:r>
            <a:r>
              <a:rPr lang="en-GB" altLang="en-US" b="1"/>
              <a:t>World Wide Web</a:t>
            </a:r>
            <a:r>
              <a:rPr lang="en-GB" altLang="en-US"/>
              <a:t> (abbreviated as </a:t>
            </a:r>
            <a:r>
              <a:rPr lang="en-GB" altLang="en-US" b="1"/>
              <a:t>WWW</a:t>
            </a:r>
            <a:r>
              <a:rPr lang="en-GB" altLang="en-US"/>
              <a:t> or </a:t>
            </a:r>
            <a:r>
              <a:rPr lang="en-GB" altLang="en-US" b="1"/>
              <a:t>W3</a:t>
            </a:r>
            <a:r>
              <a:rPr lang="en-GB" altLang="en-US"/>
              <a:t> and commonly known as </a:t>
            </a:r>
            <a:r>
              <a:rPr lang="en-GB" altLang="en-US" b="1"/>
              <a:t>the Web)</a:t>
            </a:r>
            <a:r>
              <a:rPr lang="en-GB" altLang="en-US"/>
              <a:t>is a system of interlinked hypertext documents accessed via the Internet. With a web browser, one can view web pages that may contain text, images, videos, and other multimedia and navigate between them via hyperlinks.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CD34-9CC5-ACF0-DE88-7D190CE9FB30}"/>
              </a:ext>
            </a:extLst>
          </p:cNvPr>
          <p:cNvSpPr>
            <a:spLocks noGrp="1"/>
          </p:cNvSpPr>
          <p:nvPr>
            <p:ph type="title"/>
          </p:nvPr>
        </p:nvSpPr>
        <p:spPr/>
        <p:txBody>
          <a:bodyPr rtlCol="0">
            <a:normAutofit fontScale="90000"/>
          </a:bodyPr>
          <a:lstStyle/>
          <a:p>
            <a:pPr fontAlgn="auto">
              <a:spcAft>
                <a:spcPts val="0"/>
              </a:spcAft>
              <a:defRPr/>
            </a:pPr>
            <a:r>
              <a:rPr lang="en-GB" dirty="0"/>
              <a:t>HTML  TOOLS</a:t>
            </a:r>
            <a:br>
              <a:rPr lang="en-GB" dirty="0"/>
            </a:br>
            <a:endParaRPr lang="en-GB" dirty="0"/>
          </a:p>
        </p:txBody>
      </p:sp>
      <p:sp>
        <p:nvSpPr>
          <p:cNvPr id="3" name="Content Placeholder 2">
            <a:extLst>
              <a:ext uri="{FF2B5EF4-FFF2-40B4-BE49-F238E27FC236}">
                <a16:creationId xmlns:a16="http://schemas.microsoft.com/office/drawing/2014/main" id="{4FCAAE3B-567E-B895-AEC5-45D13B028FEC}"/>
              </a:ext>
            </a:extLst>
          </p:cNvPr>
          <p:cNvSpPr>
            <a:spLocks noGrp="1"/>
          </p:cNvSpPr>
          <p:nvPr>
            <p:ph idx="1"/>
          </p:nvPr>
        </p:nvSpPr>
        <p:spPr/>
        <p:txBody>
          <a:bodyPr rtlCol="0">
            <a:normAutofit/>
          </a:bodyPr>
          <a:lstStyle/>
          <a:p>
            <a:pPr algn="just" fontAlgn="auto">
              <a:spcAft>
                <a:spcPts val="0"/>
              </a:spcAft>
              <a:defRPr/>
            </a:pPr>
            <a:r>
              <a:rPr lang="en-GB" sz="4000" dirty="0"/>
              <a:t>There are two tools of HTML.</a:t>
            </a:r>
          </a:p>
          <a:p>
            <a:pPr marL="514350" indent="-514350" algn="just" fontAlgn="auto">
              <a:spcAft>
                <a:spcPts val="0"/>
              </a:spcAft>
              <a:buFont typeface="Arial" panose="020B0604020202020204" pitchFamily="34" charset="0"/>
              <a:buAutoNum type="alphaLcParenR"/>
              <a:defRPr/>
            </a:pPr>
            <a:r>
              <a:rPr lang="en-GB" sz="2800" dirty="0"/>
              <a:t>HTML Editor: it is the program that one  uses to create and save HTML documents. They fall into two categories:</a:t>
            </a:r>
          </a:p>
          <a:p>
            <a:pPr marL="514350" indent="-514350" algn="just" fontAlgn="auto">
              <a:spcAft>
                <a:spcPts val="0"/>
              </a:spcAft>
              <a:buFont typeface="Arial" panose="020B0604020202020204" pitchFamily="34" charset="0"/>
              <a:buNone/>
              <a:defRPr/>
            </a:pPr>
            <a:r>
              <a:rPr lang="en-GB" sz="2800" dirty="0"/>
              <a:t>- Text based or code based which allows one to see the HTML code as one is creating a document.e.g. Notepad.</a:t>
            </a:r>
          </a:p>
          <a:p>
            <a:pPr marL="514350" indent="-514350" algn="just" fontAlgn="auto">
              <a:spcAft>
                <a:spcPts val="0"/>
              </a:spcAft>
              <a:buFont typeface="Arial" panose="020B0604020202020204" pitchFamily="34" charset="0"/>
              <a:buNone/>
              <a:defRPr/>
            </a:pPr>
            <a:r>
              <a:rPr lang="en-GB" sz="2800" dirty="0"/>
              <a:t>- Netscape composer/VS Code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7CF88A1-368E-98CB-4F17-E44B2DA578A1}"/>
              </a:ext>
            </a:extLst>
          </p:cNvPr>
          <p:cNvSpPr>
            <a:spLocks noGrp="1"/>
          </p:cNvSpPr>
          <p:nvPr>
            <p:ph type="title"/>
          </p:nvPr>
        </p:nvSpPr>
        <p:spPr/>
        <p:txBody>
          <a:bodyPr/>
          <a:lstStyle/>
          <a:p>
            <a:r>
              <a:rPr lang="en-GB" altLang="en-US"/>
              <a:t>HTML  TOOLS</a:t>
            </a:r>
          </a:p>
        </p:txBody>
      </p:sp>
      <p:sp>
        <p:nvSpPr>
          <p:cNvPr id="3" name="Content Placeholder 2">
            <a:extLst>
              <a:ext uri="{FF2B5EF4-FFF2-40B4-BE49-F238E27FC236}">
                <a16:creationId xmlns:a16="http://schemas.microsoft.com/office/drawing/2014/main" id="{A6EEBE3D-CDF6-747E-0D30-0A68D21DB13E}"/>
              </a:ext>
            </a:extLst>
          </p:cNvPr>
          <p:cNvSpPr>
            <a:spLocks noGrp="1"/>
          </p:cNvSpPr>
          <p:nvPr>
            <p:ph idx="1"/>
          </p:nvPr>
        </p:nvSpPr>
        <p:spPr/>
        <p:txBody>
          <a:bodyPr rtlCol="0">
            <a:normAutofit lnSpcReduction="10000"/>
          </a:bodyPr>
          <a:lstStyle/>
          <a:p>
            <a:pPr algn="just" fontAlgn="auto">
              <a:spcAft>
                <a:spcPts val="0"/>
              </a:spcAft>
              <a:buFont typeface="Arial" panose="020B0604020202020204" pitchFamily="34" charset="0"/>
              <a:buNone/>
              <a:defRPr/>
            </a:pPr>
            <a:r>
              <a:rPr lang="en-GB" dirty="0"/>
              <a:t>b) Web Browser: it is the program that one uses to view and test the HTML documents. They translate Html encoded files into text,image,sounds and other features user see. Microsoft Internet Explorer,Netscape,Mosaic Chrome are examples of browsers that enables user to view text and images and many more other World Wide Web featueres.They are software that must be installed on user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6D0F-0463-03BE-18D4-25FC030345DC}"/>
              </a:ext>
            </a:extLst>
          </p:cNvPr>
          <p:cNvSpPr>
            <a:spLocks noGrp="1"/>
          </p:cNvSpPr>
          <p:nvPr>
            <p:ph type="title"/>
          </p:nvPr>
        </p:nvSpPr>
        <p:spPr/>
        <p:txBody>
          <a:bodyPr rtlCol="0">
            <a:normAutofit fontScale="90000"/>
          </a:bodyPr>
          <a:lstStyle/>
          <a:p>
            <a:pPr fontAlgn="auto">
              <a:spcAft>
                <a:spcPts val="0"/>
              </a:spcAft>
              <a:defRPr/>
            </a:pPr>
            <a:r>
              <a:rPr lang="en-GB"/>
              <a:t>HTML  TERMINOLGY</a:t>
            </a:r>
            <a:br>
              <a:rPr lang="en-GB"/>
            </a:br>
            <a:endParaRPr lang="en-GB" dirty="0"/>
          </a:p>
        </p:txBody>
      </p:sp>
      <p:sp>
        <p:nvSpPr>
          <p:cNvPr id="3" name="Content Placeholder 2">
            <a:extLst>
              <a:ext uri="{FF2B5EF4-FFF2-40B4-BE49-F238E27FC236}">
                <a16:creationId xmlns:a16="http://schemas.microsoft.com/office/drawing/2014/main" id="{7CE0B2CF-FA65-9205-CB7D-1EE4D0EFD411}"/>
              </a:ext>
            </a:extLst>
          </p:cNvPr>
          <p:cNvSpPr>
            <a:spLocks noGrp="1"/>
          </p:cNvSpPr>
          <p:nvPr>
            <p:ph idx="1"/>
          </p:nvPr>
        </p:nvSpPr>
        <p:spPr/>
        <p:txBody>
          <a:bodyPr rtlCol="0">
            <a:normAutofit fontScale="77500" lnSpcReduction="20000"/>
          </a:bodyPr>
          <a:lstStyle/>
          <a:p>
            <a:pPr fontAlgn="auto">
              <a:spcAft>
                <a:spcPts val="0"/>
              </a:spcAft>
              <a:defRPr/>
            </a:pPr>
            <a:r>
              <a:rPr lang="en-GB"/>
              <a:t>Some commonly used terms in HTML are:</a:t>
            </a:r>
          </a:p>
          <a:p>
            <a:pPr fontAlgn="auto">
              <a:spcAft>
                <a:spcPts val="0"/>
              </a:spcAft>
              <a:defRPr/>
            </a:pPr>
            <a:r>
              <a:rPr lang="en-GB"/>
              <a:t>a)Tag: Tags are always written within angles brackets. it is a piece of text is used to identify an element so that the browser realizes how to display its contents.e.g.&lt;HTML&gt; tag indicates the start of an HTML document .HTML tag can be two types. They are:-</a:t>
            </a:r>
          </a:p>
          <a:p>
            <a:pPr fontAlgn="auto">
              <a:spcAft>
                <a:spcPts val="0"/>
              </a:spcAft>
              <a:defRPr/>
            </a:pPr>
            <a:r>
              <a:rPr lang="en-GB"/>
              <a:t>-Paired Tags :A tag is said to be a paired tag if text is placed between  a tag and its companions tag.In paired tag ,the first tag is referred to as opening  tag and the second tag is referred to as closing tag.</a:t>
            </a:r>
          </a:p>
          <a:p>
            <a:pPr fontAlgn="auto">
              <a:spcAft>
                <a:spcPts val="0"/>
              </a:spcAft>
              <a:defRPr/>
            </a:pPr>
            <a:r>
              <a:rPr lang="en-GB"/>
              <a:t>-Unpaired Tags: An unpaired tag  does not have  a companion tag .unpaired tag also known as singular or Stand-Alone tags.e.g:&lt;br&gt;,&lt;hr&gt; etc.</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3725</Words>
  <Application>Microsoft Office PowerPoint</Application>
  <PresentationFormat>On-screen Show (4:3)</PresentationFormat>
  <Paragraphs>349</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Arial Narrow</vt:lpstr>
      <vt:lpstr>Calibri</vt:lpstr>
      <vt:lpstr>Office Theme</vt:lpstr>
      <vt:lpstr>INTRODUTION TO HTML</vt:lpstr>
      <vt:lpstr>HTML CONTENTS</vt:lpstr>
      <vt:lpstr>INTRODUCTION  OF  HTML</vt:lpstr>
      <vt:lpstr>INTRODUCTION  OF  HTML</vt:lpstr>
      <vt:lpstr> OBJECTIVE  OF  HTML </vt:lpstr>
      <vt:lpstr>WORLD  WIDE  WEB </vt:lpstr>
      <vt:lpstr>HTML  TOOLS </vt:lpstr>
      <vt:lpstr>HTML  TOOLS</vt:lpstr>
      <vt:lpstr>HTML  TERMINOLGY </vt:lpstr>
      <vt:lpstr>HTML  TERMINOLGY</vt:lpstr>
      <vt:lpstr>HOW TO CREATE AN HTML DOCUMENT</vt:lpstr>
      <vt:lpstr> HTML Tag &lt;HTML&gt;</vt:lpstr>
      <vt:lpstr> An HTML document has two distinct parts HEAD and BODY </vt:lpstr>
      <vt:lpstr> HEAD Tag &lt;HEAD&gt;</vt:lpstr>
      <vt:lpstr> BODY Tag &lt;BODY&gt;</vt:lpstr>
      <vt:lpstr>Attributes used with &lt;BODY&gt;</vt:lpstr>
      <vt:lpstr>Attributes used with &lt;BODY&gt;</vt:lpstr>
      <vt:lpstr>Attributes used with &lt;BODY&gt;</vt:lpstr>
      <vt:lpstr>Follow the steps to create and view in browser</vt:lpstr>
      <vt:lpstr> S A V I N G   A N D   V I E W I N G   A   H T M L DOCUMENT </vt:lpstr>
      <vt:lpstr>TEXT  TEGS </vt:lpstr>
      <vt:lpstr>Character Formatting Tag</vt:lpstr>
      <vt:lpstr>The most common character formatting tags are</vt:lpstr>
      <vt:lpstr>Font Colors and Size:&lt;FONT&gt;</vt:lpstr>
      <vt:lpstr>Font Colors and Size:&lt;FONT</vt:lpstr>
      <vt:lpstr>An HTML document formatText.html shows the use of Character Formatting Tags.</vt:lpstr>
      <vt:lpstr>OUTPUT</vt:lpstr>
      <vt:lpstr>MARQUEE TAG</vt:lpstr>
      <vt:lpstr>Attributes of marquee tag </vt:lpstr>
      <vt:lpstr>paragraph Formatting Tag</vt:lpstr>
      <vt:lpstr>The most common paragraph formatting tags are</vt:lpstr>
      <vt:lpstr>Using Line Break Tag: &lt;BR&gt;</vt:lpstr>
      <vt:lpstr>Using Preformatted Text Tag: &lt;PRE&gt;</vt:lpstr>
      <vt:lpstr> An HTML document control.html shows the use of &lt;P&gt;, &lt;BR&gt; and &lt;PRE&gt;</vt:lpstr>
      <vt:lpstr>An HTML document control.html shows the use of &lt;P&gt;, &lt;BR&gt; and &lt;PRE&gt;</vt:lpstr>
      <vt:lpstr>OUTPUT</vt:lpstr>
      <vt:lpstr>Using Horizontal Rule Tag: &lt;HR&gt;</vt:lpstr>
      <vt:lpstr>&lt;HR&gt; accepts following attributes</vt:lpstr>
      <vt:lpstr>HEADING: &lt;H1&gt;.............&lt;H6&gt;tags</vt:lpstr>
      <vt:lpstr>Example: An HTML document, headings.html shows the different section headings</vt:lpstr>
      <vt:lpstr>Viewing output of HTML document headings.html in browse</vt:lpstr>
      <vt:lpstr>SPECIAL CHARTACTER </vt:lpstr>
      <vt:lpstr>Example:</vt:lpstr>
      <vt:lpstr>ADVANTAGES  OF  HTML </vt:lpstr>
      <vt:lpstr>DISADVANTAGES  OF  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INTRODUTION TO HTML</dc:title>
  <dc:creator>Sarbjit</dc:creator>
  <cp:lastModifiedBy>Sravanth Baratam [Student-PECS]</cp:lastModifiedBy>
  <cp:revision>45</cp:revision>
  <dcterms:created xsi:type="dcterms:W3CDTF">2011-06-18T05:25:41Z</dcterms:created>
  <dcterms:modified xsi:type="dcterms:W3CDTF">2024-05-22T00:23:09Z</dcterms:modified>
</cp:coreProperties>
</file>