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65" r:id="rId7"/>
    <p:sldId id="261" r:id="rId8"/>
    <p:sldId id="266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7C833-1357-4748-87AE-22C9C7C8796B}" v="2" dt="2025-02-11T10:11:08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4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anth Baratam [Student-PECS]" userId="fbb788cf-fc25-4a71-ac10-89617aea7921" providerId="ADAL" clId="{E7E7C833-1357-4748-87AE-22C9C7C8796B}"/>
    <pc:docChg chg="undo custSel addSld delSld modSld">
      <pc:chgData name="Sravanth Baratam [Student-PECS]" userId="fbb788cf-fc25-4a71-ac10-89617aea7921" providerId="ADAL" clId="{E7E7C833-1357-4748-87AE-22C9C7C8796B}" dt="2025-02-11T12:28:57.201" v="376" actId="20577"/>
      <pc:docMkLst>
        <pc:docMk/>
      </pc:docMkLst>
      <pc:sldChg chg="modSp mod">
        <pc:chgData name="Sravanth Baratam [Student-PECS]" userId="fbb788cf-fc25-4a71-ac10-89617aea7921" providerId="ADAL" clId="{E7E7C833-1357-4748-87AE-22C9C7C8796B}" dt="2025-02-10T11:03:27.710" v="122" actId="20577"/>
        <pc:sldMkLst>
          <pc:docMk/>
          <pc:sldMk cId="0" sldId="256"/>
        </pc:sldMkLst>
        <pc:spChg chg="mod">
          <ac:chgData name="Sravanth Baratam [Student-PECS]" userId="fbb788cf-fc25-4a71-ac10-89617aea7921" providerId="ADAL" clId="{E7E7C833-1357-4748-87AE-22C9C7C8796B}" dt="2025-02-10T11:03:27.710" v="12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ravanth Baratam [Student-PECS]" userId="fbb788cf-fc25-4a71-ac10-89617aea7921" providerId="ADAL" clId="{E7E7C833-1357-4748-87AE-22C9C7C8796B}" dt="2025-02-10T11:03:21.738" v="114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ravanth Baratam [Student-PECS]" userId="fbb788cf-fc25-4a71-ac10-89617aea7921" providerId="ADAL" clId="{E7E7C833-1357-4748-87AE-22C9C7C8796B}" dt="2025-02-11T10:04:59.363" v="245" actId="27636"/>
        <pc:sldMkLst>
          <pc:docMk/>
          <pc:sldMk cId="0" sldId="257"/>
        </pc:sldMkLst>
        <pc:spChg chg="mod">
          <ac:chgData name="Sravanth Baratam [Student-PECS]" userId="fbb788cf-fc25-4a71-ac10-89617aea7921" providerId="ADAL" clId="{E7E7C833-1357-4748-87AE-22C9C7C8796B}" dt="2025-02-11T10:04:59.363" v="245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ravanth Baratam [Student-PECS]" userId="fbb788cf-fc25-4a71-ac10-89617aea7921" providerId="ADAL" clId="{E7E7C833-1357-4748-87AE-22C9C7C8796B}" dt="2025-02-11T12:14:19.853" v="362" actId="20577"/>
        <pc:sldMkLst>
          <pc:docMk/>
          <pc:sldMk cId="0" sldId="258"/>
        </pc:sldMkLst>
        <pc:spChg chg="mod">
          <ac:chgData name="Sravanth Baratam [Student-PECS]" userId="fbb788cf-fc25-4a71-ac10-89617aea7921" providerId="ADAL" clId="{E7E7C833-1357-4748-87AE-22C9C7C8796B}" dt="2025-02-11T12:14:19.853" v="362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del mod">
        <pc:chgData name="Sravanth Baratam [Student-PECS]" userId="fbb788cf-fc25-4a71-ac10-89617aea7921" providerId="ADAL" clId="{E7E7C833-1357-4748-87AE-22C9C7C8796B}" dt="2025-02-10T13:27:46.175" v="224" actId="2696"/>
        <pc:sldMkLst>
          <pc:docMk/>
          <pc:sldMk cId="0" sldId="259"/>
        </pc:sldMkLst>
        <pc:spChg chg="mod">
          <ac:chgData name="Sravanth Baratam [Student-PECS]" userId="fbb788cf-fc25-4a71-ac10-89617aea7921" providerId="ADAL" clId="{E7E7C833-1357-4748-87AE-22C9C7C8796B}" dt="2025-02-10T13:15:01.612" v="223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ravanth Baratam [Student-PECS]" userId="fbb788cf-fc25-4a71-ac10-89617aea7921" providerId="ADAL" clId="{E7E7C833-1357-4748-87AE-22C9C7C8796B}" dt="2025-02-11T10:10:37.217" v="272" actId="20577"/>
        <pc:sldMkLst>
          <pc:docMk/>
          <pc:sldMk cId="0" sldId="260"/>
        </pc:sldMkLst>
        <pc:spChg chg="mod">
          <ac:chgData name="Sravanth Baratam [Student-PECS]" userId="fbb788cf-fc25-4a71-ac10-89617aea7921" providerId="ADAL" clId="{E7E7C833-1357-4748-87AE-22C9C7C8796B}" dt="2025-02-11T10:10:37.217" v="272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ravanth Baratam [Student-PECS]" userId="fbb788cf-fc25-4a71-ac10-89617aea7921" providerId="ADAL" clId="{E7E7C833-1357-4748-87AE-22C9C7C8796B}" dt="2025-02-11T10:15:10.063" v="317" actId="20577"/>
        <pc:sldMkLst>
          <pc:docMk/>
          <pc:sldMk cId="0" sldId="261"/>
        </pc:sldMkLst>
        <pc:spChg chg="mod">
          <ac:chgData name="Sravanth Baratam [Student-PECS]" userId="fbb788cf-fc25-4a71-ac10-89617aea7921" providerId="ADAL" clId="{E7E7C833-1357-4748-87AE-22C9C7C8796B}" dt="2025-02-11T10:15:10.063" v="317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ravanth Baratam [Student-PECS]" userId="fbb788cf-fc25-4a71-ac10-89617aea7921" providerId="ADAL" clId="{E7E7C833-1357-4748-87AE-22C9C7C8796B}" dt="2025-02-11T10:19:34.170" v="356" actId="20577"/>
        <pc:sldMkLst>
          <pc:docMk/>
          <pc:sldMk cId="0" sldId="262"/>
        </pc:sldMkLst>
        <pc:spChg chg="mod">
          <ac:chgData name="Sravanth Baratam [Student-PECS]" userId="fbb788cf-fc25-4a71-ac10-89617aea7921" providerId="ADAL" clId="{E7E7C833-1357-4748-87AE-22C9C7C8796B}" dt="2025-02-11T10:19:34.170" v="356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ravanth Baratam [Student-PECS]" userId="fbb788cf-fc25-4a71-ac10-89617aea7921" providerId="ADAL" clId="{E7E7C833-1357-4748-87AE-22C9C7C8796B}" dt="2025-02-11T10:07:40.378" v="264"/>
        <pc:sldMkLst>
          <pc:docMk/>
          <pc:sldMk cId="0" sldId="263"/>
        </pc:sldMkLst>
        <pc:spChg chg="mod">
          <ac:chgData name="Sravanth Baratam [Student-PECS]" userId="fbb788cf-fc25-4a71-ac10-89617aea7921" providerId="ADAL" clId="{E7E7C833-1357-4748-87AE-22C9C7C8796B}" dt="2025-02-10T13:28:12.869" v="230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Sravanth Baratam [Student-PECS]" userId="fbb788cf-fc25-4a71-ac10-89617aea7921" providerId="ADAL" clId="{E7E7C833-1357-4748-87AE-22C9C7C8796B}" dt="2025-02-11T10:07:40.378" v="264"/>
          <ac:spMkLst>
            <pc:docMk/>
            <pc:sldMk cId="0" sldId="263"/>
            <ac:spMk id="3" creationId="{00000000-0000-0000-0000-000000000000}"/>
          </ac:spMkLst>
        </pc:spChg>
      </pc:sldChg>
      <pc:sldChg chg="modSp new mod">
        <pc:chgData name="Sravanth Baratam [Student-PECS]" userId="fbb788cf-fc25-4a71-ac10-89617aea7921" providerId="ADAL" clId="{E7E7C833-1357-4748-87AE-22C9C7C8796B}" dt="2025-02-10T13:29:43.908" v="237" actId="20577"/>
        <pc:sldMkLst>
          <pc:docMk/>
          <pc:sldMk cId="1327072461" sldId="264"/>
        </pc:sldMkLst>
        <pc:spChg chg="mod">
          <ac:chgData name="Sravanth Baratam [Student-PECS]" userId="fbb788cf-fc25-4a71-ac10-89617aea7921" providerId="ADAL" clId="{E7E7C833-1357-4748-87AE-22C9C7C8796B}" dt="2025-02-10T12:35:48.196" v="184" actId="20577"/>
          <ac:spMkLst>
            <pc:docMk/>
            <pc:sldMk cId="1327072461" sldId="264"/>
            <ac:spMk id="2" creationId="{F99AEE6F-EEAA-94D6-A068-C07EEAE1C3FB}"/>
          </ac:spMkLst>
        </pc:spChg>
        <pc:spChg chg="mod">
          <ac:chgData name="Sravanth Baratam [Student-PECS]" userId="fbb788cf-fc25-4a71-ac10-89617aea7921" providerId="ADAL" clId="{E7E7C833-1357-4748-87AE-22C9C7C8796B}" dt="2025-02-10T13:29:43.908" v="237" actId="20577"/>
          <ac:spMkLst>
            <pc:docMk/>
            <pc:sldMk cId="1327072461" sldId="264"/>
            <ac:spMk id="3" creationId="{D6E0C413-7FBD-014D-E5A3-70B9517A4ED3}"/>
          </ac:spMkLst>
        </pc:spChg>
      </pc:sldChg>
      <pc:sldChg chg="addSp delSp modSp new mod">
        <pc:chgData name="Sravanth Baratam [Student-PECS]" userId="fbb788cf-fc25-4a71-ac10-89617aea7921" providerId="ADAL" clId="{E7E7C833-1357-4748-87AE-22C9C7C8796B}" dt="2025-02-11T10:17:36.916" v="328" actId="1076"/>
        <pc:sldMkLst>
          <pc:docMk/>
          <pc:sldMk cId="3904797599" sldId="265"/>
        </pc:sldMkLst>
        <pc:spChg chg="del mod">
          <ac:chgData name="Sravanth Baratam [Student-PECS]" userId="fbb788cf-fc25-4a71-ac10-89617aea7921" providerId="ADAL" clId="{E7E7C833-1357-4748-87AE-22C9C7C8796B}" dt="2025-02-11T10:11:05.142" v="281" actId="478"/>
          <ac:spMkLst>
            <pc:docMk/>
            <pc:sldMk cId="3904797599" sldId="265"/>
            <ac:spMk id="2" creationId="{46024C02-19D4-1E18-4155-F363762A91AD}"/>
          </ac:spMkLst>
        </pc:spChg>
        <pc:spChg chg="del">
          <ac:chgData name="Sravanth Baratam [Student-PECS]" userId="fbb788cf-fc25-4a71-ac10-89617aea7921" providerId="ADAL" clId="{E7E7C833-1357-4748-87AE-22C9C7C8796B}" dt="2025-02-11T10:10:55.352" v="274"/>
          <ac:spMkLst>
            <pc:docMk/>
            <pc:sldMk cId="3904797599" sldId="265"/>
            <ac:spMk id="3" creationId="{FEC3CBFA-0CB9-A581-D6D5-8CC26FBE1E2B}"/>
          </ac:spMkLst>
        </pc:spChg>
        <pc:graphicFrameChg chg="add mod">
          <ac:chgData name="Sravanth Baratam [Student-PECS]" userId="fbb788cf-fc25-4a71-ac10-89617aea7921" providerId="ADAL" clId="{E7E7C833-1357-4748-87AE-22C9C7C8796B}" dt="2025-02-11T10:17:36.916" v="328" actId="1076"/>
          <ac:graphicFrameMkLst>
            <pc:docMk/>
            <pc:sldMk cId="3904797599" sldId="265"/>
            <ac:graphicFrameMk id="4" creationId="{96A84160-3356-1594-9FCE-74B9DBDBF1CA}"/>
          </ac:graphicFrameMkLst>
        </pc:graphicFrameChg>
      </pc:sldChg>
      <pc:sldChg chg="delSp modSp new mod">
        <pc:chgData name="Sravanth Baratam [Student-PECS]" userId="fbb788cf-fc25-4a71-ac10-89617aea7921" providerId="ADAL" clId="{E7E7C833-1357-4748-87AE-22C9C7C8796B}" dt="2025-02-11T10:18:35.767" v="340" actId="12"/>
        <pc:sldMkLst>
          <pc:docMk/>
          <pc:sldMk cId="3207229254" sldId="266"/>
        </pc:sldMkLst>
        <pc:spChg chg="del">
          <ac:chgData name="Sravanth Baratam [Student-PECS]" userId="fbb788cf-fc25-4a71-ac10-89617aea7921" providerId="ADAL" clId="{E7E7C833-1357-4748-87AE-22C9C7C8796B}" dt="2025-02-11T10:15:30.674" v="324" actId="478"/>
          <ac:spMkLst>
            <pc:docMk/>
            <pc:sldMk cId="3207229254" sldId="266"/>
            <ac:spMk id="2" creationId="{8A675F3F-3AE8-F5AA-F38B-256402225F60}"/>
          </ac:spMkLst>
        </pc:spChg>
        <pc:spChg chg="mod">
          <ac:chgData name="Sravanth Baratam [Student-PECS]" userId="fbb788cf-fc25-4a71-ac10-89617aea7921" providerId="ADAL" clId="{E7E7C833-1357-4748-87AE-22C9C7C8796B}" dt="2025-02-11T10:18:35.767" v="340" actId="12"/>
          <ac:spMkLst>
            <pc:docMk/>
            <pc:sldMk cId="3207229254" sldId="266"/>
            <ac:spMk id="3" creationId="{7058848B-AF1F-D123-F6ED-8D7B8A37F229}"/>
          </ac:spMkLst>
        </pc:spChg>
      </pc:sldChg>
      <pc:sldChg chg="delSp modSp new mod">
        <pc:chgData name="Sravanth Baratam [Student-PECS]" userId="fbb788cf-fc25-4a71-ac10-89617aea7921" providerId="ADAL" clId="{E7E7C833-1357-4748-87AE-22C9C7C8796B}" dt="2025-02-11T12:28:57.201" v="376" actId="20577"/>
        <pc:sldMkLst>
          <pc:docMk/>
          <pc:sldMk cId="158974069" sldId="267"/>
        </pc:sldMkLst>
        <pc:spChg chg="mod">
          <ac:chgData name="Sravanth Baratam [Student-PECS]" userId="fbb788cf-fc25-4a71-ac10-89617aea7921" providerId="ADAL" clId="{E7E7C833-1357-4748-87AE-22C9C7C8796B}" dt="2025-02-11T12:28:57.201" v="376" actId="20577"/>
          <ac:spMkLst>
            <pc:docMk/>
            <pc:sldMk cId="158974069" sldId="267"/>
            <ac:spMk id="2" creationId="{E0E49BD3-03AD-1CDF-3DBE-D41D5A4B675F}"/>
          </ac:spMkLst>
        </pc:spChg>
        <pc:spChg chg="del">
          <ac:chgData name="Sravanth Baratam [Student-PECS]" userId="fbb788cf-fc25-4a71-ac10-89617aea7921" providerId="ADAL" clId="{E7E7C833-1357-4748-87AE-22C9C7C8796B}" dt="2025-02-11T12:28:46.781" v="364" actId="478"/>
          <ac:spMkLst>
            <pc:docMk/>
            <pc:sldMk cId="158974069" sldId="267"/>
            <ac:spMk id="3" creationId="{3620F2AB-66A8-81D4-BCA9-341406F3DFE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PDM</a:t>
            </a:r>
            <a:r>
              <a:rPr lang="en-US" baseline="0"/>
              <a:t> Gantt Chart</a:t>
            </a:r>
            <a:endParaRPr lang="en-US"/>
          </a:p>
        </c:rich>
      </c:tx>
      <c:layout>
        <c:manualLayout>
          <c:xMode val="edge"/>
          <c:yMode val="edge"/>
          <c:x val="0.4203858024691358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Literature Review</c:v>
                </c:pt>
                <c:pt idx="1">
                  <c:v>Data Collection</c:v>
                </c:pt>
                <c:pt idx="2">
                  <c:v>GAN Development	</c:v>
                </c:pt>
                <c:pt idx="3">
                  <c:v>NN Model Training</c:v>
                </c:pt>
                <c:pt idx="4">
                  <c:v>Draft Methodology</c:v>
                </c:pt>
                <c:pt idx="5">
                  <c:v>Validation &amp; Analysis</c:v>
                </c:pt>
                <c:pt idx="6">
                  <c:v>Draft FPR</c:v>
                </c:pt>
                <c:pt idx="7">
                  <c:v>FPR</c:v>
                </c:pt>
              </c:strCache>
            </c:strRef>
          </c:cat>
          <c:val>
            <c:numRef>
              <c:f>Sheet1!$B$2:$B$9</c:f>
              <c:numCache>
                <c:formatCode>[$-409]d\-mmm;@</c:formatCode>
                <c:ptCount val="8"/>
                <c:pt idx="0">
                  <c:v>45691</c:v>
                </c:pt>
                <c:pt idx="1">
                  <c:v>45691</c:v>
                </c:pt>
                <c:pt idx="2">
                  <c:v>45691</c:v>
                </c:pt>
                <c:pt idx="3">
                  <c:v>45702</c:v>
                </c:pt>
                <c:pt idx="4">
                  <c:v>45708</c:v>
                </c:pt>
                <c:pt idx="5">
                  <c:v>45698</c:v>
                </c:pt>
                <c:pt idx="6">
                  <c:v>45716</c:v>
                </c:pt>
                <c:pt idx="7">
                  <c:v>45754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13-0F40-995C-19C25F70F80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Duration(days)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Literature Review</c:v>
                </c:pt>
                <c:pt idx="1">
                  <c:v>Data Collection</c:v>
                </c:pt>
                <c:pt idx="2">
                  <c:v>GAN Development	</c:v>
                </c:pt>
                <c:pt idx="3">
                  <c:v>NN Model Training</c:v>
                </c:pt>
                <c:pt idx="4">
                  <c:v>Draft Methodology</c:v>
                </c:pt>
                <c:pt idx="5">
                  <c:v>Validation &amp; Analysis</c:v>
                </c:pt>
                <c:pt idx="6">
                  <c:v>Draft FPR</c:v>
                </c:pt>
                <c:pt idx="7">
                  <c:v>FPR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21</c:v>
                </c:pt>
                <c:pt idx="1">
                  <c:v>28</c:v>
                </c:pt>
                <c:pt idx="2">
                  <c:v>11</c:v>
                </c:pt>
                <c:pt idx="3">
                  <c:v>14</c:v>
                </c:pt>
                <c:pt idx="4">
                  <c:v>18</c:v>
                </c:pt>
                <c:pt idx="5">
                  <c:v>56</c:v>
                </c:pt>
                <c:pt idx="6">
                  <c:v>38</c:v>
                </c:pt>
                <c:pt idx="7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13-0F40-995C-19C25F70F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07527648"/>
        <c:axId val="1007653248"/>
      </c:barChart>
      <c:catAx>
        <c:axId val="1007527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653248"/>
        <c:crosses val="autoZero"/>
        <c:auto val="1"/>
        <c:lblAlgn val="ctr"/>
        <c:lblOffset val="100"/>
        <c:noMultiLvlLbl val="0"/>
      </c:catAx>
      <c:valAx>
        <c:axId val="1007653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52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Detection</a:t>
            </a:r>
            <a:r>
              <a:rPr lang="en-GB" dirty="0"/>
              <a:t> </a:t>
            </a:r>
            <a:r>
              <a:rPr dirty="0"/>
              <a:t>of QPOs in Neutron Star Light Curves Using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Project and Data Management Plan</a:t>
            </a:r>
          </a:p>
          <a:p>
            <a:r>
              <a:rPr dirty="0"/>
              <a:t>Name: </a:t>
            </a:r>
            <a:r>
              <a:rPr dirty="0" err="1"/>
              <a:t>Sravanth</a:t>
            </a:r>
            <a:r>
              <a:rPr dirty="0"/>
              <a:t> </a:t>
            </a:r>
            <a:r>
              <a:rPr dirty="0" err="1"/>
              <a:t>Baratam</a:t>
            </a:r>
            <a:endParaRPr lang="en-GB" dirty="0"/>
          </a:p>
          <a:p>
            <a:r>
              <a:rPr lang="en-GB" dirty="0"/>
              <a:t>Student ID: 23001152</a:t>
            </a:r>
            <a:endParaRPr dirty="0"/>
          </a:p>
          <a:p>
            <a:r>
              <a:rPr dirty="0"/>
              <a:t>Supervisor: Dr. William Alston</a:t>
            </a:r>
          </a:p>
          <a:p>
            <a:r>
              <a:rPr dirty="0"/>
              <a:t>Institution: University of Hertfordshire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summary, this project leverages neural networks to overcome limitations of traditional QPO detection methods.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9BD3-03AD-1CDF-3DBE-D41D5A4B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1391"/>
            <a:ext cx="8229600" cy="1143000"/>
          </a:xfrm>
        </p:spPr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effectLst/>
              </a:rPr>
              <a:t>QPOs (Quasi-Periodic Oscillations)</a:t>
            </a:r>
            <a:r>
              <a:rPr lang="en-US" dirty="0"/>
              <a:t> – Variations in the X-ray brightness of compact objects like black holes and neutron stars, often used in astrophysics and signal processing.</a:t>
            </a:r>
            <a:endParaRPr lang="en-GB" dirty="0"/>
          </a:p>
          <a:p>
            <a:r>
              <a:rPr dirty="0"/>
              <a:t> Why QPOs?</a:t>
            </a:r>
          </a:p>
          <a:p>
            <a:r>
              <a:rPr dirty="0"/>
              <a:t>  - Probe accretion physics near neutron stars.</a:t>
            </a:r>
          </a:p>
          <a:p>
            <a:r>
              <a:rPr dirty="0"/>
              <a:t>  - Challenges: Non-stationary noise, low signal-to-noise ratio.</a:t>
            </a:r>
          </a:p>
          <a:p>
            <a:r>
              <a:rPr dirty="0"/>
              <a:t>- Why Neural Networks?</a:t>
            </a:r>
            <a:endParaRPr lang="en-US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Neutron star light curves exhibit </a:t>
            </a:r>
            <a:r>
              <a:rPr lang="en-US" b="1" dirty="0">
                <a:effectLst/>
                <a:latin typeface="Helvetica Neue" panose="02000503000000020004" pitchFamily="2" charset="0"/>
              </a:rPr>
              <a:t>stochastic noise</a:t>
            </a:r>
            <a:r>
              <a:rPr lang="en-US" dirty="0">
                <a:effectLst/>
                <a:latin typeface="Helvetica Neue" panose="02000503000000020004" pitchFamily="2" charset="0"/>
              </a:rPr>
              <a:t> (e.g., red noise from accretion flows) and </a:t>
            </a:r>
            <a:r>
              <a:rPr lang="en-US" b="1" dirty="0">
                <a:effectLst/>
                <a:latin typeface="Helvetica Neue" panose="02000503000000020004" pitchFamily="2" charset="0"/>
              </a:rPr>
              <a:t>non-stationary QPOs</a:t>
            </a:r>
            <a:r>
              <a:rPr lang="en-US" dirty="0">
                <a:effectLst/>
                <a:latin typeface="Helvetica Neue" panose="02000503000000020004" pitchFamily="2" charset="0"/>
              </a:rPr>
              <a:t> (drifting frequencies, variable amplitudes).</a:t>
            </a:r>
            <a:endParaRPr lang="en-US" dirty="0">
              <a:latin typeface="Menlo" panose="020B06090308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NNs automatically learn </a:t>
            </a:r>
            <a:r>
              <a:rPr lang="en-US" b="1" dirty="0">
                <a:effectLst/>
                <a:latin typeface="Helvetica Neue" panose="02000503000000020004" pitchFamily="2" charset="0"/>
              </a:rPr>
              <a:t>temporal/spatial patterns</a:t>
            </a:r>
            <a:r>
              <a:rPr lang="en-US" dirty="0">
                <a:effectLst/>
                <a:latin typeface="Helvetica Neue" panose="02000503000000020004" pitchFamily="2" charset="0"/>
              </a:rPr>
              <a:t> without assuming stationarity, unlike Fourier methods that require fixed-frequency signals.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Research Question:</a:t>
            </a:r>
          </a:p>
          <a:p>
            <a:r>
              <a:rPr dirty="0"/>
              <a:t>Can neural networks and GANs improve QPO detection in neutron star light curves?</a:t>
            </a:r>
          </a:p>
          <a:p>
            <a:endParaRPr dirty="0"/>
          </a:p>
          <a:p>
            <a:r>
              <a:rPr dirty="0"/>
              <a:t>Objectives:</a:t>
            </a:r>
          </a:p>
          <a:p>
            <a:r>
              <a:rPr dirty="0"/>
              <a:t>1. Develop GAN for synthetic light curves.</a:t>
            </a:r>
          </a:p>
          <a:p>
            <a:r>
              <a:rPr dirty="0"/>
              <a:t>2. Train hybrid CNN-LSTM model for QPO analysis.</a:t>
            </a:r>
          </a:p>
          <a:p>
            <a:r>
              <a:rPr dirty="0"/>
              <a:t>3. Validate against traditional methods.</a:t>
            </a:r>
          </a:p>
          <a:p>
            <a:r>
              <a:rPr dirty="0"/>
              <a:t>4. Ensure ethical data practices.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EE6F-EEAA-94D6-A068-C07EEAE1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Develop GAN for synthetic light curves.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C413-7FBD-014D-E5A3-70B9517A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Develop a GAN for Synthetic Light Curves Build a Generative Adversarial Network (GAN) to simulate time series data resembling those observed from accreting black holes.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Train the GAN on properties derived from real X-ray data provided by the XMM-Newton telescope.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fkGroteskNeue"/>
              </a:rPr>
              <a:t>Validate the GAN's output by comparing its statistical properties (e.g., power spectrum, log-normal distribution) with those of real observational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7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Plan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Tasks:</a:t>
            </a:r>
          </a:p>
          <a:p>
            <a:r>
              <a:rPr dirty="0"/>
              <a:t>- Literature review (Weeks 1–4).</a:t>
            </a:r>
          </a:p>
          <a:p>
            <a:r>
              <a:rPr dirty="0"/>
              <a:t>- GAN development (Weeks 4–8).</a:t>
            </a:r>
          </a:p>
          <a:p>
            <a:r>
              <a:rPr dirty="0"/>
              <a:t>- Model training (Weeks 6–10).</a:t>
            </a:r>
          </a:p>
          <a:p>
            <a:r>
              <a:rPr dirty="0"/>
              <a:t>- Validation (Weeks 9–12).</a:t>
            </a:r>
          </a:p>
          <a:p>
            <a:endParaRPr dirty="0"/>
          </a:p>
          <a:p>
            <a:r>
              <a:rPr dirty="0"/>
              <a:t>Milestones:</a:t>
            </a:r>
          </a:p>
          <a:p>
            <a:r>
              <a:rPr dirty="0"/>
              <a:t>- Interim presentation</a:t>
            </a:r>
            <a:r>
              <a:rPr lang="en-GB" dirty="0"/>
              <a:t>(PDM)</a:t>
            </a:r>
            <a:endParaRPr dirty="0"/>
          </a:p>
          <a:p>
            <a:r>
              <a:rPr dirty="0"/>
              <a:t>- Final submission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A84160-3356-1594-9FCE-74B9DBDBF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237050"/>
              </p:ext>
            </p:extLst>
          </p:nvPr>
        </p:nvGraphicFramePr>
        <p:xfrm>
          <a:off x="95693" y="510363"/>
          <a:ext cx="8952614" cy="5837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479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Management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Overview: 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Source: XMM-Newton X-ray telescope.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Format: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FITS files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(Flexible Image Transport System), time-series X-ray data.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Variables: Time stamps, flux values, measurement errors. 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Collection: 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data: XMM-Newton observations (via [XSA](https://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www.cosmos.esa.int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/web/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xmm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-newton/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xsa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 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Synthetic data: Generated using GANs (simulated QPOs + red noise). 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Metadata: 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types: `. fits` (observations)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Size: _GB (real), _GB (synthetic). 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Organized directories with clear subfolder separation for real vs. synthetic datasets.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8848B-AF1F-D123-F6ED-8D7B8A37F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406"/>
            <a:ext cx="8229600" cy="5732758"/>
          </a:xfrm>
        </p:spPr>
        <p:txBody>
          <a:bodyPr>
            <a:normAutofit fontScale="47500" lnSpcReduction="20000"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Control:  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GitHub: `</a:t>
            </a:r>
            <a:r>
              <a:rPr lang="en-US" sz="3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32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sravanth</a:t>
            </a: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-space/</a:t>
            </a:r>
            <a:r>
              <a:rPr lang="en-US" sz="3200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ds_project</a:t>
            </a: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Versioning: Semantic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Commits: Weekly commits with detailed log messages.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ReadMe File Contents: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Installation Guide: Dependencies (Python, TensorFlow, Keras, Astropy).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Handling: How to preprocess real and synthetic light curves.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Usage: Example scripts validation metrics.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&amp; Storage:  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Backups: GitHub + OneDrive (nightly syncs).  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Access: Public repo on Github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Ethical Compliance:  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GDPR: Not applicable (</a:t>
            </a:r>
            <a:r>
              <a:rPr lang="en-US" sz="3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XMM-Newton data is </a:t>
            </a:r>
            <a:r>
              <a:rPr lang="en-US" sz="3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publicly available</a:t>
            </a:r>
            <a:r>
              <a:rPr lang="en-US" sz="3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  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UH Ethics: Compliant (non-sensitive data).  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Permissions: Granted via </a:t>
            </a:r>
            <a:r>
              <a:rPr lang="en-US" sz="32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European Space Agency's (ESA) Open Access policy</a:t>
            </a: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 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2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Ethical Collection: XMM-Newton data adheres to ESA ethical guidelines.  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2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Results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GAN Validation:</a:t>
            </a:r>
          </a:p>
          <a:p>
            <a:r>
              <a:rPr dirty="0"/>
              <a:t>  Power spectrum match (synthetic vs. real).</a:t>
            </a:r>
          </a:p>
          <a:p>
            <a:r>
              <a:rPr dirty="0"/>
              <a:t>  Log-normal flux distribution.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NN Performance:</a:t>
            </a:r>
          </a:p>
          <a:p>
            <a:r>
              <a:rPr dirty="0"/>
              <a:t>  Accuracy &gt;90% (QPO detection).</a:t>
            </a:r>
          </a:p>
          <a:p>
            <a:r>
              <a:rPr dirty="0"/>
              <a:t>  MAE &lt;0.1 Hz (frequency estimation).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639</Words>
  <Application>Microsoft Macintosh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fkGroteskNeue</vt:lpstr>
      <vt:lpstr>Helvetica Neue</vt:lpstr>
      <vt:lpstr>Menlo</vt:lpstr>
      <vt:lpstr>Symbol</vt:lpstr>
      <vt:lpstr>Office Theme</vt:lpstr>
      <vt:lpstr>Detection of QPOs in Neutron Star Light Curves Using Neural Networks</vt:lpstr>
      <vt:lpstr>Background &amp; Motivation</vt:lpstr>
      <vt:lpstr>Research Question &amp; Objectives</vt:lpstr>
      <vt:lpstr>  Develop GAN for synthetic light curves. </vt:lpstr>
      <vt:lpstr>Project Plan &amp; Timeline</vt:lpstr>
      <vt:lpstr>PowerPoint Presentation</vt:lpstr>
      <vt:lpstr>Data Management Plan</vt:lpstr>
      <vt:lpstr>PowerPoint Presentation</vt:lpstr>
      <vt:lpstr>Expected Results &amp; Validation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sravanth baratam</cp:lastModifiedBy>
  <cp:revision>2</cp:revision>
  <dcterms:created xsi:type="dcterms:W3CDTF">2013-01-27T09:14:16Z</dcterms:created>
  <dcterms:modified xsi:type="dcterms:W3CDTF">2025-02-11T12:28:59Z</dcterms:modified>
  <cp:category/>
</cp:coreProperties>
</file>