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llaJyoCodingPro/APSSDC_CSproject.gi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2800" y="2107112"/>
            <a:ext cx="7695818" cy="509114"/>
          </a:xfrm>
          <a:prstGeom prst="rect">
            <a:avLst/>
          </a:prstGeom>
        </p:spPr>
        <p:txBody>
          <a:bodyPr vert="horz" wrap="square" lIns="0" tIns="16510" rIns="0" bIns="0" rtlCol="0">
            <a:spAutoFit/>
          </a:bodyPr>
          <a:lstStyle/>
          <a:p>
            <a:pPr marL="3213735">
              <a:lnSpc>
                <a:spcPct val="100000"/>
              </a:lnSpc>
              <a:spcBef>
                <a:spcPts val="130"/>
              </a:spcBef>
            </a:pPr>
            <a:r>
              <a:rPr lang="en-US" spc="15" dirty="0"/>
              <a:t>ILLA JYOTHI BHAVANI</a:t>
            </a:r>
            <a:endParaRPr spc="15" dirty="0"/>
          </a:p>
        </p:txBody>
      </p:sp>
      <p:sp>
        <p:nvSpPr>
          <p:cNvPr id="8" name="object 8"/>
          <p:cNvSpPr txBox="1"/>
          <p:nvPr/>
        </p:nvSpPr>
        <p:spPr>
          <a:xfrm>
            <a:off x="3657600" y="2821622"/>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a:rPr>
              <a:t>KEYLOGGER AND SECURITY</a:t>
            </a:r>
            <a:endParaRPr sz="4000" u="sng" dirty="0">
              <a:latin typeface="Sitka Small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C511D180-ECCA-E050-779A-5EB2A0089389}"/>
              </a:ext>
            </a:extLst>
          </p:cNvPr>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Single Corner Rounded 9">
            <a:extLst>
              <a:ext uri="{FF2B5EF4-FFF2-40B4-BE49-F238E27FC236}">
                <a16:creationId xmlns:a16="http://schemas.microsoft.com/office/drawing/2014/main" id="{87A0F854-C609-46B9-6207-3F2E58041E7E}"/>
              </a:ext>
            </a:extLst>
          </p:cNvPr>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6AFFD9AB-D0AE-BE0B-D68F-55EF7953C4D7}"/>
              </a:ext>
            </a:extLst>
          </p:cNvPr>
          <p:cNvSpPr txBox="1"/>
          <p:nvPr/>
        </p:nvSpPr>
        <p:spPr>
          <a:xfrm>
            <a:off x="838200" y="1857375"/>
            <a:ext cx="8696325" cy="2862322"/>
          </a:xfrm>
          <a:prstGeom prst="rect">
            <a:avLst/>
          </a:prstGeom>
          <a:noFill/>
        </p:spPr>
        <p:txBody>
          <a:bodyPr wrap="square" rtlCol="0">
            <a:spAutoFit/>
          </a:bodyPr>
          <a:lstStyle/>
          <a:p>
            <a:r>
              <a:rPr lang="en-US" sz="3600" dirty="0"/>
              <a:t>The best way to protect your devices from keylogging is to use a high-quality antivirus or firewall. You can also take other precautions to make an infection less likely.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9489B1-DB22-4A77-8568-7DBB34C923B1}"/>
              </a:ext>
            </a:extLst>
          </p:cNvPr>
          <p:cNvSpPr txBox="1"/>
          <p:nvPr/>
        </p:nvSpPr>
        <p:spPr>
          <a:xfrm>
            <a:off x="1371600" y="762000"/>
            <a:ext cx="6248400" cy="1200329"/>
          </a:xfrm>
          <a:prstGeom prst="rect">
            <a:avLst/>
          </a:prstGeom>
          <a:noFill/>
        </p:spPr>
        <p:txBody>
          <a:bodyPr wrap="square" rtlCol="0">
            <a:spAutoFit/>
          </a:bodyPr>
          <a:lstStyle/>
          <a:p>
            <a:r>
              <a:rPr lang="en-US" sz="7200" dirty="0">
                <a:solidFill>
                  <a:srgbClr val="002060"/>
                </a:solidFill>
                <a:latin typeface="Bahnschrift Condensed" panose="020B0502040204020203" pitchFamily="34" charset="0"/>
              </a:rPr>
              <a:t>Project </a:t>
            </a:r>
            <a:r>
              <a:rPr lang="en-US" sz="7200" dirty="0" err="1">
                <a:solidFill>
                  <a:srgbClr val="002060"/>
                </a:solidFill>
                <a:latin typeface="Bahnschrift Condensed" panose="020B0502040204020203" pitchFamily="34" charset="0"/>
              </a:rPr>
              <a:t>Github</a:t>
            </a:r>
            <a:r>
              <a:rPr lang="en-US" sz="7200" dirty="0">
                <a:solidFill>
                  <a:srgbClr val="002060"/>
                </a:solidFill>
                <a:latin typeface="Bahnschrift Condensed" panose="020B0502040204020203" pitchFamily="34" charset="0"/>
              </a:rPr>
              <a:t> Link</a:t>
            </a:r>
            <a:endParaRPr lang="en-IN" sz="7200" dirty="0">
              <a:solidFill>
                <a:srgbClr val="002060"/>
              </a:solidFill>
              <a:latin typeface="Bahnschrift Condensed" panose="020B0502040204020203" pitchFamily="34" charset="0"/>
            </a:endParaRPr>
          </a:p>
        </p:txBody>
      </p:sp>
      <p:sp>
        <p:nvSpPr>
          <p:cNvPr id="3" name="TextBox 2">
            <a:hlinkClick r:id="rId2"/>
            <a:extLst>
              <a:ext uri="{FF2B5EF4-FFF2-40B4-BE49-F238E27FC236}">
                <a16:creationId xmlns:a16="http://schemas.microsoft.com/office/drawing/2014/main" id="{22EE19A5-D760-4612-5663-949CB96A9FD2}"/>
              </a:ext>
            </a:extLst>
          </p:cNvPr>
          <p:cNvSpPr txBox="1"/>
          <p:nvPr/>
        </p:nvSpPr>
        <p:spPr>
          <a:xfrm>
            <a:off x="1600200" y="2971800"/>
            <a:ext cx="8839200" cy="523220"/>
          </a:xfrm>
          <a:prstGeom prst="rect">
            <a:avLst/>
          </a:prstGeom>
          <a:noFill/>
        </p:spPr>
        <p:txBody>
          <a:bodyPr wrap="square" rtlCol="0">
            <a:spAutoFit/>
          </a:bodyPr>
          <a:lstStyle/>
          <a:p>
            <a:r>
              <a:rPr lang="en-IN" sz="2800" u="sng" dirty="0">
                <a:solidFill>
                  <a:srgbClr val="FF0000"/>
                </a:solidFill>
              </a:rPr>
              <a:t>https://github.com/IllaJyoCodingPro/APSSDC_CSproject.git</a:t>
            </a:r>
          </a:p>
        </p:txBody>
      </p:sp>
    </p:spTree>
    <p:extLst>
      <p:ext uri="{BB962C8B-B14F-4D97-AF65-F5344CB8AC3E}">
        <p14:creationId xmlns:p14="http://schemas.microsoft.com/office/powerpoint/2010/main" val="2945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170C571-CB35-8D85-2F78-FEE70D86C851}"/>
              </a:ext>
            </a:extLst>
          </p:cNvPr>
          <p:cNvSpPr txBox="1"/>
          <p:nvPr/>
        </p:nvSpPr>
        <p:spPr>
          <a:xfrm>
            <a:off x="1371600" y="2743200"/>
            <a:ext cx="8230932" cy="830997"/>
          </a:xfrm>
          <a:prstGeom prst="rect">
            <a:avLst/>
          </a:prstGeom>
          <a:noFill/>
        </p:spPr>
        <p:txBody>
          <a:bodyPr wrap="square" rtlCol="0">
            <a:spAutoFit/>
          </a:bodyPr>
          <a:lstStyle/>
          <a:p>
            <a:r>
              <a:rPr lang="en-US" sz="4800" dirty="0">
                <a:solidFill>
                  <a:srgbClr val="00B0F0"/>
                </a:solidFill>
              </a:rPr>
              <a:t>KEYLOGGER &amp; SECURITY</a:t>
            </a:r>
            <a:endParaRPr lang="en-IN" sz="48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a:extLst>
              <a:ext uri="{FF2B5EF4-FFF2-40B4-BE49-F238E27FC236}">
                <a16:creationId xmlns:a16="http://schemas.microsoft.com/office/drawing/2014/main" id="{69DBC619-102C-2B1B-711F-0E6040A00249}"/>
              </a:ext>
            </a:extLst>
          </p:cNvPr>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a:t>
            </a:r>
            <a:r>
              <a:rPr lang="en-IN" sz="3200" dirty="0" err="1"/>
              <a:t>Github</a:t>
            </a:r>
            <a:r>
              <a:rPr lang="en-IN" sz="3200" dirty="0"/>
              <a: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4BEF3F9-C81F-188D-B0D1-D2FB19626F5F}"/>
              </a:ext>
            </a:extLst>
          </p:cNvPr>
          <p:cNvSpPr txBox="1"/>
          <p:nvPr/>
        </p:nvSpPr>
        <p:spPr>
          <a:xfrm>
            <a:off x="990600" y="1695450"/>
            <a:ext cx="7239000" cy="3539430"/>
          </a:xfrm>
          <a:prstGeom prst="rect">
            <a:avLst/>
          </a:prstGeom>
          <a:noFill/>
        </p:spPr>
        <p:txBody>
          <a:bodyPr wrap="square" rtlCol="0">
            <a:spAutoFit/>
          </a:body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Diagonal Corners Rounded 10">
            <a:extLst>
              <a:ext uri="{FF2B5EF4-FFF2-40B4-BE49-F238E27FC236}">
                <a16:creationId xmlns:a16="http://schemas.microsoft.com/office/drawing/2014/main" id="{DF49B0BF-4FC0-CA95-E0E8-4B7BDBBCE9F3}"/>
              </a:ext>
            </a:extLst>
          </p:cNvPr>
          <p:cNvSpPr/>
          <p:nvPr/>
        </p:nvSpPr>
        <p:spPr>
          <a:xfrm>
            <a:off x="381000" y="2291480"/>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FD4637C9-FBD6-8009-8FD0-C363CE147992}"/>
              </a:ext>
            </a:extLst>
          </p:cNvPr>
          <p:cNvSpPr txBox="1"/>
          <p:nvPr/>
        </p:nvSpPr>
        <p:spPr>
          <a:xfrm>
            <a:off x="739775" y="2647950"/>
            <a:ext cx="7918450" cy="5078313"/>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a:p>
            <a:endParaRPr lang="en-IN" sz="3600" dirty="0"/>
          </a:p>
          <a:p>
            <a:endParaRPr lang="en-IN" sz="3600" dirty="0"/>
          </a:p>
          <a:p>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564B50E-E621-7EE9-7D4D-9BAD7ED0D854}"/>
              </a:ext>
            </a:extLst>
          </p:cNvPr>
          <p:cNvSpPr txBox="1"/>
          <p:nvPr/>
        </p:nvSpPr>
        <p:spPr>
          <a:xfrm>
            <a:off x="723900" y="1828800"/>
            <a:ext cx="84201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Identification of Potential End Users: Individuals, Businesses, Organizations</a:t>
            </a: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Understanding Their Needs and Concerns Regarding Keylogger Protection</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Tailoring Solutions to Meet the Requirements of Various User Groups</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lgn="l">
              <a:buFont typeface="Wingdings" panose="05000000000000000000" pitchFamily="2" charset="2"/>
              <a:buChar char="Ø"/>
            </a:pPr>
            <a:endParaRPr lang="en-US" sz="2800" dirty="0">
              <a:latin typeface="Aptos Narrow" panose="020B0004020202020204" pitchFamily="34" charset="0"/>
              <a:ea typeface="Calibri" panose="020F0502020204030204"/>
              <a:cs typeface="Calibri" panose="020F0502020204030204"/>
            </a:endParaRPr>
          </a:p>
          <a:p>
            <a:pPr marL="457200" indent="-457200">
              <a:buFont typeface="Wingdings" panose="05000000000000000000" pitchFamily="2" charset="2"/>
              <a:buChar char="Ø"/>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a:extLst>
              <a:ext uri="{FF2B5EF4-FFF2-40B4-BE49-F238E27FC236}">
                <a16:creationId xmlns:a16="http://schemas.microsoft.com/office/drawing/2014/main" id="{BFA356D1-3B33-6702-C634-FFE71DE4A770}"/>
              </a:ext>
            </a:extLst>
          </p:cNvPr>
          <p:cNvSpPr txBox="1"/>
          <p:nvPr/>
        </p:nvSpPr>
        <p:spPr>
          <a:xfrm>
            <a:off x="1066800" y="4800600"/>
            <a:ext cx="10591800" cy="1938992"/>
          </a:xfrm>
          <a:prstGeom prst="rect">
            <a:avLst/>
          </a:prstGeom>
          <a:noFill/>
        </p:spPr>
        <p:txBody>
          <a:bodyPr wrap="square" rtlCol="0">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400" dirty="0"/>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Rounded Corners 9">
            <a:extLst>
              <a:ext uri="{FF2B5EF4-FFF2-40B4-BE49-F238E27FC236}">
                <a16:creationId xmlns:a16="http://schemas.microsoft.com/office/drawing/2014/main" id="{EC69B772-D45C-22DA-2D6A-F57F53EFE983}"/>
              </a:ext>
            </a:extLst>
          </p:cNvPr>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E374CFAC-3040-6D8E-CC2F-FDE80DF71CCC}"/>
              </a:ext>
            </a:extLst>
          </p:cNvPr>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536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0" y="1834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51820"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1" name="Picture 10">
            <a:extLst>
              <a:ext uri="{FF2B5EF4-FFF2-40B4-BE49-F238E27FC236}">
                <a16:creationId xmlns:a16="http://schemas.microsoft.com/office/drawing/2014/main" id="{9AEF52F2-30FE-05A6-24F8-B02B6303B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96" y="1568063"/>
            <a:ext cx="9907504" cy="1721533"/>
          </a:xfrm>
          <a:prstGeom prst="rect">
            <a:avLst/>
          </a:prstGeom>
        </p:spPr>
      </p:pic>
      <p:sp>
        <p:nvSpPr>
          <p:cNvPr id="12" name="TextBox 11">
            <a:extLst>
              <a:ext uri="{FF2B5EF4-FFF2-40B4-BE49-F238E27FC236}">
                <a16:creationId xmlns:a16="http://schemas.microsoft.com/office/drawing/2014/main" id="{CDBE3450-BDFF-2F8B-67C1-950C763A3C73}"/>
              </a:ext>
            </a:extLst>
          </p:cNvPr>
          <p:cNvSpPr txBox="1"/>
          <p:nvPr/>
        </p:nvSpPr>
        <p:spPr>
          <a:xfrm>
            <a:off x="2362200" y="3638360"/>
            <a:ext cx="8686800" cy="2246769"/>
          </a:xfrm>
          <a:prstGeom prst="rect">
            <a:avLst/>
          </a:prstGeom>
          <a:noFill/>
        </p:spPr>
        <p:txBody>
          <a:bodyPr wrap="square" rtlCol="0">
            <a:spAutoFit/>
          </a:bodyPr>
          <a:lstStyle/>
          <a:p>
            <a:r>
              <a:rPr lang="en-US" sz="2800" dirty="0"/>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91CD7D5-6B52-AE39-3DDB-372AA2D6130E}"/>
              </a:ext>
            </a:extLst>
          </p:cNvPr>
          <p:cNvSpPr txBox="1"/>
          <p:nvPr/>
        </p:nvSpPr>
        <p:spPr>
          <a:xfrm>
            <a:off x="752475" y="1219200"/>
            <a:ext cx="9458325" cy="5029200"/>
          </a:xfrm>
          <a:prstGeom prst="rect">
            <a:avLst/>
          </a:prstGeom>
          <a:noFill/>
        </p:spPr>
        <p:txBody>
          <a:bodyPr wrap="square" rtlCol="0">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549</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 Narrow</vt:lpstr>
      <vt:lpstr>Arial</vt:lpstr>
      <vt:lpstr>Bahnschrift Condensed</vt:lpstr>
      <vt:lpstr>Calibri</vt:lpstr>
      <vt:lpstr>neue-haas-grotesk-display</vt:lpstr>
      <vt:lpstr>Sitka Small Semibold</vt:lpstr>
      <vt:lpstr>Times New Roman</vt:lpstr>
      <vt:lpstr>Trebuchet MS</vt:lpstr>
      <vt:lpstr>Wingdings</vt:lpstr>
      <vt:lpstr>Office Theme</vt:lpstr>
      <vt:lpstr>ILLA JYOTHI BHAVANI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Illa Jyothibhavani</cp:lastModifiedBy>
  <cp:revision>4</cp:revision>
  <dcterms:created xsi:type="dcterms:W3CDTF">2024-06-03T05:48:59Z</dcterms:created>
  <dcterms:modified xsi:type="dcterms:W3CDTF">2024-06-13T10:05:39Z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