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Crimson Pro Semi Bold" panose="020B0604020202020204" charset="0"/>
      <p:regular r:id="rId11"/>
    </p:embeddedFont>
    <p:embeddedFont>
      <p:font typeface="Heebo" pitchFamily="2" charset="-79"/>
      <p:regular r:id="rId12"/>
      <p:bold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72"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4478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821180"/>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ShipSecure: Intelligent Shipment Tracking System</a:t>
            </a:r>
            <a:endParaRPr lang="en-US" sz="4450" dirty="0"/>
          </a:p>
        </p:txBody>
      </p:sp>
      <p:sp>
        <p:nvSpPr>
          <p:cNvPr id="4" name="Text 1"/>
          <p:cNvSpPr/>
          <p:nvPr/>
        </p:nvSpPr>
        <p:spPr>
          <a:xfrm>
            <a:off x="6280190" y="3578900"/>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This presentation outlines the ShipSecure system, an intelligent solution for tracking shipments using a combination of hardware and software components. We will cover the system architecture, hardware selection, power consumption analysis, communication protocols, and integration challenges, providing a comprehensive overview of the system's design and functionality.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 2">
    <p:spTree>
      <p:nvGrpSpPr>
        <p:cNvPr id="1" name=""/>
        <p:cNvGrpSpPr/>
        <p:nvPr/>
      </p:nvGrpSpPr>
      <p:grpSpPr>
        <a:xfrm>
          <a:off x="0" y="0"/>
          <a:ext cx="0" cy="0"/>
          <a:chOff x="0" y="0"/>
          <a:chExt cx="0" cy="0"/>
        </a:xfrm>
      </p:grpSpPr>
      <p:sp>
        <p:nvSpPr>
          <p:cNvPr id="2" name="Text 0"/>
          <p:cNvSpPr/>
          <p:nvPr/>
        </p:nvSpPr>
        <p:spPr>
          <a:xfrm>
            <a:off x="793790" y="1867972"/>
            <a:ext cx="7077789" cy="708779"/>
          </a:xfrm>
          <a:prstGeom prst="rect">
            <a:avLst/>
          </a:prstGeom>
          <a:noFill/>
          <a:ln/>
        </p:spPr>
        <p:txBody>
          <a:bodyPr wrap="non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System Architecture Overview</a:t>
            </a:r>
            <a:endParaRPr lang="en-US" sz="4450" dirty="0"/>
          </a:p>
        </p:txBody>
      </p:sp>
      <p:sp>
        <p:nvSpPr>
          <p:cNvPr id="3" name="Text 1"/>
          <p:cNvSpPr/>
          <p:nvPr/>
        </p:nvSpPr>
        <p:spPr>
          <a:xfrm>
            <a:off x="793790" y="314372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Microcontroller</a:t>
            </a:r>
            <a:endParaRPr lang="en-US" sz="2200" dirty="0"/>
          </a:p>
        </p:txBody>
      </p:sp>
      <p:sp>
        <p:nvSpPr>
          <p:cNvPr id="4" name="Text 2"/>
          <p:cNvSpPr/>
          <p:nvPr/>
        </p:nvSpPr>
        <p:spPr>
          <a:xfrm>
            <a:off x="793790" y="3724870"/>
            <a:ext cx="3978116" cy="108870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ESP32-WROOM-32 manages sensor data and communicates with Azure IoT Hub via MQTT.</a:t>
            </a:r>
            <a:endParaRPr lang="en-US" sz="1750" dirty="0"/>
          </a:p>
        </p:txBody>
      </p:sp>
      <p:sp>
        <p:nvSpPr>
          <p:cNvPr id="5" name="Text 3"/>
          <p:cNvSpPr/>
          <p:nvPr/>
        </p:nvSpPr>
        <p:spPr>
          <a:xfrm>
            <a:off x="5332928" y="314372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Sensors</a:t>
            </a:r>
            <a:endParaRPr lang="en-US" sz="2200" dirty="0"/>
          </a:p>
        </p:txBody>
      </p:sp>
      <p:sp>
        <p:nvSpPr>
          <p:cNvPr id="6" name="Text 4"/>
          <p:cNvSpPr/>
          <p:nvPr/>
        </p:nvSpPr>
        <p:spPr>
          <a:xfrm>
            <a:off x="5332928" y="3724870"/>
            <a:ext cx="3978116" cy="108870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NEO-6M GPS for location tracking and DHT22/Tilt Switch for environmental and tamper detection.</a:t>
            </a:r>
            <a:endParaRPr lang="en-US" sz="1750" dirty="0"/>
          </a:p>
        </p:txBody>
      </p:sp>
      <p:sp>
        <p:nvSpPr>
          <p:cNvPr id="7" name="Text 5"/>
          <p:cNvSpPr/>
          <p:nvPr/>
        </p:nvSpPr>
        <p:spPr>
          <a:xfrm>
            <a:off x="9872067" y="314372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Communication</a:t>
            </a:r>
            <a:endParaRPr lang="en-US" sz="2200" dirty="0"/>
          </a:p>
        </p:txBody>
      </p:sp>
      <p:sp>
        <p:nvSpPr>
          <p:cNvPr id="8" name="Text 6"/>
          <p:cNvSpPr/>
          <p:nvPr/>
        </p:nvSpPr>
        <p:spPr>
          <a:xfrm>
            <a:off x="9872067" y="3724870"/>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Wi-Fi (802.11 b/g/n) for direct Azure IoT Hub integration.</a:t>
            </a:r>
            <a:endParaRPr lang="en-US" sz="1750" dirty="0"/>
          </a:p>
        </p:txBody>
      </p:sp>
      <p:sp>
        <p:nvSpPr>
          <p:cNvPr id="9" name="Text 7"/>
          <p:cNvSpPr/>
          <p:nvPr/>
        </p:nvSpPr>
        <p:spPr>
          <a:xfrm>
            <a:off x="793790" y="5272802"/>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The ShipSecure system architecture integrates several key components to provide real-time tracking and monitoring of shipments. The ESP32 microcontroller serves as the central processing unit, collecting data from GPS, temperature, and tamper sensors. This data is then transmitted to Azure IoT Hub via Wi-Fi, enabling seamless integration with cloud-based services.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187529"/>
            <a:ext cx="7492603" cy="708779"/>
          </a:xfrm>
          <a:prstGeom prst="rect">
            <a:avLst/>
          </a:prstGeom>
          <a:noFill/>
          <a:ln/>
        </p:spPr>
        <p:txBody>
          <a:bodyPr wrap="non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Hardware Component Selection</a:t>
            </a:r>
            <a:endParaRPr lang="en-US" sz="4450" dirty="0"/>
          </a:p>
        </p:txBody>
      </p:sp>
      <p:pic>
        <p:nvPicPr>
          <p:cNvPr id="4" name="Image 1" descr="preencoded.png"/>
          <p:cNvPicPr>
            <a:picLocks noChangeAspect="1"/>
          </p:cNvPicPr>
          <p:nvPr/>
        </p:nvPicPr>
        <p:blipFill>
          <a:blip r:embed="rId4"/>
          <a:stretch>
            <a:fillRect/>
          </a:stretch>
        </p:blipFill>
        <p:spPr>
          <a:xfrm>
            <a:off x="6280190" y="2236470"/>
            <a:ext cx="566976" cy="566976"/>
          </a:xfrm>
          <a:prstGeom prst="rect">
            <a:avLst/>
          </a:prstGeom>
        </p:spPr>
      </p:pic>
      <p:sp>
        <p:nvSpPr>
          <p:cNvPr id="5" name="Text 1"/>
          <p:cNvSpPr/>
          <p:nvPr/>
        </p:nvSpPr>
        <p:spPr>
          <a:xfrm>
            <a:off x="6280190" y="3030260"/>
            <a:ext cx="2291953"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ESP32-WROOM-32</a:t>
            </a:r>
            <a:endParaRPr lang="en-US" sz="2200" dirty="0"/>
          </a:p>
        </p:txBody>
      </p:sp>
      <p:sp>
        <p:nvSpPr>
          <p:cNvPr id="6" name="Text 2"/>
          <p:cNvSpPr/>
          <p:nvPr/>
        </p:nvSpPr>
        <p:spPr>
          <a:xfrm>
            <a:off x="6280190" y="3520678"/>
            <a:ext cx="2291953" cy="108870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Dual-core, Wi-Fi/Bluetooth, low power consumption.</a:t>
            </a:r>
            <a:endParaRPr lang="en-US" sz="1750" dirty="0"/>
          </a:p>
        </p:txBody>
      </p:sp>
      <p:pic>
        <p:nvPicPr>
          <p:cNvPr id="7" name="Image 2" descr="preencoded.png"/>
          <p:cNvPicPr>
            <a:picLocks noChangeAspect="1"/>
          </p:cNvPicPr>
          <p:nvPr/>
        </p:nvPicPr>
        <p:blipFill>
          <a:blip r:embed="rId5"/>
          <a:stretch>
            <a:fillRect/>
          </a:stretch>
        </p:blipFill>
        <p:spPr>
          <a:xfrm>
            <a:off x="8912304" y="2236470"/>
            <a:ext cx="566976" cy="566976"/>
          </a:xfrm>
          <a:prstGeom prst="rect">
            <a:avLst/>
          </a:prstGeom>
        </p:spPr>
      </p:pic>
      <p:sp>
        <p:nvSpPr>
          <p:cNvPr id="8" name="Text 3"/>
          <p:cNvSpPr/>
          <p:nvPr/>
        </p:nvSpPr>
        <p:spPr>
          <a:xfrm>
            <a:off x="8912304" y="3030260"/>
            <a:ext cx="2292072"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NEO-6M GPS</a:t>
            </a:r>
            <a:endParaRPr lang="en-US" sz="2200" dirty="0"/>
          </a:p>
        </p:txBody>
      </p:sp>
      <p:sp>
        <p:nvSpPr>
          <p:cNvPr id="9" name="Text 4"/>
          <p:cNvSpPr/>
          <p:nvPr/>
        </p:nvSpPr>
        <p:spPr>
          <a:xfrm>
            <a:off x="8912304" y="3520678"/>
            <a:ext cx="2292072"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2.5m accuracy, UART communication.</a:t>
            </a:r>
            <a:endParaRPr lang="en-US" sz="1750" dirty="0"/>
          </a:p>
        </p:txBody>
      </p:sp>
      <p:pic>
        <p:nvPicPr>
          <p:cNvPr id="10" name="Image 3" descr="preencoded.png"/>
          <p:cNvPicPr>
            <a:picLocks noChangeAspect="1"/>
          </p:cNvPicPr>
          <p:nvPr/>
        </p:nvPicPr>
        <p:blipFill>
          <a:blip r:embed="rId6"/>
          <a:stretch>
            <a:fillRect/>
          </a:stretch>
        </p:blipFill>
        <p:spPr>
          <a:xfrm>
            <a:off x="11544538" y="2236470"/>
            <a:ext cx="566976" cy="566976"/>
          </a:xfrm>
          <a:prstGeom prst="rect">
            <a:avLst/>
          </a:prstGeom>
        </p:spPr>
      </p:pic>
      <p:sp>
        <p:nvSpPr>
          <p:cNvPr id="11" name="Text 5"/>
          <p:cNvSpPr/>
          <p:nvPr/>
        </p:nvSpPr>
        <p:spPr>
          <a:xfrm>
            <a:off x="11544538" y="3030260"/>
            <a:ext cx="2291953" cy="708660"/>
          </a:xfrm>
          <a:prstGeom prst="rect">
            <a:avLst/>
          </a:prstGeom>
          <a:noFill/>
          <a:ln/>
        </p:spPr>
        <p:txBody>
          <a:bodyPr wrap="squar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DHT22 + Tilt Switch</a:t>
            </a:r>
            <a:endParaRPr lang="en-US" sz="2200" dirty="0"/>
          </a:p>
        </p:txBody>
      </p:sp>
      <p:sp>
        <p:nvSpPr>
          <p:cNvPr id="12" name="Text 6"/>
          <p:cNvSpPr/>
          <p:nvPr/>
        </p:nvSpPr>
        <p:spPr>
          <a:xfrm>
            <a:off x="11544538" y="3875008"/>
            <a:ext cx="2291953"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Temperature/humidity and tamper detection.</a:t>
            </a:r>
            <a:endParaRPr lang="en-US" sz="1750" dirty="0"/>
          </a:p>
        </p:txBody>
      </p:sp>
      <p:sp>
        <p:nvSpPr>
          <p:cNvPr id="13" name="Text 7"/>
          <p:cNvSpPr/>
          <p:nvPr/>
        </p:nvSpPr>
        <p:spPr>
          <a:xfrm>
            <a:off x="6280190" y="4864537"/>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The ShipSecure system utilizes carefully selected hardware components to ensure optimal performance and reliability. The ESP32-WROOM-32 microcontroller was chosen for its dual-core processing capabilities, integrated Wi-Fi/Bluetooth, and low power consumption. The NEO-6M GPS module provides accurate location tracking, while the DHT22 and tilt switch enable environmental monitoring and tamper detection.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sp>
        <p:nvSpPr>
          <p:cNvPr id="2" name="Text 0"/>
          <p:cNvSpPr/>
          <p:nvPr/>
        </p:nvSpPr>
        <p:spPr>
          <a:xfrm>
            <a:off x="752713" y="763072"/>
            <a:ext cx="6524863" cy="672108"/>
          </a:xfrm>
          <a:prstGeom prst="rect">
            <a:avLst/>
          </a:prstGeom>
          <a:noFill/>
          <a:ln/>
        </p:spPr>
        <p:txBody>
          <a:bodyPr wrap="none" lIns="0" tIns="0" rIns="0" bIns="0" rtlCol="0" anchor="t"/>
          <a:lstStyle/>
          <a:p>
            <a:pPr marL="0" indent="0" algn="l">
              <a:lnSpc>
                <a:spcPts val="5250"/>
              </a:lnSpc>
              <a:buNone/>
            </a:pPr>
            <a:r>
              <a:rPr lang="en-US" sz="4200" dirty="0">
                <a:solidFill>
                  <a:srgbClr val="152D47"/>
                </a:solidFill>
                <a:latin typeface="Crimson Pro Semi Bold" pitchFamily="34" charset="0"/>
                <a:ea typeface="Crimson Pro Semi Bold" pitchFamily="34" charset="-122"/>
                <a:cs typeface="Crimson Pro Semi Bold" pitchFamily="34" charset="-120"/>
              </a:rPr>
              <a:t>Power Consumption Analysis</a:t>
            </a:r>
            <a:endParaRPr lang="en-US" sz="4200" dirty="0"/>
          </a:p>
        </p:txBody>
      </p:sp>
      <p:sp>
        <p:nvSpPr>
          <p:cNvPr id="3" name="Text 1"/>
          <p:cNvSpPr/>
          <p:nvPr/>
        </p:nvSpPr>
        <p:spPr>
          <a:xfrm>
            <a:off x="752713" y="1865233"/>
            <a:ext cx="6401157" cy="709732"/>
          </a:xfrm>
          <a:prstGeom prst="rect">
            <a:avLst/>
          </a:prstGeom>
          <a:noFill/>
          <a:ln/>
        </p:spPr>
        <p:txBody>
          <a:bodyPr wrap="none" lIns="0" tIns="0" rIns="0" bIns="0" rtlCol="0" anchor="t"/>
          <a:lstStyle/>
          <a:p>
            <a:pPr marL="0" indent="0" algn="ctr">
              <a:lnSpc>
                <a:spcPts val="5550"/>
              </a:lnSpc>
              <a:buNone/>
            </a:pPr>
            <a:r>
              <a:rPr lang="en-US" sz="5550" dirty="0">
                <a:solidFill>
                  <a:srgbClr val="4C4C4D"/>
                </a:solidFill>
                <a:latin typeface="Crimson Pro Semi Bold" pitchFamily="34" charset="0"/>
                <a:ea typeface="Crimson Pro Semi Bold" pitchFamily="34" charset="-122"/>
                <a:cs typeface="Crimson Pro Semi Bold" pitchFamily="34" charset="-120"/>
              </a:rPr>
              <a:t>33.06</a:t>
            </a:r>
            <a:endParaRPr lang="en-US" sz="5550" dirty="0"/>
          </a:p>
        </p:txBody>
      </p:sp>
      <p:sp>
        <p:nvSpPr>
          <p:cNvPr id="4" name="Text 2"/>
          <p:cNvSpPr/>
          <p:nvPr/>
        </p:nvSpPr>
        <p:spPr>
          <a:xfrm>
            <a:off x="2609017" y="2843689"/>
            <a:ext cx="2688431" cy="335994"/>
          </a:xfrm>
          <a:prstGeom prst="rect">
            <a:avLst/>
          </a:prstGeom>
          <a:noFill/>
          <a:ln/>
        </p:spPr>
        <p:txBody>
          <a:bodyPr wrap="none" lIns="0" tIns="0" rIns="0" bIns="0" rtlCol="0" anchor="t"/>
          <a:lstStyle/>
          <a:p>
            <a:pPr marL="0" indent="0" algn="ctr">
              <a:lnSpc>
                <a:spcPts val="2600"/>
              </a:lnSpc>
              <a:buNone/>
            </a:pPr>
            <a:r>
              <a:rPr lang="en-US" sz="2100" dirty="0">
                <a:solidFill>
                  <a:srgbClr val="4C4C4D"/>
                </a:solidFill>
                <a:latin typeface="Crimson Pro Semi Bold" pitchFamily="34" charset="0"/>
                <a:ea typeface="Crimson Pro Semi Bold" pitchFamily="34" charset="-122"/>
                <a:cs typeface="Crimson Pro Semi Bold" pitchFamily="34" charset="-120"/>
              </a:rPr>
              <a:t>ESP32</a:t>
            </a:r>
            <a:endParaRPr lang="en-US" sz="2100" dirty="0"/>
          </a:p>
        </p:txBody>
      </p:sp>
      <p:sp>
        <p:nvSpPr>
          <p:cNvPr id="5" name="Text 3"/>
          <p:cNvSpPr/>
          <p:nvPr/>
        </p:nvSpPr>
        <p:spPr>
          <a:xfrm>
            <a:off x="752713" y="3308628"/>
            <a:ext cx="6401157" cy="343972"/>
          </a:xfrm>
          <a:prstGeom prst="rect">
            <a:avLst/>
          </a:prstGeom>
          <a:noFill/>
          <a:ln/>
        </p:spPr>
        <p:txBody>
          <a:bodyPr wrap="none" lIns="0" tIns="0" rIns="0" bIns="0" rtlCol="0" anchor="t"/>
          <a:lstStyle/>
          <a:p>
            <a:pPr marL="0" indent="0" algn="ctr">
              <a:lnSpc>
                <a:spcPts val="2700"/>
              </a:lnSpc>
              <a:buNone/>
            </a:pPr>
            <a:r>
              <a:rPr lang="en-US" sz="1650" dirty="0">
                <a:solidFill>
                  <a:srgbClr val="4C4C4D"/>
                </a:solidFill>
                <a:latin typeface="Heebo" pitchFamily="34" charset="0"/>
                <a:ea typeface="Heebo" pitchFamily="34" charset="-122"/>
                <a:cs typeface="Heebo" pitchFamily="34" charset="-120"/>
              </a:rPr>
              <a:t>mW (average)</a:t>
            </a:r>
            <a:endParaRPr lang="en-US" sz="1650" dirty="0"/>
          </a:p>
        </p:txBody>
      </p:sp>
      <p:sp>
        <p:nvSpPr>
          <p:cNvPr id="6" name="Text 4"/>
          <p:cNvSpPr/>
          <p:nvPr/>
        </p:nvSpPr>
        <p:spPr>
          <a:xfrm>
            <a:off x="7476411" y="1865233"/>
            <a:ext cx="6401276" cy="709732"/>
          </a:xfrm>
          <a:prstGeom prst="rect">
            <a:avLst/>
          </a:prstGeom>
          <a:noFill/>
          <a:ln/>
        </p:spPr>
        <p:txBody>
          <a:bodyPr wrap="none" lIns="0" tIns="0" rIns="0" bIns="0" rtlCol="0" anchor="t"/>
          <a:lstStyle/>
          <a:p>
            <a:pPr marL="0" indent="0" algn="ctr">
              <a:lnSpc>
                <a:spcPts val="5550"/>
              </a:lnSpc>
              <a:buNone/>
            </a:pPr>
            <a:r>
              <a:rPr lang="en-US" sz="5550" dirty="0">
                <a:solidFill>
                  <a:srgbClr val="4C4C4D"/>
                </a:solidFill>
                <a:latin typeface="Crimson Pro Semi Bold" pitchFamily="34" charset="0"/>
                <a:ea typeface="Crimson Pro Semi Bold" pitchFamily="34" charset="-122"/>
                <a:cs typeface="Crimson Pro Semi Bold" pitchFamily="34" charset="-120"/>
              </a:rPr>
              <a:t>69.3</a:t>
            </a:r>
            <a:endParaRPr lang="en-US" sz="5550" dirty="0"/>
          </a:p>
        </p:txBody>
      </p:sp>
      <p:sp>
        <p:nvSpPr>
          <p:cNvPr id="7" name="Text 5"/>
          <p:cNvSpPr/>
          <p:nvPr/>
        </p:nvSpPr>
        <p:spPr>
          <a:xfrm>
            <a:off x="9332833" y="2843689"/>
            <a:ext cx="2688431" cy="335994"/>
          </a:xfrm>
          <a:prstGeom prst="rect">
            <a:avLst/>
          </a:prstGeom>
          <a:noFill/>
          <a:ln/>
        </p:spPr>
        <p:txBody>
          <a:bodyPr wrap="none" lIns="0" tIns="0" rIns="0" bIns="0" rtlCol="0" anchor="t"/>
          <a:lstStyle/>
          <a:p>
            <a:pPr marL="0" indent="0" algn="ctr">
              <a:lnSpc>
                <a:spcPts val="2600"/>
              </a:lnSpc>
              <a:buNone/>
            </a:pPr>
            <a:r>
              <a:rPr lang="en-US" sz="2100" dirty="0">
                <a:solidFill>
                  <a:srgbClr val="4C4C4D"/>
                </a:solidFill>
                <a:latin typeface="Crimson Pro Semi Bold" pitchFamily="34" charset="0"/>
                <a:ea typeface="Crimson Pro Semi Bold" pitchFamily="34" charset="-122"/>
                <a:cs typeface="Crimson Pro Semi Bold" pitchFamily="34" charset="-120"/>
              </a:rPr>
              <a:t>NEO-6M</a:t>
            </a:r>
            <a:endParaRPr lang="en-US" sz="2100" dirty="0"/>
          </a:p>
        </p:txBody>
      </p:sp>
      <p:sp>
        <p:nvSpPr>
          <p:cNvPr id="8" name="Text 6"/>
          <p:cNvSpPr/>
          <p:nvPr/>
        </p:nvSpPr>
        <p:spPr>
          <a:xfrm>
            <a:off x="7476411" y="3308628"/>
            <a:ext cx="6401276" cy="343972"/>
          </a:xfrm>
          <a:prstGeom prst="rect">
            <a:avLst/>
          </a:prstGeom>
          <a:noFill/>
          <a:ln/>
        </p:spPr>
        <p:txBody>
          <a:bodyPr wrap="none" lIns="0" tIns="0" rIns="0" bIns="0" rtlCol="0" anchor="t"/>
          <a:lstStyle/>
          <a:p>
            <a:pPr marL="0" indent="0" algn="ctr">
              <a:lnSpc>
                <a:spcPts val="2700"/>
              </a:lnSpc>
              <a:buNone/>
            </a:pPr>
            <a:r>
              <a:rPr lang="en-US" sz="1650" dirty="0">
                <a:solidFill>
                  <a:srgbClr val="4C4C4D"/>
                </a:solidFill>
                <a:latin typeface="Heebo" pitchFamily="34" charset="0"/>
                <a:ea typeface="Heebo" pitchFamily="34" charset="-122"/>
                <a:cs typeface="Heebo" pitchFamily="34" charset="-120"/>
              </a:rPr>
              <a:t>mW (average)</a:t>
            </a:r>
            <a:endParaRPr lang="en-US" sz="1650" dirty="0"/>
          </a:p>
        </p:txBody>
      </p:sp>
      <p:sp>
        <p:nvSpPr>
          <p:cNvPr id="9" name="Text 7"/>
          <p:cNvSpPr/>
          <p:nvPr/>
        </p:nvSpPr>
        <p:spPr>
          <a:xfrm>
            <a:off x="752713" y="4405313"/>
            <a:ext cx="6401157" cy="709732"/>
          </a:xfrm>
          <a:prstGeom prst="rect">
            <a:avLst/>
          </a:prstGeom>
          <a:noFill/>
          <a:ln/>
        </p:spPr>
        <p:txBody>
          <a:bodyPr wrap="none" lIns="0" tIns="0" rIns="0" bIns="0" rtlCol="0" anchor="t"/>
          <a:lstStyle/>
          <a:p>
            <a:pPr marL="0" indent="0" algn="ctr">
              <a:lnSpc>
                <a:spcPts val="5550"/>
              </a:lnSpc>
              <a:buNone/>
            </a:pPr>
            <a:r>
              <a:rPr lang="en-US" sz="5550" dirty="0">
                <a:solidFill>
                  <a:srgbClr val="4C4C4D"/>
                </a:solidFill>
                <a:latin typeface="Crimson Pro Semi Bold" pitchFamily="34" charset="0"/>
                <a:ea typeface="Crimson Pro Semi Bold" pitchFamily="34" charset="-122"/>
                <a:cs typeface="Crimson Pro Semi Bold" pitchFamily="34" charset="-120"/>
              </a:rPr>
              <a:t>0.134</a:t>
            </a:r>
            <a:endParaRPr lang="en-US" sz="5550" dirty="0"/>
          </a:p>
        </p:txBody>
      </p:sp>
      <p:sp>
        <p:nvSpPr>
          <p:cNvPr id="10" name="Text 8"/>
          <p:cNvSpPr/>
          <p:nvPr/>
        </p:nvSpPr>
        <p:spPr>
          <a:xfrm>
            <a:off x="2609017" y="5383768"/>
            <a:ext cx="2688431" cy="335994"/>
          </a:xfrm>
          <a:prstGeom prst="rect">
            <a:avLst/>
          </a:prstGeom>
          <a:noFill/>
          <a:ln/>
        </p:spPr>
        <p:txBody>
          <a:bodyPr wrap="none" lIns="0" tIns="0" rIns="0" bIns="0" rtlCol="0" anchor="t"/>
          <a:lstStyle/>
          <a:p>
            <a:pPr marL="0" indent="0" algn="ctr">
              <a:lnSpc>
                <a:spcPts val="2600"/>
              </a:lnSpc>
              <a:buNone/>
            </a:pPr>
            <a:r>
              <a:rPr lang="en-US" sz="2100" dirty="0">
                <a:solidFill>
                  <a:srgbClr val="4C4C4D"/>
                </a:solidFill>
                <a:latin typeface="Crimson Pro Semi Bold" pitchFamily="34" charset="0"/>
                <a:ea typeface="Crimson Pro Semi Bold" pitchFamily="34" charset="-122"/>
                <a:cs typeface="Crimson Pro Semi Bold" pitchFamily="34" charset="-120"/>
              </a:rPr>
              <a:t>DHT22</a:t>
            </a:r>
            <a:endParaRPr lang="en-US" sz="2100" dirty="0"/>
          </a:p>
        </p:txBody>
      </p:sp>
      <p:sp>
        <p:nvSpPr>
          <p:cNvPr id="11" name="Text 9"/>
          <p:cNvSpPr/>
          <p:nvPr/>
        </p:nvSpPr>
        <p:spPr>
          <a:xfrm>
            <a:off x="752713" y="5848707"/>
            <a:ext cx="6401157" cy="343972"/>
          </a:xfrm>
          <a:prstGeom prst="rect">
            <a:avLst/>
          </a:prstGeom>
          <a:noFill/>
          <a:ln/>
        </p:spPr>
        <p:txBody>
          <a:bodyPr wrap="none" lIns="0" tIns="0" rIns="0" bIns="0" rtlCol="0" anchor="t"/>
          <a:lstStyle/>
          <a:p>
            <a:pPr marL="0" indent="0" algn="ctr">
              <a:lnSpc>
                <a:spcPts val="2700"/>
              </a:lnSpc>
              <a:buNone/>
            </a:pPr>
            <a:r>
              <a:rPr lang="en-US" sz="1650" dirty="0">
                <a:solidFill>
                  <a:srgbClr val="4C4C4D"/>
                </a:solidFill>
                <a:latin typeface="Heebo" pitchFamily="34" charset="0"/>
                <a:ea typeface="Heebo" pitchFamily="34" charset="-122"/>
                <a:cs typeface="Heebo" pitchFamily="34" charset="-120"/>
              </a:rPr>
              <a:t>mW (average)</a:t>
            </a:r>
            <a:endParaRPr lang="en-US" sz="1650" dirty="0"/>
          </a:p>
        </p:txBody>
      </p:sp>
      <p:sp>
        <p:nvSpPr>
          <p:cNvPr id="12" name="Text 10"/>
          <p:cNvSpPr/>
          <p:nvPr/>
        </p:nvSpPr>
        <p:spPr>
          <a:xfrm>
            <a:off x="7476411" y="4405313"/>
            <a:ext cx="6401276" cy="709732"/>
          </a:xfrm>
          <a:prstGeom prst="rect">
            <a:avLst/>
          </a:prstGeom>
          <a:noFill/>
          <a:ln/>
        </p:spPr>
        <p:txBody>
          <a:bodyPr wrap="none" lIns="0" tIns="0" rIns="0" bIns="0" rtlCol="0" anchor="t"/>
          <a:lstStyle/>
          <a:p>
            <a:pPr marL="0" indent="0" algn="ctr">
              <a:lnSpc>
                <a:spcPts val="5550"/>
              </a:lnSpc>
              <a:buNone/>
            </a:pPr>
            <a:r>
              <a:rPr lang="en-US" sz="5550" dirty="0">
                <a:solidFill>
                  <a:srgbClr val="4C4C4D"/>
                </a:solidFill>
                <a:latin typeface="Crimson Pro Semi Bold" pitchFamily="34" charset="0"/>
                <a:ea typeface="Crimson Pro Semi Bold" pitchFamily="34" charset="-122"/>
                <a:cs typeface="Crimson Pro Semi Bold" pitchFamily="34" charset="-120"/>
              </a:rPr>
              <a:t>102.494</a:t>
            </a:r>
            <a:endParaRPr lang="en-US" sz="5550" dirty="0"/>
          </a:p>
        </p:txBody>
      </p:sp>
      <p:sp>
        <p:nvSpPr>
          <p:cNvPr id="13" name="Text 11"/>
          <p:cNvSpPr/>
          <p:nvPr/>
        </p:nvSpPr>
        <p:spPr>
          <a:xfrm>
            <a:off x="9332833" y="5383768"/>
            <a:ext cx="2688431" cy="335994"/>
          </a:xfrm>
          <a:prstGeom prst="rect">
            <a:avLst/>
          </a:prstGeom>
          <a:noFill/>
          <a:ln/>
        </p:spPr>
        <p:txBody>
          <a:bodyPr wrap="none" lIns="0" tIns="0" rIns="0" bIns="0" rtlCol="0" anchor="t"/>
          <a:lstStyle/>
          <a:p>
            <a:pPr marL="0" indent="0" algn="ctr">
              <a:lnSpc>
                <a:spcPts val="2600"/>
              </a:lnSpc>
              <a:buNone/>
            </a:pPr>
            <a:r>
              <a:rPr lang="en-US" sz="2100" dirty="0">
                <a:solidFill>
                  <a:srgbClr val="4C4C4D"/>
                </a:solidFill>
                <a:latin typeface="Crimson Pro Semi Bold" pitchFamily="34" charset="0"/>
                <a:ea typeface="Crimson Pro Semi Bold" pitchFamily="34" charset="-122"/>
                <a:cs typeface="Crimson Pro Semi Bold" pitchFamily="34" charset="-120"/>
              </a:rPr>
              <a:t>Total</a:t>
            </a:r>
            <a:endParaRPr lang="en-US" sz="2100" dirty="0"/>
          </a:p>
        </p:txBody>
      </p:sp>
      <p:sp>
        <p:nvSpPr>
          <p:cNvPr id="14" name="Text 12"/>
          <p:cNvSpPr/>
          <p:nvPr/>
        </p:nvSpPr>
        <p:spPr>
          <a:xfrm>
            <a:off x="7476411" y="5848707"/>
            <a:ext cx="6401276" cy="343972"/>
          </a:xfrm>
          <a:prstGeom prst="rect">
            <a:avLst/>
          </a:prstGeom>
          <a:noFill/>
          <a:ln/>
        </p:spPr>
        <p:txBody>
          <a:bodyPr wrap="none" lIns="0" tIns="0" rIns="0" bIns="0" rtlCol="0" anchor="t"/>
          <a:lstStyle/>
          <a:p>
            <a:pPr marL="0" indent="0" algn="ctr">
              <a:lnSpc>
                <a:spcPts val="2700"/>
              </a:lnSpc>
              <a:buNone/>
            </a:pPr>
            <a:r>
              <a:rPr lang="en-US" sz="1650" dirty="0">
                <a:solidFill>
                  <a:srgbClr val="4C4C4D"/>
                </a:solidFill>
                <a:latin typeface="Heebo" pitchFamily="34" charset="0"/>
                <a:ea typeface="Heebo" pitchFamily="34" charset="-122"/>
                <a:cs typeface="Heebo" pitchFamily="34" charset="-120"/>
              </a:rPr>
              <a:t>mW (average)</a:t>
            </a:r>
            <a:endParaRPr lang="en-US" sz="1650" dirty="0"/>
          </a:p>
        </p:txBody>
      </p:sp>
      <p:sp>
        <p:nvSpPr>
          <p:cNvPr id="15" name="Text 13"/>
          <p:cNvSpPr/>
          <p:nvPr/>
        </p:nvSpPr>
        <p:spPr>
          <a:xfrm>
            <a:off x="752713" y="6434614"/>
            <a:ext cx="13124974" cy="1031915"/>
          </a:xfrm>
          <a:prstGeom prst="rect">
            <a:avLst/>
          </a:prstGeom>
          <a:noFill/>
          <a:ln/>
        </p:spPr>
        <p:txBody>
          <a:bodyPr wrap="square" lIns="0" tIns="0" rIns="0" bIns="0" rtlCol="0" anchor="t"/>
          <a:lstStyle/>
          <a:p>
            <a:pPr marL="0" indent="0" algn="l">
              <a:lnSpc>
                <a:spcPts val="2700"/>
              </a:lnSpc>
              <a:buNone/>
            </a:pPr>
            <a:r>
              <a:rPr lang="en-US" sz="1650" dirty="0">
                <a:solidFill>
                  <a:srgbClr val="4C4C4D"/>
                </a:solidFill>
                <a:latin typeface="Heebo" pitchFamily="34" charset="0"/>
                <a:ea typeface="Heebo" pitchFamily="34" charset="-122"/>
                <a:cs typeface="Heebo" pitchFamily="34" charset="-120"/>
              </a:rPr>
              <a:t>The ShipSecure system is designed for low power consumption to maximize battery life. The ESP32 microcontroller consumes an average of 33.06 mW, while the NEO-6M GPS module consumes 69.3 mW. The DHT22 temperature sensor has a minimal power consumption of 0.134 mW. The total average power consumption is 102.494 mW, enabling extended operation on a single battery charge.</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1957626"/>
          </a:xfrm>
          <a:prstGeom prst="rect">
            <a:avLst/>
          </a:prstGeom>
        </p:spPr>
      </p:pic>
      <p:sp>
        <p:nvSpPr>
          <p:cNvPr id="3" name="Text 0"/>
          <p:cNvSpPr/>
          <p:nvPr/>
        </p:nvSpPr>
        <p:spPr>
          <a:xfrm>
            <a:off x="548164" y="2388275"/>
            <a:ext cx="5079325" cy="489466"/>
          </a:xfrm>
          <a:prstGeom prst="rect">
            <a:avLst/>
          </a:prstGeom>
          <a:noFill/>
          <a:ln/>
        </p:spPr>
        <p:txBody>
          <a:bodyPr wrap="none" lIns="0" tIns="0" rIns="0" bIns="0" rtlCol="0" anchor="t"/>
          <a:lstStyle/>
          <a:p>
            <a:pPr marL="0" indent="0" algn="l">
              <a:lnSpc>
                <a:spcPts val="3850"/>
              </a:lnSpc>
              <a:buNone/>
            </a:pPr>
            <a:r>
              <a:rPr lang="en-US" sz="3050" dirty="0">
                <a:solidFill>
                  <a:srgbClr val="152D47"/>
                </a:solidFill>
                <a:latin typeface="Crimson Pro Semi Bold" pitchFamily="34" charset="0"/>
                <a:ea typeface="Crimson Pro Semi Bold" pitchFamily="34" charset="-122"/>
                <a:cs typeface="Crimson Pro Semi Bold" pitchFamily="34" charset="-120"/>
              </a:rPr>
              <a:t>Communication and Data Flow</a:t>
            </a:r>
            <a:endParaRPr lang="en-US" sz="3050" dirty="0"/>
          </a:p>
        </p:txBody>
      </p:sp>
      <p:pic>
        <p:nvPicPr>
          <p:cNvPr id="4" name="Image 1" descr="preencoded.png"/>
          <p:cNvPicPr>
            <a:picLocks noChangeAspect="1"/>
          </p:cNvPicPr>
          <p:nvPr/>
        </p:nvPicPr>
        <p:blipFill>
          <a:blip r:embed="rId4"/>
          <a:stretch>
            <a:fillRect/>
          </a:stretch>
        </p:blipFill>
        <p:spPr>
          <a:xfrm>
            <a:off x="548164" y="3112651"/>
            <a:ext cx="783074" cy="939641"/>
          </a:xfrm>
          <a:prstGeom prst="rect">
            <a:avLst/>
          </a:prstGeom>
        </p:spPr>
      </p:pic>
      <p:sp>
        <p:nvSpPr>
          <p:cNvPr id="5" name="Text 1"/>
          <p:cNvSpPr/>
          <p:nvPr/>
        </p:nvSpPr>
        <p:spPr>
          <a:xfrm>
            <a:off x="1566148" y="3269218"/>
            <a:ext cx="1957626" cy="244673"/>
          </a:xfrm>
          <a:prstGeom prst="rect">
            <a:avLst/>
          </a:prstGeom>
          <a:noFill/>
          <a:ln/>
        </p:spPr>
        <p:txBody>
          <a:bodyPr wrap="none" lIns="0" tIns="0" rIns="0" bIns="0" rtlCol="0" anchor="t"/>
          <a:lstStyle/>
          <a:p>
            <a:pPr marL="0" indent="0" algn="l">
              <a:lnSpc>
                <a:spcPts val="1900"/>
              </a:lnSpc>
              <a:buNone/>
            </a:pPr>
            <a:r>
              <a:rPr lang="en-US" sz="1500" dirty="0">
                <a:solidFill>
                  <a:srgbClr val="4C4C4D"/>
                </a:solidFill>
                <a:latin typeface="Crimson Pro Semi Bold" pitchFamily="34" charset="0"/>
                <a:ea typeface="Crimson Pro Semi Bold" pitchFamily="34" charset="-122"/>
                <a:cs typeface="Crimson Pro Semi Bold" pitchFamily="34" charset="-120"/>
              </a:rPr>
              <a:t>Sensors to ESP32</a:t>
            </a:r>
            <a:endParaRPr lang="en-US" sz="1500" dirty="0"/>
          </a:p>
        </p:txBody>
      </p:sp>
      <p:sp>
        <p:nvSpPr>
          <p:cNvPr id="6" name="Text 2"/>
          <p:cNvSpPr/>
          <p:nvPr/>
        </p:nvSpPr>
        <p:spPr>
          <a:xfrm>
            <a:off x="1566148" y="3607832"/>
            <a:ext cx="12516088" cy="250508"/>
          </a:xfrm>
          <a:prstGeom prst="rect">
            <a:avLst/>
          </a:prstGeom>
          <a:noFill/>
          <a:ln/>
        </p:spPr>
        <p:txBody>
          <a:bodyPr wrap="none" lIns="0" tIns="0" rIns="0" bIns="0" rtlCol="0" anchor="t"/>
          <a:lstStyle/>
          <a:p>
            <a:pPr marL="0" indent="0" algn="l">
              <a:lnSpc>
                <a:spcPts val="1950"/>
              </a:lnSpc>
              <a:buNone/>
            </a:pPr>
            <a:r>
              <a:rPr lang="en-US" sz="1200" dirty="0">
                <a:solidFill>
                  <a:srgbClr val="4C4C4D"/>
                </a:solidFill>
                <a:latin typeface="Heebo" pitchFamily="34" charset="0"/>
                <a:ea typeface="Heebo" pitchFamily="34" charset="-122"/>
                <a:cs typeface="Heebo" pitchFamily="34" charset="-120"/>
              </a:rPr>
              <a:t>UART (GPS), Single-wire (DHT22), Digital (Tilt Switch)</a:t>
            </a:r>
            <a:endParaRPr lang="en-US" sz="1200" dirty="0"/>
          </a:p>
        </p:txBody>
      </p:sp>
      <p:pic>
        <p:nvPicPr>
          <p:cNvPr id="7" name="Image 2" descr="preencoded.png"/>
          <p:cNvPicPr>
            <a:picLocks noChangeAspect="1"/>
          </p:cNvPicPr>
          <p:nvPr/>
        </p:nvPicPr>
        <p:blipFill>
          <a:blip r:embed="rId5"/>
          <a:stretch>
            <a:fillRect/>
          </a:stretch>
        </p:blipFill>
        <p:spPr>
          <a:xfrm>
            <a:off x="548164" y="4052292"/>
            <a:ext cx="783074" cy="939641"/>
          </a:xfrm>
          <a:prstGeom prst="rect">
            <a:avLst/>
          </a:prstGeom>
        </p:spPr>
      </p:pic>
      <p:sp>
        <p:nvSpPr>
          <p:cNvPr id="8" name="Text 3"/>
          <p:cNvSpPr/>
          <p:nvPr/>
        </p:nvSpPr>
        <p:spPr>
          <a:xfrm>
            <a:off x="1566148" y="4208859"/>
            <a:ext cx="1957626" cy="244673"/>
          </a:xfrm>
          <a:prstGeom prst="rect">
            <a:avLst/>
          </a:prstGeom>
          <a:noFill/>
          <a:ln/>
        </p:spPr>
        <p:txBody>
          <a:bodyPr wrap="none" lIns="0" tIns="0" rIns="0" bIns="0" rtlCol="0" anchor="t"/>
          <a:lstStyle/>
          <a:p>
            <a:pPr marL="0" indent="0" algn="l">
              <a:lnSpc>
                <a:spcPts val="1900"/>
              </a:lnSpc>
              <a:buNone/>
            </a:pPr>
            <a:r>
              <a:rPr lang="en-US" sz="1500" dirty="0">
                <a:solidFill>
                  <a:srgbClr val="4C4C4D"/>
                </a:solidFill>
                <a:latin typeface="Crimson Pro Semi Bold" pitchFamily="34" charset="0"/>
                <a:ea typeface="Crimson Pro Semi Bold" pitchFamily="34" charset="-122"/>
                <a:cs typeface="Crimson Pro Semi Bold" pitchFamily="34" charset="-120"/>
              </a:rPr>
              <a:t>ESP32 to Azure IoT Hub</a:t>
            </a:r>
            <a:endParaRPr lang="en-US" sz="1500" dirty="0"/>
          </a:p>
        </p:txBody>
      </p:sp>
      <p:sp>
        <p:nvSpPr>
          <p:cNvPr id="9" name="Text 4"/>
          <p:cNvSpPr/>
          <p:nvPr/>
        </p:nvSpPr>
        <p:spPr>
          <a:xfrm>
            <a:off x="1566148" y="4547473"/>
            <a:ext cx="12516088" cy="250508"/>
          </a:xfrm>
          <a:prstGeom prst="rect">
            <a:avLst/>
          </a:prstGeom>
          <a:noFill/>
          <a:ln/>
        </p:spPr>
        <p:txBody>
          <a:bodyPr wrap="none" lIns="0" tIns="0" rIns="0" bIns="0" rtlCol="0" anchor="t"/>
          <a:lstStyle/>
          <a:p>
            <a:pPr marL="0" indent="0" algn="l">
              <a:lnSpc>
                <a:spcPts val="1950"/>
              </a:lnSpc>
              <a:buNone/>
            </a:pPr>
            <a:r>
              <a:rPr lang="en-US" sz="1200" dirty="0">
                <a:solidFill>
                  <a:srgbClr val="4C4C4D"/>
                </a:solidFill>
                <a:latin typeface="Heebo" pitchFamily="34" charset="0"/>
                <a:ea typeface="Heebo" pitchFamily="34" charset="-122"/>
                <a:cs typeface="Heebo" pitchFamily="34" charset="-120"/>
              </a:rPr>
              <a:t>Wi-Fi (MQTT with TLS)</a:t>
            </a:r>
            <a:endParaRPr lang="en-US" sz="1200" dirty="0"/>
          </a:p>
        </p:txBody>
      </p:sp>
      <p:pic>
        <p:nvPicPr>
          <p:cNvPr id="10" name="Image 3" descr="preencoded.png"/>
          <p:cNvPicPr>
            <a:picLocks noChangeAspect="1"/>
          </p:cNvPicPr>
          <p:nvPr/>
        </p:nvPicPr>
        <p:blipFill>
          <a:blip r:embed="rId6"/>
          <a:stretch>
            <a:fillRect/>
          </a:stretch>
        </p:blipFill>
        <p:spPr>
          <a:xfrm>
            <a:off x="548164" y="4991933"/>
            <a:ext cx="783074" cy="939641"/>
          </a:xfrm>
          <a:prstGeom prst="rect">
            <a:avLst/>
          </a:prstGeom>
        </p:spPr>
      </p:pic>
      <p:sp>
        <p:nvSpPr>
          <p:cNvPr id="11" name="Text 5"/>
          <p:cNvSpPr/>
          <p:nvPr/>
        </p:nvSpPr>
        <p:spPr>
          <a:xfrm>
            <a:off x="1566148" y="5148501"/>
            <a:ext cx="1957626" cy="244673"/>
          </a:xfrm>
          <a:prstGeom prst="rect">
            <a:avLst/>
          </a:prstGeom>
          <a:noFill/>
          <a:ln/>
        </p:spPr>
        <p:txBody>
          <a:bodyPr wrap="none" lIns="0" tIns="0" rIns="0" bIns="0" rtlCol="0" anchor="t"/>
          <a:lstStyle/>
          <a:p>
            <a:pPr marL="0" indent="0" algn="l">
              <a:lnSpc>
                <a:spcPts val="1900"/>
              </a:lnSpc>
              <a:buNone/>
            </a:pPr>
            <a:r>
              <a:rPr lang="en-US" sz="1500" dirty="0">
                <a:solidFill>
                  <a:srgbClr val="4C4C4D"/>
                </a:solidFill>
                <a:latin typeface="Crimson Pro Semi Bold" pitchFamily="34" charset="0"/>
                <a:ea typeface="Crimson Pro Semi Bold" pitchFamily="34" charset="-122"/>
                <a:cs typeface="Crimson Pro Semi Bold" pitchFamily="34" charset="-120"/>
              </a:rPr>
              <a:t>Cloud to Blockchain</a:t>
            </a:r>
            <a:endParaRPr lang="en-US" sz="1500" dirty="0"/>
          </a:p>
        </p:txBody>
      </p:sp>
      <p:sp>
        <p:nvSpPr>
          <p:cNvPr id="12" name="Text 6"/>
          <p:cNvSpPr/>
          <p:nvPr/>
        </p:nvSpPr>
        <p:spPr>
          <a:xfrm>
            <a:off x="1566148" y="5487114"/>
            <a:ext cx="12516088" cy="250508"/>
          </a:xfrm>
          <a:prstGeom prst="rect">
            <a:avLst/>
          </a:prstGeom>
          <a:noFill/>
          <a:ln/>
        </p:spPr>
        <p:txBody>
          <a:bodyPr wrap="none" lIns="0" tIns="0" rIns="0" bIns="0" rtlCol="0" anchor="t"/>
          <a:lstStyle/>
          <a:p>
            <a:pPr marL="0" indent="0" algn="l">
              <a:lnSpc>
                <a:spcPts val="1950"/>
              </a:lnSpc>
              <a:buNone/>
            </a:pPr>
            <a:r>
              <a:rPr lang="en-US" sz="1200" dirty="0">
                <a:solidFill>
                  <a:srgbClr val="4C4C4D"/>
                </a:solidFill>
                <a:latin typeface="Heebo" pitchFamily="34" charset="0"/>
                <a:ea typeface="Heebo" pitchFamily="34" charset="-122"/>
                <a:cs typeface="Heebo" pitchFamily="34" charset="-120"/>
              </a:rPr>
              <a:t>Azure Functions (HTTPS)</a:t>
            </a:r>
            <a:endParaRPr lang="en-US" sz="1200" dirty="0"/>
          </a:p>
        </p:txBody>
      </p:sp>
      <p:pic>
        <p:nvPicPr>
          <p:cNvPr id="13" name="Image 4" descr="preencoded.png"/>
          <p:cNvPicPr>
            <a:picLocks noChangeAspect="1"/>
          </p:cNvPicPr>
          <p:nvPr/>
        </p:nvPicPr>
        <p:blipFill>
          <a:blip r:embed="rId7"/>
          <a:stretch>
            <a:fillRect/>
          </a:stretch>
        </p:blipFill>
        <p:spPr>
          <a:xfrm>
            <a:off x="548164" y="5931575"/>
            <a:ext cx="783074" cy="939641"/>
          </a:xfrm>
          <a:prstGeom prst="rect">
            <a:avLst/>
          </a:prstGeom>
        </p:spPr>
      </p:pic>
      <p:sp>
        <p:nvSpPr>
          <p:cNvPr id="14" name="Text 7"/>
          <p:cNvSpPr/>
          <p:nvPr/>
        </p:nvSpPr>
        <p:spPr>
          <a:xfrm>
            <a:off x="1566148" y="6088142"/>
            <a:ext cx="1957626" cy="244673"/>
          </a:xfrm>
          <a:prstGeom prst="rect">
            <a:avLst/>
          </a:prstGeom>
          <a:noFill/>
          <a:ln/>
        </p:spPr>
        <p:txBody>
          <a:bodyPr wrap="none" lIns="0" tIns="0" rIns="0" bIns="0" rtlCol="0" anchor="t"/>
          <a:lstStyle/>
          <a:p>
            <a:pPr marL="0" indent="0" algn="l">
              <a:lnSpc>
                <a:spcPts val="1900"/>
              </a:lnSpc>
              <a:buNone/>
            </a:pPr>
            <a:r>
              <a:rPr lang="en-US" sz="1500" dirty="0">
                <a:solidFill>
                  <a:srgbClr val="4C4C4D"/>
                </a:solidFill>
                <a:latin typeface="Crimson Pro Semi Bold" pitchFamily="34" charset="0"/>
                <a:ea typeface="Crimson Pro Semi Bold" pitchFamily="34" charset="-122"/>
                <a:cs typeface="Crimson Pro Semi Bold" pitchFamily="34" charset="-120"/>
              </a:rPr>
              <a:t>Cloud to Web App</a:t>
            </a:r>
            <a:endParaRPr lang="en-US" sz="1500" dirty="0"/>
          </a:p>
        </p:txBody>
      </p:sp>
      <p:sp>
        <p:nvSpPr>
          <p:cNvPr id="15" name="Text 8"/>
          <p:cNvSpPr/>
          <p:nvPr/>
        </p:nvSpPr>
        <p:spPr>
          <a:xfrm>
            <a:off x="1566148" y="6426756"/>
            <a:ext cx="12516088" cy="250508"/>
          </a:xfrm>
          <a:prstGeom prst="rect">
            <a:avLst/>
          </a:prstGeom>
          <a:noFill/>
          <a:ln/>
        </p:spPr>
        <p:txBody>
          <a:bodyPr wrap="none" lIns="0" tIns="0" rIns="0" bIns="0" rtlCol="0" anchor="t"/>
          <a:lstStyle/>
          <a:p>
            <a:pPr marL="0" indent="0" algn="l">
              <a:lnSpc>
                <a:spcPts val="1950"/>
              </a:lnSpc>
              <a:buNone/>
            </a:pPr>
            <a:r>
              <a:rPr lang="en-US" sz="1200" dirty="0">
                <a:solidFill>
                  <a:srgbClr val="4C4C4D"/>
                </a:solidFill>
                <a:latin typeface="Heebo" pitchFamily="34" charset="0"/>
                <a:ea typeface="Heebo" pitchFamily="34" charset="-122"/>
                <a:cs typeface="Heebo" pitchFamily="34" charset="-120"/>
              </a:rPr>
              <a:t>RESTful APIs (HTTPS)</a:t>
            </a:r>
            <a:endParaRPr lang="en-US" sz="1200" dirty="0"/>
          </a:p>
        </p:txBody>
      </p:sp>
      <p:sp>
        <p:nvSpPr>
          <p:cNvPr id="16" name="Text 9"/>
          <p:cNvSpPr/>
          <p:nvPr/>
        </p:nvSpPr>
        <p:spPr>
          <a:xfrm>
            <a:off x="548164" y="7047309"/>
            <a:ext cx="13534073" cy="751523"/>
          </a:xfrm>
          <a:prstGeom prst="rect">
            <a:avLst/>
          </a:prstGeom>
          <a:noFill/>
          <a:ln/>
        </p:spPr>
        <p:txBody>
          <a:bodyPr wrap="square" lIns="0" tIns="0" rIns="0" bIns="0" rtlCol="0" anchor="t"/>
          <a:lstStyle/>
          <a:p>
            <a:pPr marL="0" indent="0" algn="l">
              <a:lnSpc>
                <a:spcPts val="1950"/>
              </a:lnSpc>
              <a:buNone/>
            </a:pPr>
            <a:r>
              <a:rPr lang="en-US" sz="1200" dirty="0">
                <a:solidFill>
                  <a:srgbClr val="4C4C4D"/>
                </a:solidFill>
                <a:latin typeface="Heebo" pitchFamily="34" charset="0"/>
                <a:ea typeface="Heebo" pitchFamily="34" charset="-122"/>
                <a:cs typeface="Heebo" pitchFamily="34" charset="-120"/>
              </a:rPr>
              <a:t>The ShipSecure system utilizes a multi-layered communication architecture to ensure reliable data transmission. Sensors communicate with the ESP32 microcontroller via UART, single-wire, and digital protocols. The ESP32 then transmits data to Azure IoT Hub using Wi-Fi and MQTT with TLS security. Azure Functions facilitate communication between the cloud and blockchain, while RESTful APIs enable data retrieval by the web application.</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name="Slide 6">
    <p:spTree>
      <p:nvGrpSpPr>
        <p:cNvPr id="1" name=""/>
        <p:cNvGrpSpPr/>
        <p:nvPr/>
      </p:nvGrpSpPr>
      <p:grpSpPr>
        <a:xfrm>
          <a:off x="0" y="0"/>
          <a:ext cx="0" cy="0"/>
          <a:chOff x="0" y="0"/>
          <a:chExt cx="0" cy="0"/>
        </a:xfrm>
      </p:grpSpPr>
      <p:sp>
        <p:nvSpPr>
          <p:cNvPr id="2" name="Text 0"/>
          <p:cNvSpPr/>
          <p:nvPr/>
        </p:nvSpPr>
        <p:spPr>
          <a:xfrm>
            <a:off x="752713" y="591383"/>
            <a:ext cx="7627263" cy="672108"/>
          </a:xfrm>
          <a:prstGeom prst="rect">
            <a:avLst/>
          </a:prstGeom>
          <a:noFill/>
          <a:ln/>
        </p:spPr>
        <p:txBody>
          <a:bodyPr wrap="none" lIns="0" tIns="0" rIns="0" bIns="0" rtlCol="0" anchor="t"/>
          <a:lstStyle/>
          <a:p>
            <a:pPr marL="0" indent="0" algn="l">
              <a:lnSpc>
                <a:spcPts val="5250"/>
              </a:lnSpc>
              <a:buNone/>
            </a:pPr>
            <a:r>
              <a:rPr lang="en-US" sz="4200" dirty="0">
                <a:solidFill>
                  <a:srgbClr val="152D47"/>
                </a:solidFill>
                <a:latin typeface="Crimson Pro Semi Bold" pitchFamily="34" charset="0"/>
                <a:ea typeface="Crimson Pro Semi Bold" pitchFamily="34" charset="-122"/>
                <a:cs typeface="Crimson Pro Semi Bold" pitchFamily="34" charset="-120"/>
              </a:rPr>
              <a:t>Data Processing and Transmission</a:t>
            </a:r>
            <a:endParaRPr lang="en-US" sz="4200" dirty="0"/>
          </a:p>
        </p:txBody>
      </p:sp>
      <p:sp>
        <p:nvSpPr>
          <p:cNvPr id="3" name="Text 1"/>
          <p:cNvSpPr/>
          <p:nvPr/>
        </p:nvSpPr>
        <p:spPr>
          <a:xfrm>
            <a:off x="1899880" y="3585924"/>
            <a:ext cx="2688431" cy="335994"/>
          </a:xfrm>
          <a:prstGeom prst="rect">
            <a:avLst/>
          </a:prstGeom>
          <a:noFill/>
          <a:ln/>
        </p:spPr>
        <p:txBody>
          <a:bodyPr wrap="none" lIns="0" tIns="0" rIns="0" bIns="0" rtlCol="0" anchor="t"/>
          <a:lstStyle/>
          <a:p>
            <a:pPr marL="0" indent="0" algn="r">
              <a:lnSpc>
                <a:spcPts val="2600"/>
              </a:lnSpc>
              <a:buNone/>
            </a:pPr>
            <a:r>
              <a:rPr lang="en-US" sz="2100" dirty="0">
                <a:solidFill>
                  <a:srgbClr val="4C4C4D"/>
                </a:solidFill>
                <a:latin typeface="Crimson Pro Semi Bold" pitchFamily="34" charset="0"/>
                <a:ea typeface="Crimson Pro Semi Bold" pitchFamily="34" charset="-122"/>
                <a:cs typeface="Crimson Pro Semi Bold" pitchFamily="34" charset="-120"/>
              </a:rPr>
              <a:t>Acquisition</a:t>
            </a:r>
            <a:endParaRPr lang="en-US" sz="2100" dirty="0"/>
          </a:p>
        </p:txBody>
      </p:sp>
      <p:sp>
        <p:nvSpPr>
          <p:cNvPr id="4" name="Text 2"/>
          <p:cNvSpPr/>
          <p:nvPr/>
        </p:nvSpPr>
        <p:spPr>
          <a:xfrm>
            <a:off x="752713" y="4050863"/>
            <a:ext cx="3835598" cy="343972"/>
          </a:xfrm>
          <a:prstGeom prst="rect">
            <a:avLst/>
          </a:prstGeom>
          <a:noFill/>
          <a:ln/>
        </p:spPr>
        <p:txBody>
          <a:bodyPr wrap="none" lIns="0" tIns="0" rIns="0" bIns="0" rtlCol="0" anchor="t"/>
          <a:lstStyle/>
          <a:p>
            <a:pPr marL="0" indent="0" algn="r">
              <a:lnSpc>
                <a:spcPts val="2700"/>
              </a:lnSpc>
              <a:buNone/>
            </a:pPr>
            <a:r>
              <a:rPr lang="en-US" sz="1650" dirty="0">
                <a:solidFill>
                  <a:srgbClr val="4C4C4D"/>
                </a:solidFill>
                <a:latin typeface="Heebo" pitchFamily="34" charset="0"/>
                <a:ea typeface="Heebo" pitchFamily="34" charset="-122"/>
                <a:cs typeface="Heebo" pitchFamily="34" charset="-120"/>
              </a:rPr>
              <a:t>Collect sensor data</a:t>
            </a:r>
            <a:endParaRPr lang="en-US" sz="1650" dirty="0"/>
          </a:p>
        </p:txBody>
      </p:sp>
      <p:pic>
        <p:nvPicPr>
          <p:cNvPr id="5" name="Image 0" descr="preencoded.png"/>
          <p:cNvPicPr>
            <a:picLocks noChangeAspect="1"/>
          </p:cNvPicPr>
          <p:nvPr/>
        </p:nvPicPr>
        <p:blipFill>
          <a:blip r:embed="rId3"/>
          <a:stretch>
            <a:fillRect/>
          </a:stretch>
        </p:blipFill>
        <p:spPr>
          <a:xfrm>
            <a:off x="5018365" y="1693545"/>
            <a:ext cx="4593669" cy="4593669"/>
          </a:xfrm>
          <a:prstGeom prst="rect">
            <a:avLst/>
          </a:prstGeom>
        </p:spPr>
      </p:pic>
      <p:sp>
        <p:nvSpPr>
          <p:cNvPr id="6" name="Text 3"/>
          <p:cNvSpPr/>
          <p:nvPr/>
        </p:nvSpPr>
        <p:spPr>
          <a:xfrm>
            <a:off x="5570458" y="3512820"/>
            <a:ext cx="321707" cy="402193"/>
          </a:xfrm>
          <a:prstGeom prst="rect">
            <a:avLst/>
          </a:prstGeom>
          <a:noFill/>
          <a:ln/>
        </p:spPr>
        <p:txBody>
          <a:bodyPr wrap="none" lIns="0" tIns="0" rIns="0" bIns="0" rtlCol="0" anchor="t"/>
          <a:lstStyle/>
          <a:p>
            <a:pPr marL="0" indent="0" algn="l">
              <a:lnSpc>
                <a:spcPts val="4050"/>
              </a:lnSpc>
              <a:buNone/>
            </a:pPr>
            <a:r>
              <a:rPr lang="en-US" sz="2500" dirty="0">
                <a:solidFill>
                  <a:srgbClr val="4C4C4D"/>
                </a:solidFill>
                <a:latin typeface="Crimson Pro Semi Bold" pitchFamily="34" charset="0"/>
                <a:ea typeface="Crimson Pro Semi Bold" pitchFamily="34" charset="-122"/>
                <a:cs typeface="Crimson Pro Semi Bold" pitchFamily="34" charset="-120"/>
              </a:rPr>
              <a:t>1</a:t>
            </a:r>
            <a:endParaRPr lang="en-US" sz="2500" dirty="0"/>
          </a:p>
        </p:txBody>
      </p:sp>
      <p:sp>
        <p:nvSpPr>
          <p:cNvPr id="7" name="Text 4"/>
          <p:cNvSpPr/>
          <p:nvPr/>
        </p:nvSpPr>
        <p:spPr>
          <a:xfrm>
            <a:off x="9934575" y="2356842"/>
            <a:ext cx="2688431" cy="335994"/>
          </a:xfrm>
          <a:prstGeom prst="rect">
            <a:avLst/>
          </a:prstGeom>
          <a:noFill/>
          <a:ln/>
        </p:spPr>
        <p:txBody>
          <a:bodyPr wrap="none" lIns="0" tIns="0" rIns="0" bIns="0" rtlCol="0" anchor="t"/>
          <a:lstStyle/>
          <a:p>
            <a:pPr marL="0" indent="0" algn="l">
              <a:lnSpc>
                <a:spcPts val="2600"/>
              </a:lnSpc>
              <a:buNone/>
            </a:pPr>
            <a:r>
              <a:rPr lang="en-US" sz="2100" dirty="0">
                <a:solidFill>
                  <a:srgbClr val="4C4C4D"/>
                </a:solidFill>
                <a:latin typeface="Crimson Pro Semi Bold" pitchFamily="34" charset="0"/>
                <a:ea typeface="Crimson Pro Semi Bold" pitchFamily="34" charset="-122"/>
                <a:cs typeface="Crimson Pro Semi Bold" pitchFamily="34" charset="-120"/>
              </a:rPr>
              <a:t>Processing</a:t>
            </a:r>
            <a:endParaRPr lang="en-US" sz="2100" dirty="0"/>
          </a:p>
        </p:txBody>
      </p:sp>
      <p:sp>
        <p:nvSpPr>
          <p:cNvPr id="8" name="Text 5"/>
          <p:cNvSpPr/>
          <p:nvPr/>
        </p:nvSpPr>
        <p:spPr>
          <a:xfrm>
            <a:off x="9934575" y="2821781"/>
            <a:ext cx="3943112" cy="343972"/>
          </a:xfrm>
          <a:prstGeom prst="rect">
            <a:avLst/>
          </a:prstGeom>
          <a:noFill/>
          <a:ln/>
        </p:spPr>
        <p:txBody>
          <a:bodyPr wrap="none" lIns="0" tIns="0" rIns="0" bIns="0" rtlCol="0" anchor="t"/>
          <a:lstStyle/>
          <a:p>
            <a:pPr marL="0" indent="0" algn="l">
              <a:lnSpc>
                <a:spcPts val="2700"/>
              </a:lnSpc>
              <a:buNone/>
            </a:pPr>
            <a:r>
              <a:rPr lang="en-US" sz="1650" dirty="0">
                <a:solidFill>
                  <a:srgbClr val="4C4C4D"/>
                </a:solidFill>
                <a:latin typeface="Heebo" pitchFamily="34" charset="0"/>
                <a:ea typeface="Heebo" pitchFamily="34" charset="-122"/>
                <a:cs typeface="Heebo" pitchFamily="34" charset="-120"/>
              </a:rPr>
              <a:t>Structure JSON format</a:t>
            </a:r>
            <a:endParaRPr lang="en-US" sz="1650" dirty="0"/>
          </a:p>
        </p:txBody>
      </p:sp>
      <p:pic>
        <p:nvPicPr>
          <p:cNvPr id="9" name="Image 1" descr="preencoded.png"/>
          <p:cNvPicPr>
            <a:picLocks noChangeAspect="1"/>
          </p:cNvPicPr>
          <p:nvPr/>
        </p:nvPicPr>
        <p:blipFill>
          <a:blip r:embed="rId4"/>
          <a:stretch>
            <a:fillRect/>
          </a:stretch>
        </p:blipFill>
        <p:spPr>
          <a:xfrm>
            <a:off x="5018365" y="1693545"/>
            <a:ext cx="4593669" cy="4593669"/>
          </a:xfrm>
          <a:prstGeom prst="rect">
            <a:avLst/>
          </a:prstGeom>
        </p:spPr>
      </p:pic>
      <p:sp>
        <p:nvSpPr>
          <p:cNvPr id="10" name="Text 6"/>
          <p:cNvSpPr/>
          <p:nvPr/>
        </p:nvSpPr>
        <p:spPr>
          <a:xfrm>
            <a:off x="8185547" y="2555796"/>
            <a:ext cx="321707" cy="402193"/>
          </a:xfrm>
          <a:prstGeom prst="rect">
            <a:avLst/>
          </a:prstGeom>
          <a:noFill/>
          <a:ln/>
        </p:spPr>
        <p:txBody>
          <a:bodyPr wrap="none" lIns="0" tIns="0" rIns="0" bIns="0" rtlCol="0" anchor="t"/>
          <a:lstStyle/>
          <a:p>
            <a:pPr marL="0" indent="0" algn="l">
              <a:lnSpc>
                <a:spcPts val="4050"/>
              </a:lnSpc>
              <a:buNone/>
            </a:pPr>
            <a:r>
              <a:rPr lang="en-US" sz="2500" dirty="0">
                <a:solidFill>
                  <a:srgbClr val="4C4C4D"/>
                </a:solidFill>
                <a:latin typeface="Crimson Pro Semi Bold" pitchFamily="34" charset="0"/>
                <a:ea typeface="Crimson Pro Semi Bold" pitchFamily="34" charset="-122"/>
                <a:cs typeface="Crimson Pro Semi Bold" pitchFamily="34" charset="-120"/>
              </a:rPr>
              <a:t>2</a:t>
            </a:r>
            <a:endParaRPr lang="en-US" sz="2500" dirty="0"/>
          </a:p>
        </p:txBody>
      </p:sp>
      <p:sp>
        <p:nvSpPr>
          <p:cNvPr id="11" name="Text 7"/>
          <p:cNvSpPr/>
          <p:nvPr/>
        </p:nvSpPr>
        <p:spPr>
          <a:xfrm>
            <a:off x="9934575" y="4814888"/>
            <a:ext cx="2688431" cy="335994"/>
          </a:xfrm>
          <a:prstGeom prst="rect">
            <a:avLst/>
          </a:prstGeom>
          <a:noFill/>
          <a:ln/>
        </p:spPr>
        <p:txBody>
          <a:bodyPr wrap="none" lIns="0" tIns="0" rIns="0" bIns="0" rtlCol="0" anchor="t"/>
          <a:lstStyle/>
          <a:p>
            <a:pPr marL="0" indent="0" algn="l">
              <a:lnSpc>
                <a:spcPts val="2600"/>
              </a:lnSpc>
              <a:buNone/>
            </a:pPr>
            <a:r>
              <a:rPr lang="en-US" sz="2100" dirty="0">
                <a:solidFill>
                  <a:srgbClr val="4C4C4D"/>
                </a:solidFill>
                <a:latin typeface="Crimson Pro Semi Bold" pitchFamily="34" charset="0"/>
                <a:ea typeface="Crimson Pro Semi Bold" pitchFamily="34" charset="-122"/>
                <a:cs typeface="Crimson Pro Semi Bold" pitchFamily="34" charset="-120"/>
              </a:rPr>
              <a:t>Transmission</a:t>
            </a:r>
            <a:endParaRPr lang="en-US" sz="2100" dirty="0"/>
          </a:p>
        </p:txBody>
      </p:sp>
      <p:sp>
        <p:nvSpPr>
          <p:cNvPr id="12" name="Text 8"/>
          <p:cNvSpPr/>
          <p:nvPr/>
        </p:nvSpPr>
        <p:spPr>
          <a:xfrm>
            <a:off x="9934575" y="5279827"/>
            <a:ext cx="3943112" cy="343972"/>
          </a:xfrm>
          <a:prstGeom prst="rect">
            <a:avLst/>
          </a:prstGeom>
          <a:noFill/>
          <a:ln/>
        </p:spPr>
        <p:txBody>
          <a:bodyPr wrap="none" lIns="0" tIns="0" rIns="0" bIns="0" rtlCol="0" anchor="t"/>
          <a:lstStyle/>
          <a:p>
            <a:pPr marL="0" indent="0" algn="l">
              <a:lnSpc>
                <a:spcPts val="2700"/>
              </a:lnSpc>
              <a:buNone/>
            </a:pPr>
            <a:r>
              <a:rPr lang="en-US" sz="1650" dirty="0">
                <a:solidFill>
                  <a:srgbClr val="4C4C4D"/>
                </a:solidFill>
                <a:latin typeface="Heebo" pitchFamily="34" charset="0"/>
                <a:ea typeface="Heebo" pitchFamily="34" charset="-122"/>
                <a:cs typeface="Heebo" pitchFamily="34" charset="-120"/>
              </a:rPr>
              <a:t>MQTT to Azure IoT Hub</a:t>
            </a:r>
            <a:endParaRPr lang="en-US" sz="1650" dirty="0"/>
          </a:p>
        </p:txBody>
      </p:sp>
      <p:pic>
        <p:nvPicPr>
          <p:cNvPr id="13" name="Image 2" descr="preencoded.png"/>
          <p:cNvPicPr>
            <a:picLocks noChangeAspect="1"/>
          </p:cNvPicPr>
          <p:nvPr/>
        </p:nvPicPr>
        <p:blipFill>
          <a:blip r:embed="rId5"/>
          <a:stretch>
            <a:fillRect/>
          </a:stretch>
        </p:blipFill>
        <p:spPr>
          <a:xfrm>
            <a:off x="5018365" y="1693545"/>
            <a:ext cx="4593669" cy="4593669"/>
          </a:xfrm>
          <a:prstGeom prst="rect">
            <a:avLst/>
          </a:prstGeom>
        </p:spPr>
      </p:pic>
      <p:sp>
        <p:nvSpPr>
          <p:cNvPr id="14" name="Text 9"/>
          <p:cNvSpPr/>
          <p:nvPr/>
        </p:nvSpPr>
        <p:spPr>
          <a:xfrm>
            <a:off x="7706797" y="5299115"/>
            <a:ext cx="321707" cy="402193"/>
          </a:xfrm>
          <a:prstGeom prst="rect">
            <a:avLst/>
          </a:prstGeom>
          <a:noFill/>
          <a:ln/>
        </p:spPr>
        <p:txBody>
          <a:bodyPr wrap="none" lIns="0" tIns="0" rIns="0" bIns="0" rtlCol="0" anchor="t"/>
          <a:lstStyle/>
          <a:p>
            <a:pPr marL="0" indent="0" algn="l">
              <a:lnSpc>
                <a:spcPts val="4050"/>
              </a:lnSpc>
              <a:buNone/>
            </a:pPr>
            <a:r>
              <a:rPr lang="en-US" sz="2500" dirty="0">
                <a:solidFill>
                  <a:srgbClr val="4C4C4D"/>
                </a:solidFill>
                <a:latin typeface="Crimson Pro Semi Bold" pitchFamily="34" charset="0"/>
                <a:ea typeface="Crimson Pro Semi Bold" pitchFamily="34" charset="-122"/>
                <a:cs typeface="Crimson Pro Semi Bold" pitchFamily="34" charset="-120"/>
              </a:rPr>
              <a:t>3</a:t>
            </a:r>
            <a:endParaRPr lang="en-US" sz="2500" dirty="0"/>
          </a:p>
        </p:txBody>
      </p:sp>
      <p:sp>
        <p:nvSpPr>
          <p:cNvPr id="15" name="Text 10"/>
          <p:cNvSpPr/>
          <p:nvPr/>
        </p:nvSpPr>
        <p:spPr>
          <a:xfrm>
            <a:off x="752713" y="6529149"/>
            <a:ext cx="13124974" cy="1375886"/>
          </a:xfrm>
          <a:prstGeom prst="rect">
            <a:avLst/>
          </a:prstGeom>
          <a:noFill/>
          <a:ln/>
        </p:spPr>
        <p:txBody>
          <a:bodyPr wrap="square" lIns="0" tIns="0" rIns="0" bIns="0" rtlCol="0" anchor="t"/>
          <a:lstStyle/>
          <a:p>
            <a:pPr marL="0" indent="0" algn="l">
              <a:lnSpc>
                <a:spcPts val="2700"/>
              </a:lnSpc>
              <a:buNone/>
            </a:pPr>
            <a:r>
              <a:rPr lang="en-US" sz="1650" dirty="0">
                <a:solidFill>
                  <a:srgbClr val="4C4C4D"/>
                </a:solidFill>
                <a:latin typeface="Heebo" pitchFamily="34" charset="0"/>
                <a:ea typeface="Heebo" pitchFamily="34" charset="-122"/>
                <a:cs typeface="Heebo" pitchFamily="34" charset="-120"/>
              </a:rPr>
              <a:t>The ShipSecure system follows a structured data processing sequence to ensure accurate and timely information delivery. Data is acquired from sensors at regular intervals and processed into a structured JSON format. This data is then transmitted to Azure IoT Hub via MQTT, enabling real-time tracking and monitoring of shipments. The system also implements data compression and power-saving modes to optimize performance.</a:t>
            </a: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name="Slide 7">
    <p:spTree>
      <p:nvGrpSpPr>
        <p:cNvPr id="1" name=""/>
        <p:cNvGrpSpPr/>
        <p:nvPr/>
      </p:nvGrpSpPr>
      <p:grpSpPr>
        <a:xfrm>
          <a:off x="0" y="0"/>
          <a:ext cx="0" cy="0"/>
          <a:chOff x="0" y="0"/>
          <a:chExt cx="0" cy="0"/>
        </a:xfrm>
      </p:grpSpPr>
      <p:sp>
        <p:nvSpPr>
          <p:cNvPr id="2" name="Text 0"/>
          <p:cNvSpPr/>
          <p:nvPr/>
        </p:nvSpPr>
        <p:spPr>
          <a:xfrm>
            <a:off x="790218" y="623173"/>
            <a:ext cx="10444996" cy="705564"/>
          </a:xfrm>
          <a:prstGeom prst="rect">
            <a:avLst/>
          </a:prstGeom>
          <a:noFill/>
          <a:ln/>
        </p:spPr>
        <p:txBody>
          <a:bodyPr wrap="none" lIns="0" tIns="0" rIns="0" bIns="0" rtlCol="0" anchor="t"/>
          <a:lstStyle/>
          <a:p>
            <a:pPr marL="0" indent="0" algn="l">
              <a:lnSpc>
                <a:spcPts val="5550"/>
              </a:lnSpc>
              <a:buNone/>
            </a:pPr>
            <a:r>
              <a:rPr lang="en-US" sz="4400" dirty="0">
                <a:solidFill>
                  <a:srgbClr val="152D47"/>
                </a:solidFill>
                <a:latin typeface="Crimson Pro Semi Bold" pitchFamily="34" charset="0"/>
                <a:ea typeface="Crimson Pro Semi Bold" pitchFamily="34" charset="-122"/>
                <a:cs typeface="Crimson Pro Semi Bold" pitchFamily="34" charset="-120"/>
              </a:rPr>
              <a:t>System Integration Challenges and Solutions</a:t>
            </a:r>
            <a:endParaRPr lang="en-US" sz="4400" dirty="0"/>
          </a:p>
        </p:txBody>
      </p:sp>
      <p:sp>
        <p:nvSpPr>
          <p:cNvPr id="3" name="Shape 1"/>
          <p:cNvSpPr/>
          <p:nvPr/>
        </p:nvSpPr>
        <p:spPr>
          <a:xfrm>
            <a:off x="790218" y="1780222"/>
            <a:ext cx="2174915" cy="1300639"/>
          </a:xfrm>
          <a:prstGeom prst="roundRect">
            <a:avLst>
              <a:gd name="adj" fmla="val 2604"/>
            </a:avLst>
          </a:prstGeom>
          <a:solidFill>
            <a:srgbClr val="F2EEEE"/>
          </a:solidFill>
          <a:ln/>
        </p:spPr>
      </p:sp>
      <p:sp>
        <p:nvSpPr>
          <p:cNvPr id="4" name="Text 2"/>
          <p:cNvSpPr/>
          <p:nvPr/>
        </p:nvSpPr>
        <p:spPr>
          <a:xfrm>
            <a:off x="1718905" y="2232065"/>
            <a:ext cx="317421" cy="396835"/>
          </a:xfrm>
          <a:prstGeom prst="rect">
            <a:avLst/>
          </a:prstGeom>
          <a:noFill/>
          <a:ln/>
        </p:spPr>
        <p:txBody>
          <a:bodyPr wrap="none" lIns="0" tIns="0" rIns="0" bIns="0" rtlCol="0" anchor="t"/>
          <a:lstStyle/>
          <a:p>
            <a:pPr marL="0" indent="0" algn="ctr">
              <a:lnSpc>
                <a:spcPts val="4000"/>
              </a:lnSpc>
              <a:buNone/>
            </a:pPr>
            <a:r>
              <a:rPr lang="en-US" sz="2500" dirty="0">
                <a:solidFill>
                  <a:srgbClr val="4C4C4D"/>
                </a:solidFill>
                <a:latin typeface="Crimson Pro Semi Bold" pitchFamily="34" charset="0"/>
                <a:ea typeface="Crimson Pro Semi Bold" pitchFamily="34" charset="-122"/>
                <a:cs typeface="Crimson Pro Semi Bold" pitchFamily="34" charset="-120"/>
              </a:rPr>
              <a:t>1</a:t>
            </a:r>
            <a:endParaRPr lang="en-US" sz="2500" dirty="0"/>
          </a:p>
        </p:txBody>
      </p:sp>
      <p:sp>
        <p:nvSpPr>
          <p:cNvPr id="5" name="Text 3"/>
          <p:cNvSpPr/>
          <p:nvPr/>
        </p:nvSpPr>
        <p:spPr>
          <a:xfrm>
            <a:off x="3190875" y="2005965"/>
            <a:ext cx="2822258" cy="352663"/>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Hardware</a:t>
            </a:r>
            <a:endParaRPr lang="en-US" sz="2200" dirty="0"/>
          </a:p>
        </p:txBody>
      </p:sp>
      <p:sp>
        <p:nvSpPr>
          <p:cNvPr id="6" name="Text 4"/>
          <p:cNvSpPr/>
          <p:nvPr/>
        </p:nvSpPr>
        <p:spPr>
          <a:xfrm>
            <a:off x="3190875" y="2494002"/>
            <a:ext cx="3197781" cy="361117"/>
          </a:xfrm>
          <a:prstGeom prst="rect">
            <a:avLst/>
          </a:prstGeom>
          <a:noFill/>
          <a:ln/>
        </p:spPr>
        <p:txBody>
          <a:bodyPr wrap="none" lIns="0" tIns="0" rIns="0" bIns="0" rtlCol="0" anchor="t"/>
          <a:lstStyle/>
          <a:p>
            <a:pPr marL="0" indent="0" algn="l">
              <a:lnSpc>
                <a:spcPts val="2800"/>
              </a:lnSpc>
              <a:buNone/>
            </a:pPr>
            <a:r>
              <a:rPr lang="en-US" sz="1750" dirty="0">
                <a:solidFill>
                  <a:srgbClr val="4C4C4D"/>
                </a:solidFill>
                <a:latin typeface="Heebo" pitchFamily="34" charset="0"/>
                <a:ea typeface="Heebo" pitchFamily="34" charset="-122"/>
                <a:cs typeface="Heebo" pitchFamily="34" charset="-120"/>
              </a:rPr>
              <a:t>Voltage levels, pin configuration</a:t>
            </a:r>
            <a:endParaRPr lang="en-US" sz="1750" dirty="0"/>
          </a:p>
        </p:txBody>
      </p:sp>
      <p:sp>
        <p:nvSpPr>
          <p:cNvPr id="7" name="Shape 5"/>
          <p:cNvSpPr/>
          <p:nvPr/>
        </p:nvSpPr>
        <p:spPr>
          <a:xfrm>
            <a:off x="3078004" y="3065621"/>
            <a:ext cx="10649307" cy="15240"/>
          </a:xfrm>
          <a:prstGeom prst="roundRect">
            <a:avLst>
              <a:gd name="adj" fmla="val 222227"/>
            </a:avLst>
          </a:prstGeom>
          <a:solidFill>
            <a:srgbClr val="D8D4D4"/>
          </a:solidFill>
          <a:ln/>
        </p:spPr>
      </p:sp>
      <p:sp>
        <p:nvSpPr>
          <p:cNvPr id="8" name="Shape 6"/>
          <p:cNvSpPr/>
          <p:nvPr/>
        </p:nvSpPr>
        <p:spPr>
          <a:xfrm>
            <a:off x="790218" y="3193733"/>
            <a:ext cx="4349948" cy="1300639"/>
          </a:xfrm>
          <a:prstGeom prst="roundRect">
            <a:avLst>
              <a:gd name="adj" fmla="val 2604"/>
            </a:avLst>
          </a:prstGeom>
          <a:solidFill>
            <a:srgbClr val="F2EEEE"/>
          </a:solidFill>
          <a:ln/>
        </p:spPr>
      </p:sp>
      <p:sp>
        <p:nvSpPr>
          <p:cNvPr id="9" name="Text 7"/>
          <p:cNvSpPr/>
          <p:nvPr/>
        </p:nvSpPr>
        <p:spPr>
          <a:xfrm>
            <a:off x="2806422" y="3645575"/>
            <a:ext cx="317421" cy="396835"/>
          </a:xfrm>
          <a:prstGeom prst="rect">
            <a:avLst/>
          </a:prstGeom>
          <a:noFill/>
          <a:ln/>
        </p:spPr>
        <p:txBody>
          <a:bodyPr wrap="none" lIns="0" tIns="0" rIns="0" bIns="0" rtlCol="0" anchor="t"/>
          <a:lstStyle/>
          <a:p>
            <a:pPr marL="0" indent="0" algn="ctr">
              <a:lnSpc>
                <a:spcPts val="4000"/>
              </a:lnSpc>
              <a:buNone/>
            </a:pPr>
            <a:r>
              <a:rPr lang="en-US" sz="2500" dirty="0">
                <a:solidFill>
                  <a:srgbClr val="4C4C4D"/>
                </a:solidFill>
                <a:latin typeface="Crimson Pro Semi Bold" pitchFamily="34" charset="0"/>
                <a:ea typeface="Crimson Pro Semi Bold" pitchFamily="34" charset="-122"/>
                <a:cs typeface="Crimson Pro Semi Bold" pitchFamily="34" charset="-120"/>
              </a:rPr>
              <a:t>2</a:t>
            </a:r>
            <a:endParaRPr lang="en-US" sz="2500" dirty="0"/>
          </a:p>
        </p:txBody>
      </p:sp>
      <p:sp>
        <p:nvSpPr>
          <p:cNvPr id="10" name="Text 8"/>
          <p:cNvSpPr/>
          <p:nvPr/>
        </p:nvSpPr>
        <p:spPr>
          <a:xfrm>
            <a:off x="5365909" y="3419475"/>
            <a:ext cx="2501622" cy="352663"/>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Power</a:t>
            </a:r>
            <a:endParaRPr lang="en-US" sz="2200" dirty="0"/>
          </a:p>
        </p:txBody>
      </p:sp>
      <p:sp>
        <p:nvSpPr>
          <p:cNvPr id="11" name="Text 9"/>
          <p:cNvSpPr/>
          <p:nvPr/>
        </p:nvSpPr>
        <p:spPr>
          <a:xfrm>
            <a:off x="5365909" y="3907512"/>
            <a:ext cx="2501622" cy="361117"/>
          </a:xfrm>
          <a:prstGeom prst="rect">
            <a:avLst/>
          </a:prstGeom>
          <a:noFill/>
          <a:ln/>
        </p:spPr>
        <p:txBody>
          <a:bodyPr wrap="none" lIns="0" tIns="0" rIns="0" bIns="0" rtlCol="0" anchor="t"/>
          <a:lstStyle/>
          <a:p>
            <a:pPr marL="0" indent="0" algn="l">
              <a:lnSpc>
                <a:spcPts val="2800"/>
              </a:lnSpc>
              <a:buNone/>
            </a:pPr>
            <a:r>
              <a:rPr lang="en-US" sz="1750" dirty="0">
                <a:solidFill>
                  <a:srgbClr val="4C4C4D"/>
                </a:solidFill>
                <a:latin typeface="Heebo" pitchFamily="34" charset="0"/>
                <a:ea typeface="Heebo" pitchFamily="34" charset="-122"/>
                <a:cs typeface="Heebo" pitchFamily="34" charset="-120"/>
              </a:rPr>
              <a:t>Battery life, consumption</a:t>
            </a:r>
            <a:endParaRPr lang="en-US" sz="1750" dirty="0"/>
          </a:p>
        </p:txBody>
      </p:sp>
      <p:sp>
        <p:nvSpPr>
          <p:cNvPr id="12" name="Shape 10"/>
          <p:cNvSpPr/>
          <p:nvPr/>
        </p:nvSpPr>
        <p:spPr>
          <a:xfrm>
            <a:off x="5253037" y="4479131"/>
            <a:ext cx="8474273" cy="15240"/>
          </a:xfrm>
          <a:prstGeom prst="roundRect">
            <a:avLst>
              <a:gd name="adj" fmla="val 222227"/>
            </a:avLst>
          </a:prstGeom>
          <a:solidFill>
            <a:srgbClr val="D8D4D4"/>
          </a:solidFill>
          <a:ln/>
        </p:spPr>
      </p:sp>
      <p:sp>
        <p:nvSpPr>
          <p:cNvPr id="13" name="Shape 11"/>
          <p:cNvSpPr/>
          <p:nvPr/>
        </p:nvSpPr>
        <p:spPr>
          <a:xfrm>
            <a:off x="790218" y="4607243"/>
            <a:ext cx="6524982" cy="1300639"/>
          </a:xfrm>
          <a:prstGeom prst="roundRect">
            <a:avLst>
              <a:gd name="adj" fmla="val 2604"/>
            </a:avLst>
          </a:prstGeom>
          <a:solidFill>
            <a:srgbClr val="F2EEEE"/>
          </a:solidFill>
          <a:ln/>
        </p:spPr>
      </p:sp>
      <p:sp>
        <p:nvSpPr>
          <p:cNvPr id="14" name="Text 12"/>
          <p:cNvSpPr/>
          <p:nvPr/>
        </p:nvSpPr>
        <p:spPr>
          <a:xfrm>
            <a:off x="3893939" y="5059085"/>
            <a:ext cx="317421" cy="396835"/>
          </a:xfrm>
          <a:prstGeom prst="rect">
            <a:avLst/>
          </a:prstGeom>
          <a:noFill/>
          <a:ln/>
        </p:spPr>
        <p:txBody>
          <a:bodyPr wrap="none" lIns="0" tIns="0" rIns="0" bIns="0" rtlCol="0" anchor="t"/>
          <a:lstStyle/>
          <a:p>
            <a:pPr marL="0" indent="0" algn="ctr">
              <a:lnSpc>
                <a:spcPts val="4000"/>
              </a:lnSpc>
              <a:buNone/>
            </a:pPr>
            <a:r>
              <a:rPr lang="en-US" sz="2500" dirty="0">
                <a:solidFill>
                  <a:srgbClr val="4C4C4D"/>
                </a:solidFill>
                <a:latin typeface="Crimson Pro Semi Bold" pitchFamily="34" charset="0"/>
                <a:ea typeface="Crimson Pro Semi Bold" pitchFamily="34" charset="-122"/>
                <a:cs typeface="Crimson Pro Semi Bold" pitchFamily="34" charset="-120"/>
              </a:rPr>
              <a:t>3</a:t>
            </a:r>
            <a:endParaRPr lang="en-US" sz="2500" dirty="0"/>
          </a:p>
        </p:txBody>
      </p:sp>
      <p:sp>
        <p:nvSpPr>
          <p:cNvPr id="15" name="Text 13"/>
          <p:cNvSpPr/>
          <p:nvPr/>
        </p:nvSpPr>
        <p:spPr>
          <a:xfrm>
            <a:off x="7540942" y="4832985"/>
            <a:ext cx="2822258" cy="352663"/>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Latency</a:t>
            </a:r>
            <a:endParaRPr lang="en-US" sz="2200" dirty="0"/>
          </a:p>
        </p:txBody>
      </p:sp>
      <p:sp>
        <p:nvSpPr>
          <p:cNvPr id="16" name="Text 14"/>
          <p:cNvSpPr/>
          <p:nvPr/>
        </p:nvSpPr>
        <p:spPr>
          <a:xfrm>
            <a:off x="7540942" y="5321022"/>
            <a:ext cx="2965728" cy="361117"/>
          </a:xfrm>
          <a:prstGeom prst="rect">
            <a:avLst/>
          </a:prstGeom>
          <a:noFill/>
          <a:ln/>
        </p:spPr>
        <p:txBody>
          <a:bodyPr wrap="none" lIns="0" tIns="0" rIns="0" bIns="0" rtlCol="0" anchor="t"/>
          <a:lstStyle/>
          <a:p>
            <a:pPr marL="0" indent="0" algn="l">
              <a:lnSpc>
                <a:spcPts val="2800"/>
              </a:lnSpc>
              <a:buNone/>
            </a:pPr>
            <a:r>
              <a:rPr lang="en-US" sz="1750" dirty="0">
                <a:solidFill>
                  <a:srgbClr val="4C4C4D"/>
                </a:solidFill>
                <a:latin typeface="Heebo" pitchFamily="34" charset="0"/>
                <a:ea typeface="Heebo" pitchFamily="34" charset="-122"/>
                <a:cs typeface="Heebo" pitchFamily="34" charset="-120"/>
              </a:rPr>
              <a:t>Connectivity, data verification</a:t>
            </a:r>
            <a:endParaRPr lang="en-US" sz="1750" dirty="0"/>
          </a:p>
        </p:txBody>
      </p:sp>
      <p:sp>
        <p:nvSpPr>
          <p:cNvPr id="17" name="Text 15"/>
          <p:cNvSpPr/>
          <p:nvPr/>
        </p:nvSpPr>
        <p:spPr>
          <a:xfrm>
            <a:off x="790218" y="6161842"/>
            <a:ext cx="13049964" cy="1444466"/>
          </a:xfrm>
          <a:prstGeom prst="rect">
            <a:avLst/>
          </a:prstGeom>
          <a:noFill/>
          <a:ln/>
        </p:spPr>
        <p:txBody>
          <a:bodyPr wrap="square" lIns="0" tIns="0" rIns="0" bIns="0" rtlCol="0" anchor="t"/>
          <a:lstStyle/>
          <a:p>
            <a:pPr marL="0" indent="0" algn="l">
              <a:lnSpc>
                <a:spcPts val="2800"/>
              </a:lnSpc>
              <a:buNone/>
            </a:pPr>
            <a:r>
              <a:rPr lang="en-US" sz="1750" dirty="0">
                <a:solidFill>
                  <a:srgbClr val="4C4C4D"/>
                </a:solidFill>
                <a:latin typeface="Heebo" pitchFamily="34" charset="0"/>
                <a:ea typeface="Heebo" pitchFamily="34" charset="-122"/>
                <a:cs typeface="Heebo" pitchFamily="34" charset="-120"/>
              </a:rPr>
              <a:t>The ShipSecure system faces several integration challenges, including hardware compatibility, power limitations, and latency issues. To address these challenges, the system utilizes components operating at 3.3V, maximizes deep sleep mode, and implements on-device buffering. Alternative communication modules, such as LoRa, can be integrated for remote areas, while QoS 1 in MQTT prioritizes critical messages.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name="Slide 8">
    <p:spTree>
      <p:nvGrpSpPr>
        <p:cNvPr id="1" name=""/>
        <p:cNvGrpSpPr/>
        <p:nvPr/>
      </p:nvGrpSpPr>
      <p:grpSpPr>
        <a:xfrm>
          <a:off x="0" y="0"/>
          <a:ext cx="0" cy="0"/>
          <a:chOff x="0" y="0"/>
          <a:chExt cx="0" cy="0"/>
        </a:xfrm>
      </p:grpSpPr>
      <p:sp>
        <p:nvSpPr>
          <p:cNvPr id="2" name="Text 0"/>
          <p:cNvSpPr/>
          <p:nvPr/>
        </p:nvSpPr>
        <p:spPr>
          <a:xfrm>
            <a:off x="793790" y="2001203"/>
            <a:ext cx="7128748" cy="708779"/>
          </a:xfrm>
          <a:prstGeom prst="rect">
            <a:avLst/>
          </a:prstGeom>
          <a:noFill/>
          <a:ln/>
        </p:spPr>
        <p:txBody>
          <a:bodyPr wrap="non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Key Takeaways and Next Steps</a:t>
            </a:r>
            <a:endParaRPr lang="en-US" sz="4450" dirty="0"/>
          </a:p>
        </p:txBody>
      </p:sp>
      <p:sp>
        <p:nvSpPr>
          <p:cNvPr id="3" name="Shape 1"/>
          <p:cNvSpPr/>
          <p:nvPr/>
        </p:nvSpPr>
        <p:spPr>
          <a:xfrm>
            <a:off x="793790" y="3305294"/>
            <a:ext cx="510302" cy="510302"/>
          </a:xfrm>
          <a:prstGeom prst="roundRect">
            <a:avLst>
              <a:gd name="adj" fmla="val 6667"/>
            </a:avLst>
          </a:prstGeom>
          <a:solidFill>
            <a:srgbClr val="F2EEEE"/>
          </a:solidFill>
          <a:ln/>
        </p:spPr>
      </p:sp>
      <p:sp>
        <p:nvSpPr>
          <p:cNvPr id="4" name="Text 2"/>
          <p:cNvSpPr/>
          <p:nvPr/>
        </p:nvSpPr>
        <p:spPr>
          <a:xfrm>
            <a:off x="1530906" y="330529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Robust Tracking</a:t>
            </a:r>
            <a:endParaRPr lang="en-US" sz="2200" dirty="0"/>
          </a:p>
        </p:txBody>
      </p:sp>
      <p:sp>
        <p:nvSpPr>
          <p:cNvPr id="5" name="Text 3"/>
          <p:cNvSpPr/>
          <p:nvPr/>
        </p:nvSpPr>
        <p:spPr>
          <a:xfrm>
            <a:off x="1530906" y="3795713"/>
            <a:ext cx="3459242"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ShipSecure offers reliable shipment tracking.</a:t>
            </a:r>
            <a:endParaRPr lang="en-US" sz="1750" dirty="0"/>
          </a:p>
        </p:txBody>
      </p:sp>
      <p:sp>
        <p:nvSpPr>
          <p:cNvPr id="6" name="Shape 4"/>
          <p:cNvSpPr/>
          <p:nvPr/>
        </p:nvSpPr>
        <p:spPr>
          <a:xfrm>
            <a:off x="5216962" y="3305294"/>
            <a:ext cx="510302" cy="510302"/>
          </a:xfrm>
          <a:prstGeom prst="roundRect">
            <a:avLst>
              <a:gd name="adj" fmla="val 6667"/>
            </a:avLst>
          </a:prstGeom>
          <a:solidFill>
            <a:srgbClr val="F2EEEE"/>
          </a:solidFill>
          <a:ln/>
        </p:spPr>
      </p:sp>
      <p:sp>
        <p:nvSpPr>
          <p:cNvPr id="7" name="Text 5"/>
          <p:cNvSpPr/>
          <p:nvPr/>
        </p:nvSpPr>
        <p:spPr>
          <a:xfrm>
            <a:off x="5954078" y="330529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Efficient Power</a:t>
            </a:r>
            <a:endParaRPr lang="en-US" sz="2200" dirty="0"/>
          </a:p>
        </p:txBody>
      </p:sp>
      <p:sp>
        <p:nvSpPr>
          <p:cNvPr id="8" name="Text 6"/>
          <p:cNvSpPr/>
          <p:nvPr/>
        </p:nvSpPr>
        <p:spPr>
          <a:xfrm>
            <a:off x="5954078" y="3795713"/>
            <a:ext cx="3459242"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Optimized for extended battery life.</a:t>
            </a:r>
            <a:endParaRPr lang="en-US" sz="1750" dirty="0"/>
          </a:p>
        </p:txBody>
      </p:sp>
      <p:sp>
        <p:nvSpPr>
          <p:cNvPr id="9" name="Shape 7"/>
          <p:cNvSpPr/>
          <p:nvPr/>
        </p:nvSpPr>
        <p:spPr>
          <a:xfrm>
            <a:off x="9640133" y="3305294"/>
            <a:ext cx="510302" cy="510302"/>
          </a:xfrm>
          <a:prstGeom prst="roundRect">
            <a:avLst>
              <a:gd name="adj" fmla="val 6667"/>
            </a:avLst>
          </a:prstGeom>
          <a:solidFill>
            <a:srgbClr val="F2EEEE"/>
          </a:solidFill>
          <a:ln/>
        </p:spPr>
      </p:sp>
      <p:sp>
        <p:nvSpPr>
          <p:cNvPr id="10" name="Text 8"/>
          <p:cNvSpPr/>
          <p:nvPr/>
        </p:nvSpPr>
        <p:spPr>
          <a:xfrm>
            <a:off x="10377249" y="330529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Seamless Integration</a:t>
            </a:r>
            <a:endParaRPr lang="en-US" sz="2200" dirty="0"/>
          </a:p>
        </p:txBody>
      </p:sp>
      <p:sp>
        <p:nvSpPr>
          <p:cNvPr id="11" name="Text 9"/>
          <p:cNvSpPr/>
          <p:nvPr/>
        </p:nvSpPr>
        <p:spPr>
          <a:xfrm>
            <a:off x="10377249" y="3795713"/>
            <a:ext cx="3459242"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Designed for easy deployment.</a:t>
            </a:r>
            <a:endParaRPr lang="en-US" sz="1750" dirty="0"/>
          </a:p>
        </p:txBody>
      </p:sp>
      <p:sp>
        <p:nvSpPr>
          <p:cNvPr id="12" name="Text 10"/>
          <p:cNvSpPr/>
          <p:nvPr/>
        </p:nvSpPr>
        <p:spPr>
          <a:xfrm>
            <a:off x="793790" y="4776668"/>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The ShipSecure system provides a robust and efficient solution for intelligent shipment tracking. By carefully selecting hardware components, optimizing power consumption, and implementing a multi-layered communication architecture, the system offers reliable real-time tracking and monitoring capabilities. Future steps include further testing and refinement of the system, as well as exploring additional features and integrations.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739</Words>
  <Application>Microsoft Office PowerPoint</Application>
  <PresentationFormat>Custom</PresentationFormat>
  <Paragraphs>80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Crimson Pro Semi Bold</vt:lpstr>
      <vt:lpstr>Arial</vt:lpstr>
      <vt:lpstr>Heebo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pritam soni</cp:lastModifiedBy>
  <cp:revision>2</cp:revision>
  <dcterms:created xsi:type="dcterms:W3CDTF">2025-03-25T11:23:27Z</dcterms:created>
  <dcterms:modified xsi:type="dcterms:W3CDTF">2025-03-25T11:24:33Z</dcterms:modified>
</cp:coreProperties>
</file>