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3" r:id="rId3"/>
    <p:sldId id="257" r:id="rId4"/>
    <p:sldId id="280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78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900"/>
    <a:srgbClr val="F4AF83"/>
    <a:srgbClr val="006666"/>
    <a:srgbClr val="0099FF"/>
    <a:srgbClr val="008080"/>
    <a:srgbClr val="0F9F7D"/>
    <a:srgbClr val="008000"/>
    <a:srgbClr val="373545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94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5449CC-CB33-491F-903E-B38334CA8A09}"/>
              </a:ext>
            </a:extLst>
          </p:cNvPr>
          <p:cNvSpPr txBox="1">
            <a:spLocks/>
          </p:cNvSpPr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1554477" y="6625241"/>
            <a:ext cx="5654039" cy="24259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(AI &amp; ML)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7208517" y="6625241"/>
            <a:ext cx="4545678" cy="23275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Mining Virtual Internship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D5020-7DF7-495B-96CC-406436563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D25D96C-1396-47B4-9E8C-C053C7555307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1554476" cy="232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224G1A33A6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4282751" y="1795319"/>
            <a:ext cx="3340359" cy="95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Sravanthi Kuruba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224G1A33A6</a:t>
            </a: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1514475" y="477630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(AI &amp; ML)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/>
              <a:t>Rotarypuram Village, B K Samudram Mandal, Ananthapuramu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2023 - 2024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 Mining Virtual Internship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CA60F-9532-4FDC-90D1-528E33CD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54" y="2674613"/>
            <a:ext cx="1843673" cy="181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5FDE-E5F2-C065-7618-7132F6F9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 </a:t>
            </a:r>
            <a:r>
              <a:rPr lang="en-IN" spc="-5" dirty="0"/>
              <a:t>         Celonis Process</a:t>
            </a:r>
            <a:r>
              <a:rPr lang="en-IN" spc="15" dirty="0"/>
              <a:t> </a:t>
            </a:r>
            <a:r>
              <a:rPr lang="en-IN" spc="-5" dirty="0"/>
              <a:t>Mining</a:t>
            </a:r>
            <a:r>
              <a:rPr lang="en-IN" dirty="0"/>
              <a:t> </a:t>
            </a:r>
            <a:r>
              <a:rPr lang="en-IN" spc="-5" dirty="0"/>
              <a:t>Fundamentals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35158-EB98-424F-14EA-463511C1A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Process</a:t>
            </a:r>
            <a:r>
              <a:rPr lang="en-US" sz="2800" spc="204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mining</a:t>
            </a:r>
            <a:r>
              <a:rPr lang="en-US" sz="2800" spc="18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is</a:t>
            </a:r>
            <a:r>
              <a:rPr lang="en-US" sz="2800" spc="229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spc="19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set</a:t>
            </a:r>
            <a:r>
              <a:rPr lang="en-US" sz="2800" spc="229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of</a:t>
            </a:r>
            <a:r>
              <a:rPr lang="en-US" sz="2800" spc="1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techniques</a:t>
            </a:r>
            <a:r>
              <a:rPr lang="en-US" sz="2800" spc="19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used</a:t>
            </a:r>
            <a:r>
              <a:rPr lang="en-US" sz="2800" spc="2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for</a:t>
            </a:r>
            <a:r>
              <a:rPr lang="en-US" sz="2800" spc="19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obtaining</a:t>
            </a:r>
            <a:r>
              <a:rPr lang="en-US" sz="2800" spc="16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knowledge</a:t>
            </a:r>
            <a:r>
              <a:rPr lang="en-US" sz="2800" spc="204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and</a:t>
            </a:r>
            <a:r>
              <a:rPr lang="en-US" sz="2800" spc="22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extracting</a:t>
            </a:r>
            <a:r>
              <a:rPr lang="en-US" sz="2800" spc="1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insights </a:t>
            </a:r>
            <a:r>
              <a:rPr lang="en-US" sz="2800" spc="-5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from processes.</a:t>
            </a:r>
            <a:endParaRPr lang="en-US" sz="2800" dirty="0">
              <a:latin typeface="Times New Roman"/>
              <a:cs typeface="Times New Roman"/>
            </a:endParaRPr>
          </a:p>
          <a:p>
            <a:pPr marL="241300" marR="631825" indent="-228600">
              <a:lnSpc>
                <a:spcPts val="2590"/>
              </a:lnSpc>
              <a:spcBef>
                <a:spcPts val="990"/>
              </a:spcBef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This </a:t>
            </a:r>
            <a:r>
              <a:rPr lang="en-US" sz="2800" spc="-5" dirty="0">
                <a:latin typeface="Times New Roman"/>
                <a:cs typeface="Times New Roman"/>
              </a:rPr>
              <a:t>training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track</a:t>
            </a:r>
            <a:r>
              <a:rPr lang="en-US" sz="2800" spc="2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provides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both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the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theoretical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and </a:t>
            </a:r>
            <a:r>
              <a:rPr lang="en-US" sz="2800" spc="-5" dirty="0">
                <a:latin typeface="Times New Roman"/>
                <a:cs typeface="Times New Roman"/>
              </a:rPr>
              <a:t>applied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foundations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around</a:t>
            </a:r>
            <a:r>
              <a:rPr lang="en-US" sz="2800" spc="1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Process </a:t>
            </a:r>
            <a:r>
              <a:rPr lang="en-US" sz="2800" spc="-5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Mining.</a:t>
            </a:r>
            <a:endParaRPr lang="en-US" sz="2800" dirty="0">
              <a:latin typeface="Times New Roman"/>
              <a:cs typeface="Times New Roman"/>
            </a:endParaRPr>
          </a:p>
          <a:p>
            <a:pPr marL="256540" indent="-243840">
              <a:lnSpc>
                <a:spcPts val="2735"/>
              </a:lnSpc>
              <a:spcBef>
                <a:spcPts val="690"/>
              </a:spcBef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Process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mining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reads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this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data,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converts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it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into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an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event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log,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and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then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creates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visualizations of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the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end-to-end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process,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along</a:t>
            </a:r>
            <a:r>
              <a:rPr lang="en-US" sz="2800" dirty="0">
                <a:latin typeface="Times New Roman"/>
                <a:cs typeface="Times New Roman"/>
              </a:rPr>
              <a:t> with</a:t>
            </a:r>
            <a:r>
              <a:rPr lang="en-US" sz="2800" spc="-5" dirty="0">
                <a:latin typeface="Times New Roman"/>
                <a:cs typeface="Times New Roman"/>
              </a:rPr>
              <a:t> insightful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analytics.</a:t>
            </a:r>
            <a:endParaRPr lang="en-US" sz="2800" dirty="0">
              <a:latin typeface="Times New Roman"/>
              <a:cs typeface="Times New Roman"/>
            </a:endParaRPr>
          </a:p>
          <a:p>
            <a:pPr marL="256540" indent="-243840">
              <a:lnSpc>
                <a:spcPts val="2735"/>
              </a:lnSpc>
              <a:spcBef>
                <a:spcPts val="720"/>
              </a:spcBef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An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event</a:t>
            </a:r>
            <a:r>
              <a:rPr lang="en-US" sz="2800" spc="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log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contains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each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step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performed</a:t>
            </a:r>
            <a:r>
              <a:rPr lang="en-US" sz="2800" spc="1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during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the</a:t>
            </a:r>
            <a:r>
              <a:rPr lang="en-US" sz="2800" spc="-5" dirty="0">
                <a:latin typeface="Times New Roman"/>
                <a:cs typeface="Times New Roman"/>
              </a:rPr>
              <a:t> process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,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the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time</a:t>
            </a:r>
            <a:r>
              <a:rPr lang="en-US" sz="2800" spc="-3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at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which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the</a:t>
            </a:r>
            <a:r>
              <a:rPr lang="en-US" sz="2800" spc="-5" dirty="0">
                <a:latin typeface="Times New Roman"/>
                <a:cs typeface="Times New Roman"/>
              </a:rPr>
              <a:t> event</a:t>
            </a:r>
            <a:endParaRPr lang="en-US" sz="2800" dirty="0">
              <a:latin typeface="Times New Roman"/>
              <a:cs typeface="Times New Roman"/>
            </a:endParaRPr>
          </a:p>
          <a:p>
            <a:pPr marL="241300">
              <a:lnSpc>
                <a:spcPts val="2735"/>
              </a:lnSpc>
            </a:pPr>
            <a:r>
              <a:rPr lang="en-US" sz="2800" spc="-10" dirty="0">
                <a:latin typeface="Times New Roman"/>
                <a:cs typeface="Times New Roman"/>
              </a:rPr>
              <a:t>occurred</a:t>
            </a:r>
            <a:r>
              <a:rPr lang="en-US" sz="2800" spc="1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spc="-5" dirty="0">
                <a:latin typeface="Times New Roman"/>
                <a:cs typeface="Times New Roman"/>
              </a:rPr>
              <a:t>and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for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which</a:t>
            </a:r>
            <a:r>
              <a:rPr lang="en-US" sz="2800" spc="1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instance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of the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process.</a:t>
            </a:r>
            <a:endParaRPr lang="en-US" sz="2800" dirty="0">
              <a:latin typeface="Times New Roman"/>
              <a:cs typeface="Times New Roman"/>
            </a:endParaRPr>
          </a:p>
          <a:p>
            <a:pPr marL="256540" indent="-243840">
              <a:lnSpc>
                <a:spcPct val="100000"/>
              </a:lnSpc>
              <a:spcBef>
                <a:spcPts val="695"/>
              </a:spcBef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Using</a:t>
            </a:r>
            <a:r>
              <a:rPr lang="en-US" sz="2800" dirty="0">
                <a:latin typeface="Times New Roman"/>
                <a:cs typeface="Times New Roman"/>
              </a:rPr>
              <a:t> this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event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log,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algorithms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generate</a:t>
            </a:r>
            <a:r>
              <a:rPr lang="en-US" sz="2800" spc="4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process</a:t>
            </a:r>
            <a:r>
              <a:rPr lang="en-US" sz="2800" spc="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model that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shows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latin typeface="Times New Roman"/>
                <a:cs typeface="Times New Roman"/>
              </a:rPr>
              <a:t>process.</a:t>
            </a: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4818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5FDE-E5F2-C065-7618-7132F6F9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 </a:t>
            </a:r>
            <a:r>
              <a:rPr lang="en-IN" spc="-5" dirty="0"/>
              <a:t>         Celonis Process</a:t>
            </a:r>
            <a:r>
              <a:rPr lang="en-IN" spc="15" dirty="0"/>
              <a:t> </a:t>
            </a:r>
            <a:r>
              <a:rPr lang="en-IN" spc="-5" dirty="0"/>
              <a:t>Mining</a:t>
            </a:r>
            <a:r>
              <a:rPr lang="en-IN" dirty="0"/>
              <a:t> </a:t>
            </a:r>
            <a:r>
              <a:rPr lang="en-IN" spc="-5" dirty="0"/>
              <a:t>Fundamentals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35158-EB98-424F-14EA-463511C1A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6545" indent="-284480">
              <a:lnSpc>
                <a:spcPct val="100000"/>
              </a:lnSpc>
              <a:spcBef>
                <a:spcPts val="355"/>
              </a:spcBef>
              <a:buSzPct val="96428"/>
              <a:buFont typeface="Wingdings"/>
              <a:buChar char=""/>
              <a:tabLst>
                <a:tab pos="297180" algn="l"/>
              </a:tabLst>
            </a:pPr>
            <a:r>
              <a:rPr lang="en-US" sz="2800" spc="5" dirty="0">
                <a:latin typeface="Times New Roman"/>
                <a:cs typeface="Times New Roman"/>
              </a:rPr>
              <a:t>Main</a:t>
            </a:r>
            <a:r>
              <a:rPr lang="en-US" sz="2800" spc="-55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Stages</a:t>
            </a:r>
            <a:r>
              <a:rPr lang="en-US" sz="2800" spc="-80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in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Process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Mining:</a:t>
            </a:r>
            <a:endParaRPr lang="en-US" sz="2800" dirty="0">
              <a:latin typeface="Times New Roman"/>
              <a:cs typeface="Times New Roman"/>
            </a:endParaRPr>
          </a:p>
          <a:p>
            <a:pPr marL="741680" lvl="1" indent="-272415">
              <a:lnSpc>
                <a:spcPct val="100000"/>
              </a:lnSpc>
              <a:spcBef>
                <a:spcPts val="210"/>
              </a:spcBef>
              <a:buSzPct val="95833"/>
              <a:buFont typeface="Wingdings"/>
              <a:buChar char=""/>
              <a:tabLst>
                <a:tab pos="742315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Activity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or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interaction.</a:t>
            </a:r>
            <a:endParaRPr lang="en-US" sz="2400" dirty="0">
              <a:latin typeface="Times New Roman"/>
              <a:cs typeface="Times New Roman"/>
            </a:endParaRPr>
          </a:p>
          <a:p>
            <a:pPr marL="742315" lvl="1" indent="-273050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Event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Log.</a:t>
            </a:r>
            <a:endParaRPr lang="en-US" sz="2400" dirty="0">
              <a:latin typeface="Times New Roman"/>
              <a:cs typeface="Times New Roman"/>
            </a:endParaRPr>
          </a:p>
          <a:p>
            <a:pPr marL="741680" lvl="1" indent="-272415">
              <a:lnSpc>
                <a:spcPct val="100000"/>
              </a:lnSpc>
              <a:spcBef>
                <a:spcPts val="220"/>
              </a:spcBef>
              <a:buSzPct val="95833"/>
              <a:buFont typeface="Wingdings"/>
              <a:buChar char=""/>
              <a:tabLst>
                <a:tab pos="742315" algn="l"/>
              </a:tabLst>
            </a:pPr>
            <a:r>
              <a:rPr lang="en-US" sz="2400" spc="-15" dirty="0">
                <a:latin typeface="Times New Roman"/>
                <a:cs typeface="Times New Roman"/>
              </a:rPr>
              <a:t>Visualized.</a:t>
            </a:r>
            <a:endParaRPr lang="en-US" sz="2400" dirty="0">
              <a:latin typeface="Times New Roman"/>
              <a:cs typeface="Times New Roman"/>
            </a:endParaRPr>
          </a:p>
          <a:p>
            <a:pPr marL="742315" lvl="1" indent="-273050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Process</a:t>
            </a:r>
            <a:r>
              <a:rPr lang="en-US" sz="2400" spc="-14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Analytics.</a:t>
            </a: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BCD97-836B-AE54-54E2-482B9F406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027" y="3184810"/>
            <a:ext cx="6530686" cy="326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66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5FDE-E5F2-C065-7618-7132F6F9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 </a:t>
            </a:r>
            <a:r>
              <a:rPr lang="en-IN" spc="-5" dirty="0"/>
              <a:t>               RISING</a:t>
            </a:r>
            <a:r>
              <a:rPr lang="en-IN" spc="-30" dirty="0"/>
              <a:t> </a:t>
            </a:r>
            <a:r>
              <a:rPr lang="en-IN" spc="-75" dirty="0"/>
              <a:t>STAR-</a:t>
            </a:r>
            <a:r>
              <a:rPr lang="en-IN" spc="-114" dirty="0"/>
              <a:t> </a:t>
            </a:r>
            <a:r>
              <a:rPr lang="en-IN" spc="-5" dirty="0"/>
              <a:t>TECHNICAL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35158-EB98-424F-14EA-463511C1A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5080" algn="just">
              <a:lnSpc>
                <a:spcPct val="90000"/>
              </a:lnSpc>
              <a:spcBef>
                <a:spcPts val="385"/>
              </a:spcBef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This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refers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emerging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trends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and</a:t>
            </a:r>
            <a:r>
              <a:rPr lang="en-US" sz="2400" dirty="0">
                <a:latin typeface="Times New Roman"/>
                <a:cs typeface="Times New Roman"/>
              </a:rPr>
              <a:t> advancements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process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mining,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such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as</a:t>
            </a:r>
            <a:r>
              <a:rPr lang="en-US" sz="2400" spc="58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new 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algorithms, techniques, and </a:t>
            </a:r>
            <a:r>
              <a:rPr lang="en-US" sz="2400" dirty="0">
                <a:latin typeface="Times New Roman"/>
                <a:cs typeface="Times New Roman"/>
              </a:rPr>
              <a:t>tools </a:t>
            </a:r>
            <a:r>
              <a:rPr lang="en-US" sz="2400" spc="-5" dirty="0">
                <a:latin typeface="Times New Roman"/>
                <a:cs typeface="Times New Roman"/>
              </a:rPr>
              <a:t>that enhance </a:t>
            </a:r>
            <a:r>
              <a:rPr lang="en-US" sz="2400" spc="-10" dirty="0">
                <a:latin typeface="Times New Roman"/>
                <a:cs typeface="Times New Roman"/>
              </a:rPr>
              <a:t>the </a:t>
            </a:r>
            <a:r>
              <a:rPr lang="en-US" sz="2400" spc="-5" dirty="0">
                <a:latin typeface="Times New Roman"/>
                <a:cs typeface="Times New Roman"/>
              </a:rPr>
              <a:t>capabilities and applications of process 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mining.</a:t>
            </a:r>
            <a:endParaRPr lang="en-US" sz="2400" dirty="0">
              <a:latin typeface="Times New Roman"/>
              <a:cs typeface="Times New Roman"/>
            </a:endParaRPr>
          </a:p>
          <a:p>
            <a:pPr marL="256540" indent="-243840" algn="just">
              <a:lnSpc>
                <a:spcPct val="100000"/>
              </a:lnSpc>
              <a:spcBef>
                <a:spcPts val="700"/>
              </a:spcBef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Under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this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we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mainly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learn</a:t>
            </a:r>
            <a:r>
              <a:rPr lang="en-US" sz="2400" spc="2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about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two</a:t>
            </a:r>
            <a:r>
              <a:rPr lang="en-US" sz="2400" spc="-5" dirty="0">
                <a:latin typeface="Times New Roman"/>
                <a:cs typeface="Times New Roman"/>
              </a:rPr>
              <a:t> topics:</a:t>
            </a:r>
            <a:endParaRPr lang="en-US" sz="2400" dirty="0">
              <a:latin typeface="Times New Roman"/>
              <a:cs typeface="Times New Roman"/>
            </a:endParaRPr>
          </a:p>
          <a:p>
            <a:pPr marL="810895" lvl="1" indent="-341630">
              <a:lnSpc>
                <a:spcPct val="100000"/>
              </a:lnSpc>
              <a:spcBef>
                <a:spcPts val="280"/>
              </a:spcBef>
              <a:buFont typeface="Courier New"/>
              <a:buChar char="o"/>
              <a:tabLst>
                <a:tab pos="81153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PQL</a:t>
            </a:r>
            <a:r>
              <a:rPr lang="en-US" sz="2000" spc="-9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Queries</a:t>
            </a:r>
            <a:endParaRPr lang="en-US" sz="2000" dirty="0">
              <a:latin typeface="Times New Roman"/>
              <a:cs typeface="Times New Roman"/>
            </a:endParaRPr>
          </a:p>
          <a:p>
            <a:pPr marL="810895" lvl="1" indent="-341630">
              <a:lnSpc>
                <a:spcPct val="100000"/>
              </a:lnSpc>
              <a:spcBef>
                <a:spcPts val="265"/>
              </a:spcBef>
              <a:buFont typeface="Courier New"/>
              <a:buChar char="o"/>
              <a:tabLst>
                <a:tab pos="81153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Get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Data</a:t>
            </a:r>
            <a:r>
              <a:rPr lang="en-US" sz="2000" spc="-10" dirty="0">
                <a:latin typeface="Times New Roman"/>
                <a:cs typeface="Times New Roman"/>
              </a:rPr>
              <a:t> into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Ems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2048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5FDE-E5F2-C065-7618-7132F6F9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 </a:t>
            </a:r>
            <a:r>
              <a:rPr lang="en-IN" spc="-5" dirty="0"/>
              <a:t>               RISING</a:t>
            </a:r>
            <a:r>
              <a:rPr lang="en-IN" spc="-30" dirty="0"/>
              <a:t> </a:t>
            </a:r>
            <a:r>
              <a:rPr lang="en-IN" spc="-75" dirty="0"/>
              <a:t>STAR-</a:t>
            </a:r>
            <a:r>
              <a:rPr lang="en-IN" spc="-114" dirty="0"/>
              <a:t> </a:t>
            </a:r>
            <a:r>
              <a:rPr lang="en-IN" spc="-5" dirty="0"/>
              <a:t>TECHNICAL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35158-EB98-424F-14EA-463511C1A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135">
              <a:lnSpc>
                <a:spcPct val="100000"/>
              </a:lnSpc>
              <a:spcBef>
                <a:spcPts val="95"/>
              </a:spcBef>
            </a:pPr>
            <a:r>
              <a:rPr lang="en-US" sz="3600" spc="-5" dirty="0">
                <a:latin typeface="Calibri"/>
                <a:cs typeface="Calibri"/>
              </a:rPr>
              <a:t>PQL</a:t>
            </a:r>
            <a:r>
              <a:rPr lang="en-US" sz="3600" spc="-25" dirty="0">
                <a:latin typeface="Calibri"/>
                <a:cs typeface="Calibri"/>
              </a:rPr>
              <a:t> </a:t>
            </a:r>
            <a:r>
              <a:rPr lang="en-US" sz="3600" spc="-10" dirty="0">
                <a:latin typeface="Calibri"/>
                <a:cs typeface="Calibri"/>
              </a:rPr>
              <a:t>Queries:</a:t>
            </a:r>
            <a:endParaRPr lang="en-US" sz="3600" dirty="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55"/>
              </a:spcBef>
              <a:buSzPct val="75000"/>
              <a:buFont typeface="Wingdings"/>
              <a:buChar char=""/>
              <a:tabLst>
                <a:tab pos="350520" algn="l"/>
                <a:tab pos="351155" algn="l"/>
              </a:tabLst>
            </a:pPr>
            <a:r>
              <a:rPr lang="en-US" dirty="0"/>
              <a:t>	</a:t>
            </a:r>
            <a:r>
              <a:rPr lang="en-US" sz="2400" dirty="0">
                <a:latin typeface="Calibri"/>
                <a:cs typeface="Calibri"/>
              </a:rPr>
              <a:t>PQL </a:t>
            </a:r>
            <a:r>
              <a:rPr lang="en-US" sz="2400" spc="-10" dirty="0">
                <a:latin typeface="Calibri"/>
                <a:cs typeface="Calibri"/>
              </a:rPr>
              <a:t>(Process </a:t>
            </a:r>
            <a:r>
              <a:rPr lang="en-US" sz="2400" dirty="0">
                <a:latin typeface="Calibri"/>
                <a:cs typeface="Calibri"/>
              </a:rPr>
              <a:t>Query Language) is a </a:t>
            </a:r>
            <a:r>
              <a:rPr lang="en-US" sz="2400" spc="-5" dirty="0">
                <a:latin typeface="Calibri"/>
                <a:cs typeface="Calibri"/>
              </a:rPr>
              <a:t>specialized </a:t>
            </a:r>
            <a:r>
              <a:rPr lang="en-US" sz="2400" dirty="0">
                <a:latin typeface="Calibri"/>
                <a:cs typeface="Calibri"/>
              </a:rPr>
              <a:t>language used </a:t>
            </a:r>
            <a:r>
              <a:rPr lang="en-US" sz="2400" spc="-10" dirty="0">
                <a:latin typeface="Calibri"/>
                <a:cs typeface="Calibri"/>
              </a:rPr>
              <a:t>to </a:t>
            </a:r>
            <a:r>
              <a:rPr lang="en-US" sz="2400" spc="5" dirty="0">
                <a:latin typeface="Calibri"/>
                <a:cs typeface="Calibri"/>
              </a:rPr>
              <a:t>query </a:t>
            </a:r>
            <a:r>
              <a:rPr lang="en-US" sz="2400" spc="-5" dirty="0">
                <a:latin typeface="Calibri"/>
                <a:cs typeface="Calibri"/>
              </a:rPr>
              <a:t>process </a:t>
            </a:r>
            <a:r>
              <a:rPr lang="en-US" sz="2400" dirty="0">
                <a:latin typeface="Calibri"/>
                <a:cs typeface="Calibri"/>
              </a:rPr>
              <a:t>mining </a:t>
            </a:r>
            <a:r>
              <a:rPr lang="en-US" sz="2400" spc="-5" dirty="0">
                <a:latin typeface="Calibri"/>
                <a:cs typeface="Calibri"/>
              </a:rPr>
              <a:t>tools. </a:t>
            </a:r>
            <a:r>
              <a:rPr lang="en-US" sz="2400" spc="-53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It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allows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users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to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retrieve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specific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information</a:t>
            </a:r>
            <a:r>
              <a:rPr lang="en-US" sz="2400" spc="-75" dirty="0">
                <a:latin typeface="Calibri"/>
                <a:cs typeface="Calibri"/>
              </a:rPr>
              <a:t> </a:t>
            </a:r>
            <a:r>
              <a:rPr lang="en-US" sz="2400" spc="-15" dirty="0">
                <a:latin typeface="Calibri"/>
                <a:cs typeface="Calibri"/>
              </a:rPr>
              <a:t>from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event</a:t>
            </a:r>
            <a:r>
              <a:rPr lang="en-US" sz="2400" spc="-3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logs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and</a:t>
            </a:r>
            <a:r>
              <a:rPr lang="en-US" sz="2400" spc="-10" dirty="0">
                <a:latin typeface="Calibri"/>
                <a:cs typeface="Calibri"/>
              </a:rPr>
              <a:t> process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models.</a:t>
            </a:r>
          </a:p>
          <a:p>
            <a:pPr marL="299085" marR="779145" indent="-28702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sz="2400" dirty="0">
                <a:latin typeface="Calibri"/>
                <a:cs typeface="Calibri"/>
              </a:rPr>
              <a:t>With</a:t>
            </a:r>
            <a:r>
              <a:rPr lang="en-US" sz="2400" spc="-30" dirty="0">
                <a:latin typeface="Calibri"/>
                <a:cs typeface="Calibri"/>
              </a:rPr>
              <a:t> </a:t>
            </a:r>
            <a:r>
              <a:rPr lang="en-US" sz="2400" spc="5" dirty="0">
                <a:latin typeface="Calibri"/>
                <a:cs typeface="Calibri"/>
              </a:rPr>
              <a:t>PQL,</a:t>
            </a:r>
            <a:r>
              <a:rPr lang="en-US" sz="2400" spc="-15" dirty="0">
                <a:latin typeface="Calibri"/>
                <a:cs typeface="Calibri"/>
              </a:rPr>
              <a:t> you</a:t>
            </a:r>
            <a:r>
              <a:rPr lang="en-US" sz="2400" spc="5" dirty="0">
                <a:latin typeface="Calibri"/>
                <a:cs typeface="Calibri"/>
              </a:rPr>
              <a:t> </a:t>
            </a:r>
            <a:r>
              <a:rPr lang="en-US" sz="2400" spc="-15" dirty="0">
                <a:latin typeface="Calibri"/>
                <a:cs typeface="Calibri"/>
              </a:rPr>
              <a:t>can</a:t>
            </a:r>
            <a:r>
              <a:rPr lang="en-US" sz="2400" spc="1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ask</a:t>
            </a:r>
            <a:r>
              <a:rPr lang="en-US" sz="2400" spc="-2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questions</a:t>
            </a:r>
            <a:r>
              <a:rPr lang="en-US" sz="2400" spc="-7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about</a:t>
            </a:r>
            <a:r>
              <a:rPr lang="en-US" sz="2400" spc="-2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process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performance,</a:t>
            </a:r>
            <a:r>
              <a:rPr lang="en-US" sz="2400" spc="-6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identify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deviations</a:t>
            </a:r>
            <a:r>
              <a:rPr lang="en-US" sz="2400" spc="-70" dirty="0">
                <a:latin typeface="Calibri"/>
                <a:cs typeface="Calibri"/>
              </a:rPr>
              <a:t> </a:t>
            </a:r>
            <a:r>
              <a:rPr lang="en-US" sz="2400" spc="-15" dirty="0">
                <a:latin typeface="Calibri"/>
                <a:cs typeface="Calibri"/>
              </a:rPr>
              <a:t>from </a:t>
            </a:r>
            <a:r>
              <a:rPr lang="en-US" sz="2400" spc="-52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expected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lang="en-US" sz="2400" spc="-30" dirty="0">
                <a:latin typeface="Calibri"/>
                <a:cs typeface="Calibri"/>
              </a:rPr>
              <a:t>behavior,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or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15" dirty="0">
                <a:latin typeface="Calibri"/>
                <a:cs typeface="Calibri"/>
              </a:rPr>
              <a:t>extract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patterns</a:t>
            </a:r>
            <a:r>
              <a:rPr lang="en-US" sz="2400" spc="-9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and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trends</a:t>
            </a:r>
            <a:r>
              <a:rPr lang="en-US" sz="2400" spc="-70" dirty="0">
                <a:latin typeface="Calibri"/>
                <a:cs typeface="Calibri"/>
              </a:rPr>
              <a:t> </a:t>
            </a:r>
            <a:r>
              <a:rPr lang="en-US" sz="2400" spc="-15" dirty="0">
                <a:latin typeface="Calibri"/>
                <a:cs typeface="Calibri"/>
              </a:rPr>
              <a:t>from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the</a:t>
            </a:r>
            <a:r>
              <a:rPr lang="en-US" sz="2400" spc="-10" dirty="0">
                <a:latin typeface="Calibri"/>
                <a:cs typeface="Calibri"/>
              </a:rPr>
              <a:t> process</a:t>
            </a:r>
            <a:r>
              <a:rPr lang="en-US" sz="2400" spc="-2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data.</a:t>
            </a: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264BED-5969-DF79-F95F-9B95645BC8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27" y="3429000"/>
            <a:ext cx="7841944" cy="306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7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5FDE-E5F2-C065-7618-7132F6F9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 </a:t>
            </a:r>
            <a:r>
              <a:rPr lang="en-IN" spc="-5" dirty="0"/>
              <a:t>               RISING</a:t>
            </a:r>
            <a:r>
              <a:rPr lang="en-IN" spc="-30" dirty="0"/>
              <a:t> </a:t>
            </a:r>
            <a:r>
              <a:rPr lang="en-IN" spc="-75" dirty="0"/>
              <a:t>STAR-</a:t>
            </a:r>
            <a:r>
              <a:rPr lang="en-IN" spc="-114" dirty="0"/>
              <a:t> </a:t>
            </a:r>
            <a:r>
              <a:rPr lang="en-IN" spc="-5" dirty="0"/>
              <a:t>TECHNICAL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35158-EB98-424F-14EA-463511C1A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lang="en-US" sz="2800" b="1" spc="-15" dirty="0">
                <a:latin typeface="Times New Roman"/>
                <a:cs typeface="Times New Roman"/>
              </a:rPr>
              <a:t>Get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spc="-5" dirty="0">
                <a:latin typeface="Times New Roman"/>
                <a:cs typeface="Times New Roman"/>
              </a:rPr>
              <a:t>Data</a:t>
            </a:r>
            <a:r>
              <a:rPr lang="en-US" sz="2800" b="1" spc="5" dirty="0">
                <a:latin typeface="Times New Roman"/>
                <a:cs typeface="Times New Roman"/>
              </a:rPr>
              <a:t> </a:t>
            </a:r>
            <a:r>
              <a:rPr lang="en-US" sz="2800" b="1" spc="-5" dirty="0">
                <a:latin typeface="Times New Roman"/>
                <a:cs typeface="Times New Roman"/>
              </a:rPr>
              <a:t>into</a:t>
            </a:r>
            <a:r>
              <a:rPr lang="en-US" sz="2800" b="1" spc="-15" dirty="0">
                <a:latin typeface="Times New Roman"/>
                <a:cs typeface="Times New Roman"/>
              </a:rPr>
              <a:t> </a:t>
            </a:r>
            <a:r>
              <a:rPr lang="en-US" sz="2800" b="1" dirty="0">
                <a:latin typeface="Times New Roman"/>
                <a:cs typeface="Times New Roman"/>
              </a:rPr>
              <a:t>EMS:</a:t>
            </a:r>
            <a:endParaRPr lang="en-US" sz="2800" dirty="0">
              <a:latin typeface="Times New Roman"/>
              <a:cs typeface="Times New Roman"/>
            </a:endParaRPr>
          </a:p>
          <a:p>
            <a:pPr marL="241300" indent="-228600">
              <a:lnSpc>
                <a:spcPts val="2735"/>
              </a:lnSpc>
              <a:spcBef>
                <a:spcPts val="700"/>
              </a:spcBef>
              <a:buFont typeface="Courier New"/>
              <a:buChar char="o"/>
              <a:tabLst>
                <a:tab pos="241300" algn="l"/>
              </a:tabLst>
            </a:pPr>
            <a:r>
              <a:rPr lang="en-US" sz="2800" spc="-90" dirty="0">
                <a:latin typeface="Times New Roman"/>
                <a:cs typeface="Times New Roman"/>
              </a:rPr>
              <a:t>To</a:t>
            </a:r>
            <a:r>
              <a:rPr lang="en-US" sz="2800" spc="1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import</a:t>
            </a:r>
            <a:r>
              <a:rPr lang="en-US" sz="2800" spc="12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data</a:t>
            </a:r>
            <a:r>
              <a:rPr lang="en-US" sz="2800" spc="1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into</a:t>
            </a:r>
            <a:r>
              <a:rPr lang="en-US" sz="2800" spc="12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an</a:t>
            </a:r>
            <a:r>
              <a:rPr lang="en-US" sz="2800" spc="1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EMS,</a:t>
            </a:r>
            <a:r>
              <a:rPr lang="en-US" sz="2800" spc="150" dirty="0">
                <a:latin typeface="Times New Roman"/>
                <a:cs typeface="Times New Roman"/>
              </a:rPr>
              <a:t> </a:t>
            </a:r>
            <a:r>
              <a:rPr lang="en-US" sz="2800" spc="-20" dirty="0">
                <a:latin typeface="Times New Roman"/>
                <a:cs typeface="Times New Roman"/>
              </a:rPr>
              <a:t>you</a:t>
            </a:r>
            <a:r>
              <a:rPr lang="en-US" sz="2800" spc="14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can</a:t>
            </a:r>
            <a:r>
              <a:rPr lang="en-US" sz="2800" spc="1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collect</a:t>
            </a:r>
            <a:r>
              <a:rPr lang="en-US" sz="2800" spc="13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event</a:t>
            </a:r>
            <a:r>
              <a:rPr lang="en-US" sz="2800" spc="12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logs</a:t>
            </a:r>
            <a:r>
              <a:rPr lang="en-US" sz="2800" spc="1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from</a:t>
            </a:r>
            <a:r>
              <a:rPr lang="en-US" sz="2800" spc="1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various</a:t>
            </a:r>
            <a:r>
              <a:rPr lang="en-US" sz="2800" spc="1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sources,</a:t>
            </a:r>
            <a:r>
              <a:rPr lang="en-US" sz="2800" spc="1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such</a:t>
            </a:r>
            <a:r>
              <a:rPr lang="en-US" sz="2800" spc="12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as</a:t>
            </a:r>
            <a:r>
              <a:rPr lang="en-US" sz="2800" spc="1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system </a:t>
            </a:r>
            <a:r>
              <a:rPr lang="en-US" sz="2800" spc="-5" dirty="0">
                <a:latin typeface="Times New Roman"/>
                <a:cs typeface="Times New Roman"/>
              </a:rPr>
              <a:t>logs,</a:t>
            </a:r>
            <a:r>
              <a:rPr lang="en-US" sz="2800" spc="1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databases,</a:t>
            </a:r>
            <a:r>
              <a:rPr lang="en-US" sz="2800" dirty="0">
                <a:latin typeface="Times New Roman"/>
                <a:cs typeface="Times New Roman"/>
              </a:rPr>
              <a:t> or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other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applications.</a:t>
            </a:r>
            <a:endParaRPr lang="en-US" sz="28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Courier New"/>
              <a:buChar char="o"/>
              <a:tabLst>
                <a:tab pos="2413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These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event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logs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serve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as</a:t>
            </a:r>
            <a:r>
              <a:rPr lang="en-US" sz="2800" spc="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the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input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for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process</a:t>
            </a:r>
            <a:r>
              <a:rPr lang="en-US" sz="2800" spc="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mining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analysis.</a:t>
            </a:r>
            <a:endParaRPr lang="en-US" sz="2800" dirty="0">
              <a:latin typeface="Times New Roman"/>
              <a:cs typeface="Times New Roman"/>
            </a:endParaRPr>
          </a:p>
          <a:p>
            <a:pPr marL="241300" marR="6985" indent="-228600">
              <a:lnSpc>
                <a:spcPts val="2590"/>
              </a:lnSpc>
              <a:spcBef>
                <a:spcPts val="1050"/>
              </a:spcBef>
              <a:buFont typeface="Courier New"/>
              <a:buChar char="o"/>
              <a:tabLst>
                <a:tab pos="241300" algn="l"/>
                <a:tab pos="1094740" algn="l"/>
                <a:tab pos="2137410" algn="l"/>
                <a:tab pos="3813810" algn="l"/>
                <a:tab pos="5497195" algn="l"/>
                <a:tab pos="6667500" algn="l"/>
                <a:tab pos="9518650" algn="l"/>
                <a:tab pos="10228580" algn="l"/>
                <a:tab pos="1061275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These	  sources </a:t>
            </a:r>
            <a:r>
              <a:rPr lang="en-US" sz="2800" spc="10" dirty="0">
                <a:latin typeface="Times New Roman"/>
                <a:cs typeface="Times New Roman"/>
              </a:rPr>
              <a:t>may</a:t>
            </a:r>
            <a:r>
              <a:rPr lang="en-US" sz="2800" spc="36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include </a:t>
            </a:r>
            <a:r>
              <a:rPr lang="en-US" sz="2800" spc="-5" dirty="0">
                <a:latin typeface="Times New Roman"/>
                <a:cs typeface="Times New Roman"/>
              </a:rPr>
              <a:t>transactional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systems, databases,</a:t>
            </a:r>
            <a:r>
              <a:rPr lang="en-US" sz="2800" spc="434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application logs,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or </a:t>
            </a:r>
            <a:r>
              <a:rPr lang="en-US" sz="2800" spc="10" dirty="0">
                <a:latin typeface="Times New Roman"/>
                <a:cs typeface="Times New Roman"/>
              </a:rPr>
              <a:t>any</a:t>
            </a:r>
            <a:r>
              <a:rPr lang="en-US" sz="2800" spc="28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other </a:t>
            </a:r>
            <a:r>
              <a:rPr lang="en-US" sz="2800" spc="-585" dirty="0">
                <a:latin typeface="Times New Roman"/>
                <a:cs typeface="Times New Roman"/>
              </a:rPr>
              <a:t> </a:t>
            </a:r>
            <a:r>
              <a:rPr lang="en-US" sz="2800" spc="-15" dirty="0">
                <a:latin typeface="Times New Roman"/>
                <a:cs typeface="Times New Roman"/>
              </a:rPr>
              <a:t>system</a:t>
            </a:r>
            <a:r>
              <a:rPr lang="en-US" sz="2800" spc="7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that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generates</a:t>
            </a:r>
            <a:r>
              <a:rPr lang="en-US" sz="2800" spc="3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event data.</a:t>
            </a:r>
            <a:endParaRPr lang="en-US" sz="2800" dirty="0">
              <a:latin typeface="Times New Roman"/>
              <a:cs typeface="Times New Roman"/>
            </a:endParaRPr>
          </a:p>
          <a:p>
            <a:pPr marL="241300" indent="-228600">
              <a:lnSpc>
                <a:spcPts val="2735"/>
              </a:lnSpc>
              <a:spcBef>
                <a:spcPts val="665"/>
              </a:spcBef>
              <a:buFont typeface="Courier New"/>
              <a:buChar char="o"/>
              <a:tabLst>
                <a:tab pos="2413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Once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the</a:t>
            </a:r>
            <a:r>
              <a:rPr lang="en-US" sz="2800" spc="114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event</a:t>
            </a:r>
            <a:r>
              <a:rPr lang="en-US" sz="2800" spc="12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logs</a:t>
            </a:r>
            <a:r>
              <a:rPr lang="en-US" sz="2800" spc="14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are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imported</a:t>
            </a:r>
            <a:r>
              <a:rPr lang="en-US" sz="2800" spc="1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into</a:t>
            </a:r>
            <a:r>
              <a:rPr lang="en-US" sz="2800" spc="13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the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EMS,</a:t>
            </a:r>
            <a:r>
              <a:rPr lang="en-US" sz="2800" spc="12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they</a:t>
            </a:r>
            <a:r>
              <a:rPr lang="en-US" sz="2800" spc="9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can</a:t>
            </a:r>
            <a:r>
              <a:rPr lang="en-US" sz="2800" spc="1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be</a:t>
            </a:r>
            <a:r>
              <a:rPr lang="en-US" sz="2800" spc="13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used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as</a:t>
            </a:r>
            <a:r>
              <a:rPr lang="en-US" sz="2800" spc="1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input</a:t>
            </a:r>
            <a:r>
              <a:rPr lang="en-US" sz="2800" spc="12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for</a:t>
            </a:r>
            <a:r>
              <a:rPr lang="en-US" sz="2800" spc="114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process</a:t>
            </a:r>
            <a:r>
              <a:rPr lang="en-US" sz="2800" spc="1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mining </a:t>
            </a:r>
            <a:r>
              <a:rPr lang="en-US" sz="2800" spc="-10" dirty="0">
                <a:latin typeface="Times New Roman"/>
                <a:cs typeface="Times New Roman"/>
              </a:rPr>
              <a:t>analysis.</a:t>
            </a: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98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5FDE-E5F2-C065-7618-7132F6F9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 </a:t>
            </a:r>
            <a:r>
              <a:rPr lang="en-IN" spc="-5" dirty="0"/>
              <a:t>               RISING</a:t>
            </a:r>
            <a:r>
              <a:rPr lang="en-IN" spc="-30" dirty="0"/>
              <a:t> </a:t>
            </a:r>
            <a:r>
              <a:rPr lang="en-IN" spc="-75" dirty="0"/>
              <a:t>STAR-</a:t>
            </a:r>
            <a:r>
              <a:rPr lang="en-IN" spc="-114" dirty="0"/>
              <a:t> </a:t>
            </a:r>
            <a:r>
              <a:rPr lang="en-IN" spc="-5" dirty="0"/>
              <a:t>TECHNICAL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35158-EB98-424F-14EA-463511C1A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lang="en-US" sz="2800" b="1" spc="-15" dirty="0">
                <a:latin typeface="Times New Roman"/>
                <a:cs typeface="Times New Roman"/>
              </a:rPr>
              <a:t>Get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spc="-5" dirty="0">
                <a:latin typeface="Times New Roman"/>
                <a:cs typeface="Times New Roman"/>
              </a:rPr>
              <a:t>Data</a:t>
            </a:r>
            <a:r>
              <a:rPr lang="en-US" sz="2800" b="1" spc="5" dirty="0">
                <a:latin typeface="Times New Roman"/>
                <a:cs typeface="Times New Roman"/>
              </a:rPr>
              <a:t> </a:t>
            </a:r>
            <a:r>
              <a:rPr lang="en-US" sz="2800" b="1" spc="-5" dirty="0">
                <a:latin typeface="Times New Roman"/>
                <a:cs typeface="Times New Roman"/>
              </a:rPr>
              <a:t>into</a:t>
            </a:r>
            <a:r>
              <a:rPr lang="en-US" sz="2800" b="1" spc="-15" dirty="0">
                <a:latin typeface="Times New Roman"/>
                <a:cs typeface="Times New Roman"/>
              </a:rPr>
              <a:t> </a:t>
            </a:r>
            <a:r>
              <a:rPr lang="en-US" sz="2800" b="1" dirty="0">
                <a:latin typeface="Times New Roman"/>
                <a:cs typeface="Times New Roman"/>
              </a:rPr>
              <a:t>EMS:</a:t>
            </a: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9B293-3978-DECF-E361-C1736D449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79" y="2113806"/>
            <a:ext cx="4838095" cy="3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47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5FDE-E5F2-C065-7618-7132F6F9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Real Time 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35158-EB98-424F-14EA-463511C1A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BMW (Automotive)</a:t>
            </a:r>
          </a:p>
          <a:p>
            <a:pPr marL="0" indent="0"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BMW applied Celonis process mining to improve the efficiency of its supply chain and manufacturing processes. The  insights gained helped BMW reduce production lead times and optimize resource utilization.</a:t>
            </a:r>
          </a:p>
          <a:p>
            <a:pPr marL="0" indent="0">
              <a:buNone/>
            </a:pP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Dell (Technology)</a:t>
            </a:r>
          </a:p>
          <a:p>
            <a:pPr marL="0" indent="0">
              <a:buNone/>
            </a:pP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Dell uses Celonis to improve its Order-to-Cash process. By </a:t>
            </a:r>
            <a:r>
              <a:rPr lang="en-I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order </a:t>
            </a:r>
            <a:r>
              <a:rPr lang="en-I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fulfillment</a:t>
            </a: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delivery processes, Dell reduced order processing times and improved customer satisfaction.</a:t>
            </a:r>
          </a:p>
          <a:p>
            <a:pPr marL="0" indent="0">
              <a:buNone/>
            </a:pP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Uber (Transportation/Logistics)</a:t>
            </a:r>
          </a:p>
          <a:p>
            <a:pPr marL="0" indent="0">
              <a:buNone/>
            </a:pP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Uber implemented Celonis to optimize its global financial processes, such as billing and invoicing. It identified inefficiencies in payments and significantly improved its financial reporting accuracy and speed.</a:t>
            </a:r>
          </a:p>
          <a:p>
            <a:pPr marL="0" indent="0">
              <a:buNone/>
            </a:pP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795"/>
              </a:spcBef>
              <a:buNone/>
            </a:pP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765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5FDE-E5F2-C065-7618-7132F6F9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Learning Outcomes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35158-EB98-424F-14EA-463511C1A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 how to extract, transform, and load (ETL) data into Celonis from various systems for effective process analysis.</a:t>
            </a:r>
          </a:p>
          <a:p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Find and fix slow or broken steps in the workflow.    Example: Identify and remove extra steps that slow down delivery times.</a:t>
            </a:r>
          </a:p>
          <a:p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 to visualize and analyze end-to-end business processes using real-time data, identifying inefficiencies and process deviations.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 to gather and prepare data for analysis.</a:t>
            </a:r>
          </a:p>
          <a:p>
            <a:pPr marL="0" indent="0">
              <a:buNone/>
            </a:pP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Example: Pull data from different systems to see all sales activities.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0528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5FDE-E5F2-C065-7618-7132F6F9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35158-EB98-424F-14EA-463511C1A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6540" indent="-243840">
              <a:lnSpc>
                <a:spcPts val="2735"/>
              </a:lnSpc>
              <a:spcBef>
                <a:spcPts val="100"/>
              </a:spcBef>
              <a:buSzPct val="95833"/>
              <a:buFont typeface="Wingdings"/>
              <a:buChar char=""/>
              <a:tabLst>
                <a:tab pos="256540" algn="l"/>
                <a:tab pos="513397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Process</a:t>
            </a:r>
            <a:r>
              <a:rPr lang="en-US" spc="3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Mining</a:t>
            </a:r>
            <a:r>
              <a:rPr lang="en-US" spc="3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helps</a:t>
            </a:r>
            <a:r>
              <a:rPr lang="en-US" spc="34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us</a:t>
            </a:r>
            <a:r>
              <a:rPr lang="en-US" spc="37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34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optimize service</a:t>
            </a:r>
            <a:r>
              <a:rPr lang="en-US" spc="3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costs. </a:t>
            </a:r>
            <a:r>
              <a:rPr lang="en-US" dirty="0">
                <a:latin typeface="Calibri"/>
                <a:cs typeface="Calibri"/>
              </a:rPr>
              <a:t>It</a:t>
            </a:r>
            <a:r>
              <a:rPr lang="en-US" spc="400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Interpret</a:t>
            </a:r>
            <a:r>
              <a:rPr lang="en-US" spc="375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process</a:t>
            </a:r>
            <a:r>
              <a:rPr lang="en-US" spc="409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visualizations</a:t>
            </a:r>
            <a:r>
              <a:rPr lang="en-US" spc="370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and</a:t>
            </a:r>
            <a:endParaRPr lang="en-US" dirty="0">
              <a:latin typeface="Calibri"/>
              <a:cs typeface="Calibri"/>
            </a:endParaRPr>
          </a:p>
          <a:p>
            <a:pPr marL="241300">
              <a:lnSpc>
                <a:spcPts val="2735"/>
              </a:lnSpc>
            </a:pPr>
            <a:r>
              <a:rPr lang="en-US" spc="-5" dirty="0">
                <a:latin typeface="Calibri"/>
                <a:cs typeface="Calibri"/>
              </a:rPr>
              <a:t>analyses</a:t>
            </a:r>
            <a:r>
              <a:rPr lang="en-US" spc="-10" dirty="0">
                <a:latin typeface="Calibri"/>
                <a:cs typeface="Calibri"/>
              </a:rPr>
              <a:t> to </a:t>
            </a:r>
            <a:r>
              <a:rPr lang="en-US" dirty="0">
                <a:latin typeface="Calibri"/>
                <a:cs typeface="Calibri"/>
              </a:rPr>
              <a:t>identify</a:t>
            </a:r>
            <a:r>
              <a:rPr lang="en-US" spc="-45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process </a:t>
            </a:r>
            <a:r>
              <a:rPr lang="en-US" spc="-5" dirty="0">
                <a:latin typeface="Calibri"/>
                <a:cs typeface="Calibri"/>
              </a:rPr>
              <a:t>inefficiencies</a:t>
            </a:r>
            <a:r>
              <a:rPr lang="en-US" spc="-30" dirty="0">
                <a:latin typeface="Calibri"/>
                <a:cs typeface="Calibri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It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Process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10" dirty="0">
                <a:latin typeface="Times New Roman"/>
                <a:cs typeface="Times New Roman"/>
              </a:rPr>
              <a:t>Huge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data.</a:t>
            </a:r>
            <a:endParaRPr lang="en-US" dirty="0">
              <a:latin typeface="Times New Roman"/>
              <a:cs typeface="Times New Roman"/>
            </a:endParaRPr>
          </a:p>
          <a:p>
            <a:pPr marL="241300" marR="316865" indent="-228600">
              <a:lnSpc>
                <a:spcPct val="90800"/>
              </a:lnSpc>
              <a:spcBef>
                <a:spcPts val="1035"/>
              </a:spcBef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lang="en-US" spc="-10" dirty="0">
                <a:latin typeface="Times New Roman"/>
                <a:cs typeface="Times New Roman"/>
              </a:rPr>
              <a:t>By </a:t>
            </a:r>
            <a:r>
              <a:rPr lang="en-US" dirty="0">
                <a:latin typeface="Times New Roman"/>
                <a:cs typeface="Times New Roman"/>
              </a:rPr>
              <a:t>combining </a:t>
            </a:r>
            <a:r>
              <a:rPr lang="en-US" spc="-5" dirty="0">
                <a:latin typeface="Times New Roman"/>
                <a:cs typeface="Times New Roman"/>
              </a:rPr>
              <a:t>process </a:t>
            </a:r>
            <a:r>
              <a:rPr lang="en-US" dirty="0">
                <a:latin typeface="Times New Roman"/>
                <a:cs typeface="Times New Roman"/>
              </a:rPr>
              <a:t>mining </a:t>
            </a:r>
            <a:r>
              <a:rPr lang="en-US" spc="-5" dirty="0">
                <a:latin typeface="Times New Roman"/>
                <a:cs typeface="Times New Roman"/>
              </a:rPr>
              <a:t>fundamentals </a:t>
            </a:r>
            <a:r>
              <a:rPr lang="en-US" dirty="0">
                <a:latin typeface="Times New Roman"/>
                <a:cs typeface="Times New Roman"/>
              </a:rPr>
              <a:t>with rising star </a:t>
            </a:r>
            <a:r>
              <a:rPr lang="en-US" spc="-5" dirty="0">
                <a:latin typeface="Times New Roman"/>
                <a:cs typeface="Times New Roman"/>
              </a:rPr>
              <a:t>technical </a:t>
            </a:r>
            <a:r>
              <a:rPr lang="en-US" dirty="0">
                <a:latin typeface="Times New Roman"/>
                <a:cs typeface="Times New Roman"/>
              </a:rPr>
              <a:t>topics, </a:t>
            </a:r>
            <a:r>
              <a:rPr lang="en-US" spc="-10" dirty="0">
                <a:latin typeface="Times New Roman"/>
                <a:cs typeface="Times New Roman"/>
              </a:rPr>
              <a:t>organizations </a:t>
            </a:r>
            <a:r>
              <a:rPr lang="en-US" spc="-5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can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unlock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full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potential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process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mining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and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drive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continuous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improvement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their 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business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processes.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053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8ED-E8F7-40CD-8D41-BF01C7A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FFFFFF"/>
                </a:solidFill>
                <a:latin typeface="Times New Roman"/>
              </a:rPr>
              <a:t>C</a:t>
            </a:r>
            <a:r>
              <a:rPr lang="en-IN" spc="-1" dirty="0" err="1">
                <a:solidFill>
                  <a:srgbClr val="FFFFFF"/>
                </a:solidFill>
                <a:latin typeface="Times New Roman"/>
              </a:rPr>
              <a:t>ertificate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230333-6268-988A-D03E-098BB3A2845B}"/>
              </a:ext>
            </a:extLst>
          </p:cNvPr>
          <p:cNvSpPr txBox="1">
            <a:spLocks/>
          </p:cNvSpPr>
          <p:nvPr/>
        </p:nvSpPr>
        <p:spPr>
          <a:xfrm>
            <a:off x="199505" y="5497285"/>
            <a:ext cx="11779135" cy="994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14013-DFF0-1E94-01F0-796125CB5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684" y="1028700"/>
            <a:ext cx="3875116" cy="550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8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83" y="952173"/>
            <a:ext cx="11779135" cy="5394960"/>
          </a:xfrm>
        </p:spPr>
        <p:txBody>
          <a:bodyPr>
            <a:normAutofit fontScale="85000" lnSpcReduction="20000"/>
          </a:bodyPr>
          <a:lstStyle/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Course Objective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Introduction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Technology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Modules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Real Time 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Learning outcomes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GitHub Link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Queries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094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920484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Queries?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3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Objective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 marL="457200" indent="-457200"/>
            <a:r>
              <a:rPr lang="en-US" sz="2400" b="1" dirty="0"/>
              <a:t>Understand Process Mining Fundamentals : </a:t>
            </a:r>
            <a: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 the core principles and importance of process mining in business.</a:t>
            </a:r>
          </a:p>
          <a:p>
            <a:pPr marL="457200" indent="-457200"/>
            <a:r>
              <a:rPr lang="en-IN" sz="2400" b="1" dirty="0">
                <a:effectLst/>
                <a:ea typeface="Times New Roman" panose="02020603050405020304" pitchFamily="18" charset="0"/>
              </a:rPr>
              <a:t>Analyze Real-World Data: </a:t>
            </a:r>
            <a:r>
              <a:rPr lang="en-IN" dirty="0">
                <a:effectLst/>
                <a:latin typeface="+mn-lt"/>
                <a:ea typeface="Times New Roman" panose="02020603050405020304" pitchFamily="18" charset="0"/>
              </a:rPr>
              <a:t>Learn how to </a:t>
            </a:r>
            <a: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 process mining techniques to analyze real   business processes.</a:t>
            </a:r>
          </a:p>
          <a:p>
            <a:pPr marL="457200" indent="-457200"/>
            <a: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 inefficiencies, delays, and areas for improvement in business workflows.</a:t>
            </a:r>
            <a:endParaRPr lang="en-IN" b="1" dirty="0">
              <a:effectLst/>
              <a:ea typeface="Times New Roman" panose="02020603050405020304" pitchFamily="18" charset="0"/>
            </a:endParaRPr>
          </a:p>
          <a:p>
            <a:pPr marL="457200" indent="-457200"/>
            <a:r>
              <a:rPr lang="en-US" b="1" dirty="0"/>
              <a:t>Navigate Celonis Software :</a:t>
            </a:r>
            <a:r>
              <a:rPr lang="en-US" dirty="0">
                <a:latin typeface="+mn-lt"/>
              </a:rPr>
              <a:t>Gain hands-on experience with Celonis to analyze real-world processes.</a:t>
            </a:r>
            <a:endParaRPr lang="en-US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5112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928" y="243150"/>
            <a:ext cx="12192000" cy="714892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spc="-60" dirty="0">
                <a:latin typeface="Arial MT"/>
                <a:cs typeface="Arial MT"/>
              </a:rPr>
              <a:t>I </a:t>
            </a:r>
            <a:r>
              <a:rPr lang="en-US" sz="2400" spc="-10" dirty="0">
                <a:latin typeface="Arial MT"/>
                <a:cs typeface="Arial MT"/>
              </a:rPr>
              <a:t>have</a:t>
            </a:r>
            <a:r>
              <a:rPr lang="en-US" sz="2400" spc="4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completed</a:t>
            </a:r>
            <a:r>
              <a:rPr lang="en-US" sz="2400" spc="-4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this</a:t>
            </a:r>
            <a:r>
              <a:rPr lang="en-US" sz="2400" spc="1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internship</a:t>
            </a:r>
            <a:r>
              <a:rPr lang="en-US" sz="2400" spc="-2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under</a:t>
            </a:r>
            <a:r>
              <a:rPr lang="en-US" sz="2400" spc="1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Eduskills</a:t>
            </a:r>
            <a:r>
              <a:rPr lang="en-US" sz="2400" spc="1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in</a:t>
            </a:r>
            <a:r>
              <a:rPr lang="en-US" sz="2400" spc="1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association </a:t>
            </a:r>
            <a:r>
              <a:rPr lang="en-US" sz="2400" spc="-10" dirty="0">
                <a:latin typeface="Arial MT"/>
                <a:cs typeface="Arial MT"/>
              </a:rPr>
              <a:t>with</a:t>
            </a:r>
            <a:r>
              <a:rPr lang="en-US" sz="2400" spc="-10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AICTE.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spc="-5" dirty="0">
                <a:latin typeface="Arial MT"/>
                <a:cs typeface="Arial MT"/>
              </a:rPr>
              <a:t>Eduskills</a:t>
            </a:r>
            <a:r>
              <a:rPr lang="en-US" sz="2400" spc="1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is</a:t>
            </a:r>
            <a:r>
              <a:rPr lang="en-US" sz="2400" spc="1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a</a:t>
            </a:r>
            <a:r>
              <a:rPr lang="en-US" sz="2400" dirty="0">
                <a:latin typeface="Arial MT"/>
                <a:cs typeface="Arial MT"/>
              </a:rPr>
              <a:t> Non-profit</a:t>
            </a:r>
            <a:r>
              <a:rPr lang="en-US" sz="2400" spc="-3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organization</a:t>
            </a:r>
            <a:r>
              <a:rPr lang="en-US" sz="2400" spc="40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which</a:t>
            </a:r>
            <a:r>
              <a:rPr lang="en-US" sz="2400" spc="4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enables</a:t>
            </a:r>
            <a:r>
              <a:rPr lang="en-US" sz="2400" spc="-3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Industry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4.0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ready</a:t>
            </a:r>
            <a:r>
              <a:rPr lang="en-US" sz="2400" spc="8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digital </a:t>
            </a:r>
            <a:r>
              <a:rPr lang="en-US" sz="2400" spc="-65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workforce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in India.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spc="5" dirty="0">
                <a:latin typeface="Arial MT"/>
                <a:cs typeface="Arial MT"/>
              </a:rPr>
              <a:t>The </a:t>
            </a:r>
            <a:r>
              <a:rPr lang="en-US" sz="2400" spc="-5" dirty="0">
                <a:latin typeface="Arial MT"/>
                <a:cs typeface="Arial MT"/>
              </a:rPr>
              <a:t>process </a:t>
            </a:r>
            <a:r>
              <a:rPr lang="en-US" sz="2400" dirty="0">
                <a:latin typeface="Arial MT"/>
                <a:cs typeface="Arial MT"/>
              </a:rPr>
              <a:t>mining </a:t>
            </a:r>
            <a:r>
              <a:rPr lang="en-US" sz="2400" spc="-10" dirty="0">
                <a:latin typeface="Arial MT"/>
                <a:cs typeface="Arial MT"/>
              </a:rPr>
              <a:t>was </a:t>
            </a:r>
            <a:r>
              <a:rPr lang="en-US" sz="2400" dirty="0">
                <a:latin typeface="Arial MT"/>
                <a:cs typeface="Arial MT"/>
              </a:rPr>
              <a:t>done in the platform of Celonis </a:t>
            </a:r>
            <a:r>
              <a:rPr lang="en-US" sz="2400" spc="-5" dirty="0">
                <a:latin typeface="Arial MT"/>
                <a:cs typeface="Arial MT"/>
              </a:rPr>
              <a:t>website, </a:t>
            </a:r>
            <a:r>
              <a:rPr lang="en-US" sz="2400" dirty="0">
                <a:latin typeface="Arial MT"/>
                <a:cs typeface="Arial MT"/>
              </a:rPr>
              <a:t>it helps </a:t>
            </a:r>
            <a:r>
              <a:rPr lang="en-US" sz="2400" spc="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companies </a:t>
            </a:r>
            <a:r>
              <a:rPr lang="en-US" sz="2400" spc="-5" dirty="0">
                <a:latin typeface="Arial MT"/>
                <a:cs typeface="Arial MT"/>
              </a:rPr>
              <a:t>achieve </a:t>
            </a:r>
            <a:r>
              <a:rPr lang="en-US" sz="2400" dirty="0">
                <a:latin typeface="Arial MT"/>
                <a:cs typeface="Arial MT"/>
              </a:rPr>
              <a:t>process, goals </a:t>
            </a:r>
            <a:r>
              <a:rPr lang="en-US" sz="2400" spc="-5" dirty="0">
                <a:latin typeface="Arial MT"/>
                <a:cs typeface="Arial MT"/>
              </a:rPr>
              <a:t>through </a:t>
            </a:r>
            <a:r>
              <a:rPr lang="en-US" sz="2400" dirty="0">
                <a:latin typeface="Arial MT"/>
                <a:cs typeface="Arial MT"/>
              </a:rPr>
              <a:t>its </a:t>
            </a:r>
            <a:r>
              <a:rPr lang="en-US" sz="2400" spc="5" dirty="0">
                <a:latin typeface="Arial MT"/>
                <a:cs typeface="Arial MT"/>
              </a:rPr>
              <a:t>platform.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1F2023"/>
                </a:solidFill>
                <a:latin typeface="Arial MT"/>
                <a:cs typeface="Times New Roman"/>
              </a:rPr>
              <a:t>The </a:t>
            </a:r>
            <a:r>
              <a:rPr lang="en-US" sz="2400" spc="-5" dirty="0">
                <a:solidFill>
                  <a:srgbClr val="1F2023"/>
                </a:solidFill>
                <a:latin typeface="Arial MT"/>
                <a:cs typeface="Times New Roman"/>
              </a:rPr>
              <a:t>Celonis EMS helps </a:t>
            </a:r>
            <a:r>
              <a:rPr lang="en-US" sz="2400" spc="-20" dirty="0">
                <a:solidFill>
                  <a:srgbClr val="1F2023"/>
                </a:solidFill>
                <a:latin typeface="Arial MT"/>
                <a:cs typeface="Times New Roman"/>
              </a:rPr>
              <a:t>you </a:t>
            </a:r>
            <a:r>
              <a:rPr lang="en-US" sz="2400" dirty="0">
                <a:solidFill>
                  <a:srgbClr val="1F2023"/>
                </a:solidFill>
                <a:latin typeface="Arial MT"/>
                <a:cs typeface="Times New Roman"/>
              </a:rPr>
              <a:t>not </a:t>
            </a:r>
            <a:r>
              <a:rPr lang="en-US" sz="2400" spc="-10" dirty="0">
                <a:solidFill>
                  <a:srgbClr val="1F2023"/>
                </a:solidFill>
                <a:latin typeface="Arial MT"/>
                <a:cs typeface="Times New Roman"/>
              </a:rPr>
              <a:t>just </a:t>
            </a:r>
            <a:r>
              <a:rPr lang="en-US" sz="2400" spc="-5" dirty="0">
                <a:solidFill>
                  <a:srgbClr val="1F2023"/>
                </a:solidFill>
                <a:latin typeface="Arial MT"/>
                <a:cs typeface="Times New Roman"/>
              </a:rPr>
              <a:t>understand </a:t>
            </a:r>
            <a:r>
              <a:rPr lang="en-US" sz="2400" spc="-15" dirty="0">
                <a:solidFill>
                  <a:srgbClr val="1F2023"/>
                </a:solidFill>
                <a:latin typeface="Arial MT"/>
                <a:cs typeface="Times New Roman"/>
              </a:rPr>
              <a:t>your </a:t>
            </a:r>
            <a:r>
              <a:rPr lang="en-US" sz="2400" spc="-5" dirty="0">
                <a:solidFill>
                  <a:srgbClr val="1F2023"/>
                </a:solidFill>
                <a:latin typeface="Arial MT"/>
                <a:cs typeface="Times New Roman"/>
              </a:rPr>
              <a:t>processes, </a:t>
            </a:r>
            <a:r>
              <a:rPr lang="en-US" sz="2400" dirty="0">
                <a:solidFill>
                  <a:srgbClr val="1F2023"/>
                </a:solidFill>
                <a:latin typeface="Arial MT"/>
                <a:cs typeface="Times New Roman"/>
              </a:rPr>
              <a:t>but </a:t>
            </a:r>
            <a:r>
              <a:rPr lang="en-US" sz="2400" spc="-10" dirty="0">
                <a:solidFill>
                  <a:srgbClr val="1F2023"/>
                </a:solidFill>
                <a:latin typeface="Arial MT"/>
                <a:cs typeface="Times New Roman"/>
              </a:rPr>
              <a:t>to </a:t>
            </a:r>
            <a:r>
              <a:rPr lang="en-US" sz="2400" dirty="0">
                <a:solidFill>
                  <a:srgbClr val="1F2023"/>
                </a:solidFill>
                <a:latin typeface="Arial MT"/>
                <a:cs typeface="Times New Roman"/>
              </a:rPr>
              <a:t>run </a:t>
            </a:r>
            <a:r>
              <a:rPr lang="en-US" sz="2400" spc="-15" dirty="0">
                <a:solidFill>
                  <a:srgbClr val="1F2023"/>
                </a:solidFill>
                <a:latin typeface="Arial MT"/>
                <a:cs typeface="Times New Roman"/>
              </a:rPr>
              <a:t>your </a:t>
            </a:r>
            <a:r>
              <a:rPr lang="en-US" sz="2400" spc="-5" dirty="0">
                <a:solidFill>
                  <a:srgbClr val="1F2023"/>
                </a:solidFill>
                <a:latin typeface="Arial MT"/>
                <a:cs typeface="Times New Roman"/>
              </a:rPr>
              <a:t>entire </a:t>
            </a:r>
            <a:r>
              <a:rPr lang="en-US" sz="2400" dirty="0">
                <a:solidFill>
                  <a:srgbClr val="1F2023"/>
                </a:solidFill>
                <a:latin typeface="Arial MT"/>
                <a:cs typeface="Times New Roman"/>
              </a:rPr>
              <a:t> </a:t>
            </a:r>
            <a:r>
              <a:rPr lang="en-US" sz="2400" spc="-5" dirty="0">
                <a:solidFill>
                  <a:srgbClr val="1F2023"/>
                </a:solidFill>
                <a:latin typeface="Arial MT"/>
                <a:cs typeface="Times New Roman"/>
              </a:rPr>
              <a:t>business on data and intelligence. </a:t>
            </a:r>
            <a:r>
              <a:rPr lang="en-US" sz="2400" spc="-30" dirty="0">
                <a:solidFill>
                  <a:srgbClr val="1F2023"/>
                </a:solidFill>
                <a:latin typeface="Arial MT"/>
                <a:cs typeface="Times New Roman"/>
              </a:rPr>
              <a:t>It</a:t>
            </a:r>
            <a:r>
              <a:rPr lang="en-US" sz="2400" spc="-25" dirty="0">
                <a:solidFill>
                  <a:srgbClr val="1F2023"/>
                </a:solidFill>
                <a:latin typeface="Arial MT"/>
                <a:cs typeface="Times New Roman"/>
              </a:rPr>
              <a:t> </a:t>
            </a:r>
            <a:r>
              <a:rPr lang="en-US" sz="2400" dirty="0">
                <a:solidFill>
                  <a:srgbClr val="1F2023"/>
                </a:solidFill>
                <a:latin typeface="Arial MT"/>
                <a:cs typeface="Times New Roman"/>
              </a:rPr>
              <a:t>provides </a:t>
            </a:r>
            <a:r>
              <a:rPr lang="en-US" sz="2400" spc="-5" dirty="0">
                <a:solidFill>
                  <a:srgbClr val="1F2023"/>
                </a:solidFill>
                <a:latin typeface="Arial MT"/>
                <a:cs typeface="Times New Roman"/>
              </a:rPr>
              <a:t>capabilities for </a:t>
            </a:r>
            <a:r>
              <a:rPr lang="en-US" sz="2400" spc="-20" dirty="0">
                <a:solidFill>
                  <a:srgbClr val="1F2023"/>
                </a:solidFill>
                <a:latin typeface="Arial MT"/>
                <a:cs typeface="Times New Roman"/>
              </a:rPr>
              <a:t>Real-Time </a:t>
            </a:r>
            <a:r>
              <a:rPr lang="en-US" sz="2400" spc="-5" dirty="0">
                <a:solidFill>
                  <a:srgbClr val="1F2023"/>
                </a:solidFill>
                <a:latin typeface="Arial MT"/>
                <a:cs typeface="Times New Roman"/>
              </a:rPr>
              <a:t>Data Ingestion, </a:t>
            </a:r>
            <a:r>
              <a:rPr lang="en-US" sz="2400" dirty="0">
                <a:solidFill>
                  <a:srgbClr val="1F2023"/>
                </a:solidFill>
                <a:latin typeface="Arial MT"/>
                <a:cs typeface="Times New Roman"/>
              </a:rPr>
              <a:t> </a:t>
            </a:r>
            <a:r>
              <a:rPr lang="en-US" sz="2400" spc="-5" dirty="0">
                <a:solidFill>
                  <a:srgbClr val="1F2023"/>
                </a:solidFill>
                <a:latin typeface="Arial MT"/>
                <a:cs typeface="Times New Roman"/>
              </a:rPr>
              <a:t>Process and </a:t>
            </a:r>
            <a:r>
              <a:rPr lang="en-US" sz="2400" spc="-50" dirty="0">
                <a:solidFill>
                  <a:srgbClr val="1F2023"/>
                </a:solidFill>
                <a:latin typeface="Arial MT"/>
                <a:cs typeface="Times New Roman"/>
              </a:rPr>
              <a:t>Task</a:t>
            </a:r>
            <a:r>
              <a:rPr lang="en-US" sz="2400" spc="-45" dirty="0">
                <a:solidFill>
                  <a:srgbClr val="1F2023"/>
                </a:solidFill>
                <a:latin typeface="Arial MT"/>
                <a:cs typeface="Times New Roman"/>
              </a:rPr>
              <a:t> </a:t>
            </a:r>
            <a:r>
              <a:rPr lang="en-US" sz="2400" spc="-5" dirty="0">
                <a:solidFill>
                  <a:srgbClr val="1F2023"/>
                </a:solidFill>
                <a:latin typeface="Arial MT"/>
                <a:cs typeface="Times New Roman"/>
              </a:rPr>
              <a:t>Mining, </a:t>
            </a:r>
            <a:r>
              <a:rPr lang="en-US" sz="2400" dirty="0">
                <a:solidFill>
                  <a:srgbClr val="1F2023"/>
                </a:solidFill>
                <a:latin typeface="Arial MT"/>
                <a:cs typeface="Times New Roman"/>
              </a:rPr>
              <a:t>Planning </a:t>
            </a:r>
            <a:r>
              <a:rPr lang="en-US" sz="2400" spc="-5" dirty="0">
                <a:solidFill>
                  <a:srgbClr val="1F2023"/>
                </a:solidFill>
                <a:latin typeface="Arial MT"/>
                <a:cs typeface="Times New Roman"/>
              </a:rPr>
              <a:t>and </a:t>
            </a:r>
            <a:r>
              <a:rPr lang="en-US" sz="2400" dirty="0">
                <a:solidFill>
                  <a:srgbClr val="1F2023"/>
                </a:solidFill>
                <a:latin typeface="Arial MT"/>
                <a:cs typeface="Times New Roman"/>
              </a:rPr>
              <a:t>Simulation, </a:t>
            </a:r>
            <a:r>
              <a:rPr lang="en-US" sz="2400" spc="-30" dirty="0">
                <a:solidFill>
                  <a:srgbClr val="1F2023"/>
                </a:solidFill>
                <a:latin typeface="Arial MT"/>
                <a:cs typeface="Times New Roman"/>
              </a:rPr>
              <a:t>Visual </a:t>
            </a:r>
            <a:r>
              <a:rPr lang="en-US" sz="2400" spc="-5" dirty="0">
                <a:solidFill>
                  <a:srgbClr val="1F2023"/>
                </a:solidFill>
                <a:latin typeface="Arial MT"/>
                <a:cs typeface="Times New Roman"/>
              </a:rPr>
              <a:t>and </a:t>
            </a:r>
            <a:r>
              <a:rPr lang="en-US" sz="2400" spc="5" dirty="0">
                <a:solidFill>
                  <a:srgbClr val="1F2023"/>
                </a:solidFill>
                <a:latin typeface="Arial MT"/>
                <a:cs typeface="Times New Roman"/>
              </a:rPr>
              <a:t>Daily </a:t>
            </a:r>
            <a:r>
              <a:rPr lang="en-US" sz="2400" spc="-5" dirty="0">
                <a:solidFill>
                  <a:srgbClr val="1F2023"/>
                </a:solidFill>
                <a:latin typeface="Arial MT"/>
                <a:cs typeface="Times New Roman"/>
              </a:rPr>
              <a:t>Management, and </a:t>
            </a:r>
            <a:r>
              <a:rPr lang="en-US" sz="2400" dirty="0">
                <a:solidFill>
                  <a:srgbClr val="1F2023"/>
                </a:solidFill>
                <a:latin typeface="Arial MT"/>
                <a:cs typeface="Times New Roman"/>
              </a:rPr>
              <a:t> </a:t>
            </a:r>
            <a:r>
              <a:rPr lang="en-US" sz="2400" spc="-5" dirty="0">
                <a:solidFill>
                  <a:srgbClr val="1F2023"/>
                </a:solidFill>
                <a:latin typeface="Arial MT"/>
                <a:cs typeface="Times New Roman"/>
              </a:rPr>
              <a:t>Action Flows.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spc="-5" dirty="0">
                <a:solidFill>
                  <a:srgbClr val="1F2023"/>
                </a:solidFill>
                <a:latin typeface="Arial MT"/>
                <a:cs typeface="Times New Roman"/>
              </a:rPr>
              <a:t>Celonis </a:t>
            </a:r>
            <a:r>
              <a:rPr lang="en-US" sz="2400" dirty="0">
                <a:solidFill>
                  <a:srgbClr val="1F2023"/>
                </a:solidFill>
                <a:latin typeface="Arial MT"/>
                <a:cs typeface="Times New Roman"/>
              </a:rPr>
              <a:t>is </a:t>
            </a:r>
            <a:r>
              <a:rPr lang="en-US" sz="2400" spc="-5" dirty="0">
                <a:solidFill>
                  <a:srgbClr val="1F2023"/>
                </a:solidFill>
                <a:latin typeface="Arial MT"/>
                <a:cs typeface="Times New Roman"/>
              </a:rPr>
              <a:t>an American-German </a:t>
            </a:r>
            <a:r>
              <a:rPr lang="en-US" sz="2400" dirty="0">
                <a:solidFill>
                  <a:srgbClr val="1F2023"/>
                </a:solidFill>
                <a:latin typeface="Arial MT"/>
                <a:cs typeface="Times New Roman"/>
              </a:rPr>
              <a:t>data </a:t>
            </a:r>
            <a:r>
              <a:rPr lang="en-US" sz="2400" spc="-5" dirty="0">
                <a:solidFill>
                  <a:srgbClr val="1F2023"/>
                </a:solidFill>
                <a:latin typeface="Arial MT"/>
                <a:cs typeface="Times New Roman"/>
              </a:rPr>
              <a:t>processing company </a:t>
            </a:r>
            <a:r>
              <a:rPr lang="en-US" sz="2400" dirty="0">
                <a:solidFill>
                  <a:srgbClr val="1F2023"/>
                </a:solidFill>
                <a:latin typeface="Arial MT"/>
                <a:cs typeface="Times New Roman"/>
              </a:rPr>
              <a:t>that </a:t>
            </a:r>
            <a:r>
              <a:rPr lang="en-US" sz="2400" spc="-15" dirty="0">
                <a:solidFill>
                  <a:srgbClr val="1F2023"/>
                </a:solidFill>
                <a:latin typeface="Arial MT"/>
                <a:cs typeface="Times New Roman"/>
              </a:rPr>
              <a:t>offers </a:t>
            </a:r>
            <a:r>
              <a:rPr lang="en-US" sz="2400" spc="-5" dirty="0">
                <a:solidFill>
                  <a:srgbClr val="1F2023"/>
                </a:solidFill>
                <a:latin typeface="Arial MT"/>
                <a:cs typeface="Times New Roman"/>
              </a:rPr>
              <a:t>software </a:t>
            </a:r>
            <a:r>
              <a:rPr lang="en-US" sz="2400" spc="-10" dirty="0">
                <a:solidFill>
                  <a:srgbClr val="1F2023"/>
                </a:solidFill>
                <a:latin typeface="Arial MT"/>
                <a:cs typeface="Times New Roman"/>
              </a:rPr>
              <a:t>as </a:t>
            </a:r>
            <a:r>
              <a:rPr lang="en-US" sz="2400" dirty="0">
                <a:solidFill>
                  <a:srgbClr val="1F2023"/>
                </a:solidFill>
                <a:latin typeface="Arial MT"/>
                <a:cs typeface="Times New Roman"/>
              </a:rPr>
              <a:t>a </a:t>
            </a:r>
            <a:r>
              <a:rPr lang="en-US" sz="2400" spc="-5" dirty="0">
                <a:solidFill>
                  <a:srgbClr val="1F2023"/>
                </a:solidFill>
                <a:latin typeface="Arial MT"/>
                <a:cs typeface="Times New Roman"/>
              </a:rPr>
              <a:t>service </a:t>
            </a:r>
            <a:r>
              <a:rPr lang="en-US" sz="2400" spc="-585" dirty="0">
                <a:solidFill>
                  <a:srgbClr val="1F2023"/>
                </a:solidFill>
                <a:latin typeface="Arial MT"/>
                <a:cs typeface="Times New Roman"/>
              </a:rPr>
              <a:t> </a:t>
            </a:r>
            <a:r>
              <a:rPr lang="en-US" sz="2400" spc="-5" dirty="0">
                <a:solidFill>
                  <a:srgbClr val="1F2023"/>
                </a:solidFill>
                <a:latin typeface="Arial MT"/>
                <a:cs typeface="Times New Roman"/>
              </a:rPr>
              <a:t>(SaaS)</a:t>
            </a:r>
            <a:r>
              <a:rPr lang="en-US" sz="2400" spc="5" dirty="0">
                <a:solidFill>
                  <a:srgbClr val="1F2023"/>
                </a:solidFill>
                <a:latin typeface="Arial MT"/>
                <a:cs typeface="Times New Roman"/>
              </a:rPr>
              <a:t> </a:t>
            </a:r>
            <a:r>
              <a:rPr lang="en-US" sz="2400" dirty="0">
                <a:solidFill>
                  <a:srgbClr val="1F2023"/>
                </a:solidFill>
                <a:latin typeface="Arial MT"/>
                <a:cs typeface="Times New Roman"/>
              </a:rPr>
              <a:t>to</a:t>
            </a:r>
            <a:r>
              <a:rPr lang="en-US" sz="2400" spc="-20" dirty="0">
                <a:solidFill>
                  <a:srgbClr val="1F2023"/>
                </a:solidFill>
                <a:latin typeface="Arial MT"/>
                <a:cs typeface="Times New Roman"/>
              </a:rPr>
              <a:t> </a:t>
            </a:r>
            <a:r>
              <a:rPr lang="en-US" sz="2400" dirty="0">
                <a:solidFill>
                  <a:srgbClr val="1F2023"/>
                </a:solidFill>
                <a:latin typeface="Arial MT"/>
                <a:cs typeface="Times New Roman"/>
              </a:rPr>
              <a:t>improve</a:t>
            </a:r>
            <a:r>
              <a:rPr lang="en-US" sz="2400" spc="-20" dirty="0">
                <a:solidFill>
                  <a:srgbClr val="1F2023"/>
                </a:solidFill>
                <a:latin typeface="Arial MT"/>
                <a:cs typeface="Times New Roman"/>
              </a:rPr>
              <a:t> </a:t>
            </a:r>
            <a:r>
              <a:rPr lang="en-US" sz="2400" spc="-5" dirty="0">
                <a:solidFill>
                  <a:srgbClr val="1F2023"/>
                </a:solidFill>
                <a:latin typeface="Arial MT"/>
                <a:cs typeface="Times New Roman"/>
              </a:rPr>
              <a:t>business</a:t>
            </a:r>
            <a:r>
              <a:rPr lang="en-US" sz="2400" dirty="0">
                <a:solidFill>
                  <a:srgbClr val="1F2023"/>
                </a:solidFill>
                <a:latin typeface="Arial MT"/>
                <a:cs typeface="Times New Roman"/>
              </a:rPr>
              <a:t> </a:t>
            </a:r>
            <a:r>
              <a:rPr lang="en-US" sz="2400" spc="-5" dirty="0">
                <a:solidFill>
                  <a:srgbClr val="1F2023"/>
                </a:solidFill>
                <a:latin typeface="Arial MT"/>
                <a:cs typeface="Times New Roman"/>
              </a:rPr>
              <a:t>processes</a:t>
            </a:r>
            <a:endParaRPr lang="en-US" sz="2400" dirty="0">
              <a:latin typeface="Arial MT"/>
              <a:cs typeface="Times New Roman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Arial MT"/>
              <a:cs typeface="Times New Roman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Arial MT"/>
              <a:cs typeface="Arial MT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Arial MT"/>
              <a:cs typeface="Arial MT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2148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5FDE-E5F2-C065-7618-7132F6F9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35158-EB98-424F-14EA-463511C1A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Celonis Platform:</a:t>
            </a:r>
          </a:p>
          <a:p>
            <a:r>
              <a:rPr lang="en-IN" dirty="0"/>
              <a:t>Celonis 22.3</a:t>
            </a:r>
          </a:p>
          <a:p>
            <a:r>
              <a:rPr lang="en-IN" dirty="0"/>
              <a:t>Process Mining, Process Analysis, Data integration modules</a:t>
            </a:r>
          </a:p>
        </p:txBody>
      </p:sp>
    </p:spTree>
    <p:extLst>
      <p:ext uri="{BB962C8B-B14F-4D97-AF65-F5344CB8AC3E}">
        <p14:creationId xmlns:p14="http://schemas.microsoft.com/office/powerpoint/2010/main" val="349108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5FDE-E5F2-C065-7618-7132F6F9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35158-EB98-424F-14EA-463511C1A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Arial MT"/>
                <a:ea typeface="Times New Roman" panose="02020603050405020304" pitchFamily="18" charset="0"/>
              </a:rPr>
              <a:t>Celonis </a:t>
            </a:r>
            <a:r>
              <a:rPr lang="en-IN" sz="2400" dirty="0">
                <a:effectLst/>
                <a:latin typeface="Arial MT"/>
                <a:ea typeface="Times New Roman" panose="02020603050405020304" pitchFamily="18" charset="0"/>
              </a:rPr>
              <a:t>enables companies to streamline workflows, reduce costs, and improve productivity.</a:t>
            </a:r>
          </a:p>
          <a:p>
            <a:r>
              <a:rPr lang="en-IN" sz="2400" dirty="0">
                <a:effectLst/>
                <a:latin typeface="Arial MT"/>
                <a:ea typeface="Times New Roman" panose="02020603050405020304" pitchFamily="18" charset="0"/>
              </a:rPr>
              <a:t>It can detect compliance violations and irregularities, allowing businesses to address risks in real time.</a:t>
            </a:r>
          </a:p>
          <a:p>
            <a:r>
              <a:rPr lang="en-IN" sz="2400" dirty="0">
                <a:effectLst/>
                <a:latin typeface="Arial MT"/>
                <a:ea typeface="Times New Roman" panose="02020603050405020304" pitchFamily="18" charset="0"/>
              </a:rPr>
              <a:t>This leads to faster issue resolution and more efficient IT service management.</a:t>
            </a:r>
          </a:p>
          <a:p>
            <a:r>
              <a:rPr lang="en-IN" sz="2400" dirty="0">
                <a:effectLst/>
                <a:latin typeface="Arial MT"/>
                <a:ea typeface="Times New Roman" panose="02020603050405020304" pitchFamily="18" charset="0"/>
              </a:rPr>
              <a:t>Procure-to-Pay (P2P) Efficiency</a:t>
            </a:r>
          </a:p>
          <a:p>
            <a:r>
              <a:rPr lang="en-IN" sz="2400" dirty="0">
                <a:latin typeface="Arial MT"/>
                <a:ea typeface="Times New Roman" panose="02020603050405020304" pitchFamily="18" charset="0"/>
              </a:rPr>
              <a:t>P2P </a:t>
            </a:r>
            <a:r>
              <a:rPr lang="en-IN" sz="2400" dirty="0">
                <a:effectLst/>
                <a:latin typeface="Arial MT"/>
                <a:ea typeface="Times New Roman" panose="02020603050405020304" pitchFamily="18" charset="0"/>
              </a:rPr>
              <a:t>reduces late payments, improves supplier relationships, and ensures timely procurement.</a:t>
            </a:r>
          </a:p>
          <a:p>
            <a:r>
              <a:rPr lang="en-IN" sz="2400" dirty="0">
                <a:effectLst/>
                <a:latin typeface="Arial MT"/>
                <a:ea typeface="Times New Roman" panose="02020603050405020304" pitchFamily="18" charset="0"/>
              </a:rPr>
              <a:t>Order-to-Cash (O2C) Process Improvement </a:t>
            </a:r>
          </a:p>
          <a:p>
            <a:r>
              <a:rPr lang="en-IN" sz="2400" dirty="0">
                <a:effectLst/>
                <a:latin typeface="Arial MT"/>
                <a:ea typeface="Times New Roman" panose="02020603050405020304" pitchFamily="18" charset="0"/>
              </a:rPr>
              <a:t>Celonis helps optimize the O2C process by identifying issues like delayed payments, slow invoicing, or incomplete orders.</a:t>
            </a:r>
          </a:p>
          <a:p>
            <a:pPr marL="0" indent="0">
              <a:buNone/>
            </a:pPr>
            <a:endParaRPr lang="en-IN" sz="2400" dirty="0">
              <a:effectLst/>
              <a:latin typeface="Arial M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687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5FDE-E5F2-C065-7618-7132F6F9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35158-EB98-424F-14EA-463511C1A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6540" indent="-243840">
              <a:lnSpc>
                <a:spcPct val="100000"/>
              </a:lnSpc>
              <a:spcBef>
                <a:spcPts val="635"/>
              </a:spcBef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What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is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Process</a:t>
            </a:r>
            <a:r>
              <a:rPr lang="en-US" sz="2400" spc="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Mining</a:t>
            </a:r>
          </a:p>
          <a:p>
            <a:pPr marL="384175" indent="-372110">
              <a:lnSpc>
                <a:spcPct val="100000"/>
              </a:lnSpc>
              <a:spcBef>
                <a:spcPts val="1035"/>
              </a:spcBef>
              <a:buSzPct val="116666"/>
              <a:buFont typeface="Wingdings"/>
              <a:buChar char=""/>
              <a:tabLst>
                <a:tab pos="38481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Celonis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Process</a:t>
            </a:r>
            <a:r>
              <a:rPr lang="en-US" sz="2400" spc="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Mining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Fundamentals</a:t>
            </a:r>
            <a:endParaRPr lang="en-US" sz="2400" dirty="0">
              <a:latin typeface="Times New Roman"/>
              <a:cs typeface="Times New Roman"/>
            </a:endParaRPr>
          </a:p>
          <a:p>
            <a:pPr marL="256540" indent="-243840">
              <a:lnSpc>
                <a:spcPct val="100000"/>
              </a:lnSpc>
              <a:spcBef>
                <a:spcPts val="819"/>
              </a:spcBef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Rising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Star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-</a:t>
            </a:r>
            <a:r>
              <a:rPr lang="en-US" sz="2400" spc="-75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Technical</a:t>
            </a:r>
            <a:endParaRPr lang="en-US" sz="2400" dirty="0">
              <a:latin typeface="Times New Roman"/>
              <a:cs typeface="Times New Roman"/>
            </a:endParaRPr>
          </a:p>
          <a:p>
            <a:pPr marL="1677035" lvl="1" indent="-293370">
              <a:lnSpc>
                <a:spcPct val="100000"/>
              </a:lnSpc>
              <a:spcBef>
                <a:spcPts val="280"/>
              </a:spcBef>
              <a:buFont typeface="Courier New"/>
              <a:buChar char="o"/>
              <a:tabLst>
                <a:tab pos="167767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PQL</a:t>
            </a:r>
            <a:r>
              <a:rPr lang="en-US" spc="-1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Queries</a:t>
            </a:r>
            <a:endParaRPr lang="en-US" dirty="0">
              <a:latin typeface="Times New Roman"/>
              <a:cs typeface="Times New Roman"/>
            </a:endParaRPr>
          </a:p>
          <a:p>
            <a:pPr marL="1612900" lvl="1" indent="-229235">
              <a:lnSpc>
                <a:spcPct val="100000"/>
              </a:lnSpc>
              <a:spcBef>
                <a:spcPts val="240"/>
              </a:spcBef>
              <a:buFont typeface="Courier New"/>
              <a:buChar char="o"/>
              <a:tabLst>
                <a:tab pos="16135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Get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Data</a:t>
            </a:r>
            <a:r>
              <a:rPr lang="en-US" spc="-10" dirty="0">
                <a:latin typeface="Times New Roman"/>
                <a:cs typeface="Times New Roman"/>
              </a:rPr>
              <a:t> into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EMS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6069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5FDE-E5F2-C065-7618-7132F6F9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/>
              <a:t>What</a:t>
            </a:r>
            <a:r>
              <a:rPr lang="en-IN" spc="-25" dirty="0"/>
              <a:t> </a:t>
            </a:r>
            <a:r>
              <a:rPr lang="en-IN" spc="-5" dirty="0"/>
              <a:t>is</a:t>
            </a:r>
            <a:r>
              <a:rPr lang="en-IN" spc="-25" dirty="0"/>
              <a:t> </a:t>
            </a:r>
            <a:r>
              <a:rPr lang="en-IN" spc="-5" dirty="0"/>
              <a:t>Process</a:t>
            </a:r>
            <a:r>
              <a:rPr lang="en-IN" spc="-10" dirty="0"/>
              <a:t> </a:t>
            </a:r>
            <a:r>
              <a:rPr lang="en-IN" dirty="0"/>
              <a:t>Mining?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35158-EB98-424F-14EA-463511C1A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6540" indent="-243840">
              <a:lnSpc>
                <a:spcPts val="2735"/>
              </a:lnSpc>
              <a:spcBef>
                <a:spcPts val="100"/>
              </a:spcBef>
              <a:buSzPct val="95833"/>
              <a:buFont typeface="Wingdings"/>
              <a:buChar char=""/>
              <a:tabLst>
                <a:tab pos="256540" algn="l"/>
                <a:tab pos="1369060" algn="l"/>
                <a:tab pos="2408555" algn="l"/>
                <a:tab pos="2771140" algn="l"/>
                <a:tab pos="3609975" algn="l"/>
                <a:tab pos="4996815" algn="l"/>
                <a:tab pos="5436235" algn="l"/>
                <a:tab pos="6856730" algn="l"/>
                <a:tab pos="7447915" algn="l"/>
                <a:tab pos="8167370" algn="l"/>
                <a:tab pos="9432925" algn="l"/>
                <a:tab pos="10670540" algn="l"/>
              </a:tabLst>
            </a:pPr>
            <a:r>
              <a:rPr lang="en-US" sz="2800" dirty="0">
                <a:latin typeface="Calibri"/>
                <a:cs typeface="Calibri"/>
              </a:rPr>
              <a:t>P</a:t>
            </a:r>
            <a:r>
              <a:rPr lang="en-US" sz="2800" spc="-40" dirty="0">
                <a:latin typeface="Calibri"/>
                <a:cs typeface="Calibri"/>
              </a:rPr>
              <a:t>r</a:t>
            </a:r>
            <a:r>
              <a:rPr lang="en-US" sz="2800" spc="-5" dirty="0">
                <a:latin typeface="Calibri"/>
                <a:cs typeface="Calibri"/>
              </a:rPr>
              <a:t>oces</a:t>
            </a:r>
            <a:r>
              <a:rPr lang="en-US" sz="2800" dirty="0">
                <a:latin typeface="Calibri"/>
                <a:cs typeface="Calibri"/>
              </a:rPr>
              <a:t>s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z="2800" spc="5" dirty="0">
                <a:latin typeface="Calibri"/>
                <a:cs typeface="Calibri"/>
              </a:rPr>
              <a:t>M</a:t>
            </a:r>
            <a:r>
              <a:rPr lang="en-US" sz="2800" dirty="0">
                <a:latin typeface="Calibri"/>
                <a:cs typeface="Calibri"/>
              </a:rPr>
              <a:t>i</a:t>
            </a:r>
            <a:r>
              <a:rPr lang="en-US" sz="2800" spc="5" dirty="0">
                <a:latin typeface="Calibri"/>
                <a:cs typeface="Calibri"/>
              </a:rPr>
              <a:t>n</a:t>
            </a:r>
            <a:r>
              <a:rPr lang="en-US" sz="2800" spc="-25" dirty="0">
                <a:latin typeface="Calibri"/>
                <a:cs typeface="Calibri"/>
              </a:rPr>
              <a:t>i</a:t>
            </a:r>
            <a:r>
              <a:rPr lang="en-US" sz="2800" spc="5" dirty="0">
                <a:latin typeface="Calibri"/>
                <a:cs typeface="Calibri"/>
              </a:rPr>
              <a:t>n</a:t>
            </a:r>
            <a:r>
              <a:rPr lang="en-US" sz="2800" dirty="0">
                <a:latin typeface="Calibri"/>
                <a:cs typeface="Calibri"/>
              </a:rPr>
              <a:t>g	is</a:t>
            </a:r>
            <a:r>
              <a:rPr lang="en-US" dirty="0">
                <a:latin typeface="Calibri"/>
                <a:cs typeface="Calibri"/>
              </a:rPr>
              <a:t>  powerful data analysis tool .</a:t>
            </a:r>
          </a:p>
          <a:p>
            <a:pPr marL="12700" indent="0">
              <a:lnSpc>
                <a:spcPts val="2735"/>
              </a:lnSpc>
              <a:spcBef>
                <a:spcPts val="100"/>
              </a:spcBef>
              <a:buSzPct val="95833"/>
              <a:buNone/>
              <a:tabLst>
                <a:tab pos="256540" algn="l"/>
                <a:tab pos="1369060" algn="l"/>
                <a:tab pos="2408555" algn="l"/>
                <a:tab pos="2771140" algn="l"/>
                <a:tab pos="3609975" algn="l"/>
                <a:tab pos="4996815" algn="l"/>
                <a:tab pos="5436235" algn="l"/>
                <a:tab pos="6856730" algn="l"/>
                <a:tab pos="7447915" algn="l"/>
                <a:tab pos="8167370" algn="l"/>
                <a:tab pos="9432925" algn="l"/>
                <a:tab pos="10670540" algn="l"/>
              </a:tabLst>
            </a:pPr>
            <a:endParaRPr lang="en-US" dirty="0">
              <a:latin typeface="Calibri"/>
              <a:cs typeface="Calibri"/>
            </a:endParaRPr>
          </a:p>
          <a:p>
            <a:pPr marL="256540" indent="-243840">
              <a:lnSpc>
                <a:spcPts val="2735"/>
              </a:lnSpc>
              <a:spcBef>
                <a:spcPts val="100"/>
              </a:spcBef>
              <a:buSzPct val="95833"/>
              <a:buFont typeface="Wingdings"/>
              <a:buChar char=""/>
              <a:tabLst>
                <a:tab pos="256540" algn="l"/>
                <a:tab pos="1369060" algn="l"/>
                <a:tab pos="2408555" algn="l"/>
                <a:tab pos="2771140" algn="l"/>
                <a:tab pos="3609975" algn="l"/>
                <a:tab pos="4996815" algn="l"/>
                <a:tab pos="5436235" algn="l"/>
                <a:tab pos="6856730" algn="l"/>
                <a:tab pos="7447915" algn="l"/>
                <a:tab pos="8167370" algn="l"/>
                <a:tab pos="9432925" algn="l"/>
                <a:tab pos="1067054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Process mining technique helps the companies to </a:t>
            </a:r>
            <a:r>
              <a:rPr lang="en-US" spc="-5" dirty="0">
                <a:latin typeface="Times New Roman"/>
                <a:cs typeface="Times New Roman"/>
              </a:rPr>
              <a:t>u</a:t>
            </a:r>
            <a:r>
              <a:rPr lang="en-US" sz="2800" spc="-5" dirty="0">
                <a:latin typeface="Times New Roman"/>
                <a:cs typeface="Times New Roman"/>
              </a:rPr>
              <a:t>ncover inefficiencies in their business process.</a:t>
            </a:r>
            <a:endParaRPr lang="en-US" sz="2800" dirty="0">
              <a:latin typeface="Times New Roman"/>
              <a:cs typeface="Times New Roman"/>
            </a:endParaRPr>
          </a:p>
          <a:p>
            <a:pPr marL="241300" marR="10160" indent="-228600" algn="just">
              <a:lnSpc>
                <a:spcPct val="106700"/>
              </a:lnSpc>
              <a:spcBef>
                <a:spcPts val="815"/>
              </a:spcBef>
              <a:buSzPct val="95833"/>
              <a:buFont typeface="Wingdings"/>
              <a:buChar char=""/>
              <a:tabLst>
                <a:tab pos="327025" algn="l"/>
              </a:tabLst>
            </a:pPr>
            <a:r>
              <a:rPr lang="en-US" sz="2800" spc="-5" dirty="0">
                <a:latin typeface="Calibri"/>
                <a:cs typeface="Calibri"/>
              </a:rPr>
              <a:t>It </a:t>
            </a:r>
            <a:r>
              <a:rPr lang="en-US" sz="2800" dirty="0">
                <a:latin typeface="Calibri"/>
                <a:cs typeface="Calibri"/>
              </a:rPr>
              <a:t>is a </a:t>
            </a:r>
            <a:r>
              <a:rPr lang="en-US" sz="2800" spc="-5" dirty="0">
                <a:latin typeface="Calibri"/>
                <a:cs typeface="Calibri"/>
              </a:rPr>
              <a:t>technique </a:t>
            </a:r>
            <a:r>
              <a:rPr lang="en-US" sz="2800" dirty="0">
                <a:latin typeface="Calibri"/>
                <a:cs typeface="Calibri"/>
              </a:rPr>
              <a:t>in </a:t>
            </a:r>
            <a:r>
              <a:rPr lang="en-US" sz="2800" spc="-5" dirty="0">
                <a:latin typeface="Calibri"/>
                <a:cs typeface="Calibri"/>
              </a:rPr>
              <a:t>the </a:t>
            </a:r>
            <a:r>
              <a:rPr lang="en-US" sz="2800" spc="-10" dirty="0">
                <a:latin typeface="Calibri"/>
                <a:cs typeface="Calibri"/>
              </a:rPr>
              <a:t>field of process management that </a:t>
            </a:r>
            <a:r>
              <a:rPr lang="en-US" sz="2800" spc="-5" dirty="0">
                <a:latin typeface="Calibri"/>
                <a:cs typeface="Calibri"/>
              </a:rPr>
              <a:t>supports the </a:t>
            </a:r>
            <a:r>
              <a:rPr lang="en-US" sz="2800" spc="-10" dirty="0">
                <a:latin typeface="Calibri"/>
                <a:cs typeface="Calibri"/>
              </a:rPr>
              <a:t>analysis </a:t>
            </a:r>
            <a:r>
              <a:rPr lang="en-US" sz="2800" dirty="0">
                <a:latin typeface="Calibri"/>
                <a:cs typeface="Calibri"/>
              </a:rPr>
              <a:t>of </a:t>
            </a:r>
            <a:r>
              <a:rPr lang="en-US" sz="2800" spc="-5" dirty="0">
                <a:latin typeface="Calibri"/>
                <a:cs typeface="Calibri"/>
              </a:rPr>
              <a:t>business 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processes </a:t>
            </a:r>
            <a:r>
              <a:rPr lang="en-US" sz="2800" spc="-5" dirty="0">
                <a:latin typeface="Calibri"/>
                <a:cs typeface="Calibri"/>
              </a:rPr>
              <a:t>based </a:t>
            </a:r>
            <a:r>
              <a:rPr lang="en-US" sz="2800" dirty="0">
                <a:latin typeface="Calibri"/>
                <a:cs typeface="Calibri"/>
              </a:rPr>
              <a:t>on </a:t>
            </a:r>
            <a:r>
              <a:rPr lang="en-US" sz="2800" spc="-15" dirty="0">
                <a:latin typeface="Calibri"/>
                <a:cs typeface="Calibri"/>
              </a:rPr>
              <a:t>event </a:t>
            </a:r>
            <a:r>
              <a:rPr lang="en-US" sz="2800" dirty="0">
                <a:latin typeface="Calibri"/>
                <a:cs typeface="Calibri"/>
              </a:rPr>
              <a:t>logs </a:t>
            </a:r>
            <a:r>
              <a:rPr lang="en-US" sz="2800" spc="-5" dirty="0">
                <a:latin typeface="Calibri"/>
                <a:cs typeface="Calibri"/>
              </a:rPr>
              <a:t>and drives </a:t>
            </a:r>
            <a:r>
              <a:rPr lang="en-US" sz="2800" spc="-15" dirty="0">
                <a:latin typeface="Calibri"/>
                <a:cs typeface="Calibri"/>
              </a:rPr>
              <a:t>improved </a:t>
            </a:r>
            <a:r>
              <a:rPr lang="en-US" sz="2800" spc="-25" dirty="0">
                <a:latin typeface="Calibri"/>
                <a:cs typeface="Calibri"/>
              </a:rPr>
              <a:t>efficiency, </a:t>
            </a:r>
            <a:r>
              <a:rPr lang="en-US" sz="2800" spc="-15" dirty="0">
                <a:latin typeface="Calibri"/>
                <a:cs typeface="Calibri"/>
              </a:rPr>
              <a:t>effectiveness </a:t>
            </a:r>
            <a:r>
              <a:rPr lang="en-US" sz="2800" spc="-5" dirty="0">
                <a:latin typeface="Calibri"/>
                <a:cs typeface="Calibri"/>
              </a:rPr>
              <a:t>and </a:t>
            </a:r>
            <a:r>
              <a:rPr lang="en-US" sz="2800" spc="-10" dirty="0">
                <a:latin typeface="Calibri"/>
                <a:cs typeface="Calibri"/>
              </a:rPr>
              <a:t>compliance </a:t>
            </a:r>
            <a:r>
              <a:rPr lang="en-US" sz="2800" spc="-5" dirty="0">
                <a:latin typeface="Calibri"/>
                <a:cs typeface="Calibri"/>
              </a:rPr>
              <a:t> through</a:t>
            </a:r>
            <a:r>
              <a:rPr lang="en-US" sz="2800" spc="-5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its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insights.</a:t>
            </a:r>
            <a:endParaRPr lang="en-US" sz="2800" dirty="0">
              <a:latin typeface="Calibri"/>
              <a:cs typeface="Calibri"/>
            </a:endParaRPr>
          </a:p>
          <a:p>
            <a:pPr marL="241300" marR="5715" indent="-228600" algn="just">
              <a:lnSpc>
                <a:spcPct val="90000"/>
              </a:lnSpc>
              <a:spcBef>
                <a:spcPts val="2020"/>
              </a:spcBef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The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real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world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examples</a:t>
            </a:r>
            <a:r>
              <a:rPr lang="en-US" sz="2800" dirty="0">
                <a:latin typeface="Times New Roman"/>
                <a:cs typeface="Times New Roman"/>
              </a:rPr>
              <a:t> of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process</a:t>
            </a:r>
            <a:r>
              <a:rPr lang="en-US" sz="2800" dirty="0">
                <a:latin typeface="Times New Roman"/>
                <a:cs typeface="Times New Roman"/>
              </a:rPr>
              <a:t> mining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include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procurement,</a:t>
            </a:r>
            <a:r>
              <a:rPr lang="en-US" sz="2800" dirty="0">
                <a:latin typeface="Times New Roman"/>
                <a:cs typeface="Times New Roman"/>
              </a:rPr>
              <a:t> order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management, 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compliance, intelligent </a:t>
            </a:r>
            <a:r>
              <a:rPr lang="en-US" sz="2800" dirty="0">
                <a:latin typeface="Times New Roman"/>
                <a:cs typeface="Times New Roman"/>
              </a:rPr>
              <a:t>automation, </a:t>
            </a:r>
            <a:r>
              <a:rPr lang="en-US" sz="2800" spc="-5" dirty="0">
                <a:latin typeface="Times New Roman"/>
                <a:cs typeface="Times New Roman"/>
              </a:rPr>
              <a:t>digital transformation, accounts </a:t>
            </a:r>
            <a:r>
              <a:rPr lang="en-US" sz="2800" spc="-10" dirty="0">
                <a:latin typeface="Times New Roman"/>
                <a:cs typeface="Times New Roman"/>
              </a:rPr>
              <a:t>payable, </a:t>
            </a:r>
            <a:r>
              <a:rPr lang="en-US" sz="2800" spc="-5" dirty="0">
                <a:latin typeface="Times New Roman"/>
                <a:cs typeface="Times New Roman"/>
              </a:rPr>
              <a:t> accounts receivable, auditing,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20" dirty="0">
                <a:latin typeface="Times New Roman"/>
                <a:cs typeface="Times New Roman"/>
              </a:rPr>
              <a:t>IT </a:t>
            </a:r>
            <a:r>
              <a:rPr lang="en-US" sz="2800" dirty="0">
                <a:latin typeface="Times New Roman"/>
                <a:cs typeface="Times New Roman"/>
              </a:rPr>
              <a:t>development, </a:t>
            </a:r>
            <a:r>
              <a:rPr lang="en-US" sz="2800" spc="-5" dirty="0">
                <a:latin typeface="Times New Roman"/>
                <a:cs typeface="Times New Roman"/>
              </a:rPr>
              <a:t>service management, logistics, and </a:t>
            </a:r>
            <a:r>
              <a:rPr lang="en-US" sz="2800" dirty="0">
                <a:latin typeface="Times New Roman"/>
                <a:cs typeface="Times New Roman"/>
              </a:rPr>
              <a:t>many 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more.</a:t>
            </a: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7069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5FDE-E5F2-C065-7618-7132F6F9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/>
              <a:t>What</a:t>
            </a:r>
            <a:r>
              <a:rPr lang="en-IN" spc="-25" dirty="0"/>
              <a:t> </a:t>
            </a:r>
            <a:r>
              <a:rPr lang="en-IN" spc="-5" dirty="0"/>
              <a:t>is</a:t>
            </a:r>
            <a:r>
              <a:rPr lang="en-IN" spc="-25" dirty="0"/>
              <a:t> </a:t>
            </a:r>
            <a:r>
              <a:rPr lang="en-IN" spc="-5" dirty="0"/>
              <a:t>Process</a:t>
            </a:r>
            <a:r>
              <a:rPr lang="en-IN" spc="-10" dirty="0"/>
              <a:t> </a:t>
            </a:r>
            <a:r>
              <a:rPr lang="en-IN" dirty="0"/>
              <a:t>Mining?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35158-EB98-424F-14EA-463511C1A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700" algn="just">
              <a:lnSpc>
                <a:spcPct val="100000"/>
              </a:lnSpc>
              <a:spcBef>
                <a:spcPts val="1065"/>
              </a:spcBef>
            </a:pPr>
            <a:r>
              <a:rPr lang="en-US" sz="3600" spc="-5" dirty="0">
                <a:latin typeface="Times New Roman"/>
                <a:cs typeface="Times New Roman"/>
              </a:rPr>
              <a:t>How</a:t>
            </a:r>
            <a:r>
              <a:rPr lang="en-US" sz="3600" spc="10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to</a:t>
            </a:r>
            <a:r>
              <a:rPr lang="en-US" sz="3600" spc="-10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start</a:t>
            </a:r>
            <a:r>
              <a:rPr lang="en-US" sz="3600" spc="5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a</a:t>
            </a:r>
            <a:r>
              <a:rPr lang="en-US" sz="3600" spc="-20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process?</a:t>
            </a:r>
            <a:endParaRPr lang="en-US" sz="36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0100"/>
              </a:lnSpc>
              <a:spcBef>
                <a:spcPts val="1015"/>
              </a:spcBef>
            </a:pPr>
            <a:r>
              <a:rPr lang="en-US" sz="2800" b="1" spc="-5" dirty="0">
                <a:latin typeface="Times New Roman"/>
                <a:cs typeface="Times New Roman"/>
              </a:rPr>
              <a:t>Step-1:</a:t>
            </a:r>
            <a:r>
              <a:rPr lang="en-US" sz="2800" spc="-5" dirty="0">
                <a:latin typeface="Times New Roman"/>
                <a:cs typeface="Times New Roman"/>
              </a:rPr>
              <a:t>Identify </a:t>
            </a:r>
            <a:r>
              <a:rPr lang="en-US" sz="2800" dirty="0">
                <a:latin typeface="Times New Roman"/>
                <a:cs typeface="Times New Roman"/>
              </a:rPr>
              <a:t>the problem of </a:t>
            </a:r>
            <a:r>
              <a:rPr lang="en-US" sz="2800" spc="-5" dirty="0">
                <a:latin typeface="Times New Roman"/>
                <a:cs typeface="Times New Roman"/>
              </a:rPr>
              <a:t>importance </a:t>
            </a:r>
            <a:r>
              <a:rPr lang="en-US" sz="2800" dirty="0">
                <a:latin typeface="Times New Roman"/>
                <a:cs typeface="Times New Roman"/>
              </a:rPr>
              <a:t>to the </a:t>
            </a:r>
            <a:r>
              <a:rPr lang="en-US" sz="2800" spc="-5" dirty="0">
                <a:latin typeface="Times New Roman"/>
                <a:cs typeface="Times New Roman"/>
              </a:rPr>
              <a:t>business </a:t>
            </a:r>
            <a:r>
              <a:rPr lang="en-US" sz="2800" dirty="0">
                <a:latin typeface="Times New Roman"/>
                <a:cs typeface="Times New Roman"/>
              </a:rPr>
              <a:t>that </a:t>
            </a:r>
            <a:r>
              <a:rPr lang="en-US" sz="2800" spc="-10" dirty="0">
                <a:latin typeface="Times New Roman"/>
                <a:cs typeface="Times New Roman"/>
              </a:rPr>
              <a:t>can </a:t>
            </a:r>
            <a:r>
              <a:rPr lang="en-US" sz="2800" spc="-5" dirty="0">
                <a:latin typeface="Times New Roman"/>
                <a:cs typeface="Times New Roman"/>
              </a:rPr>
              <a:t>realistically </a:t>
            </a:r>
            <a:r>
              <a:rPr lang="en-US" sz="2800" dirty="0">
                <a:latin typeface="Times New Roman"/>
                <a:cs typeface="Times New Roman"/>
              </a:rPr>
              <a:t>be </a:t>
            </a:r>
            <a:r>
              <a:rPr lang="en-US" sz="2800" spc="-5" dirty="0">
                <a:latin typeface="Times New Roman"/>
                <a:cs typeface="Times New Roman"/>
              </a:rPr>
              <a:t>addressed </a:t>
            </a:r>
            <a:r>
              <a:rPr lang="en-US" sz="2800" dirty="0">
                <a:latin typeface="Times New Roman"/>
                <a:cs typeface="Times New Roman"/>
              </a:rPr>
              <a:t> with </a:t>
            </a:r>
            <a:r>
              <a:rPr lang="en-US" sz="2800" spc="-5" dirty="0">
                <a:latin typeface="Times New Roman"/>
                <a:cs typeface="Times New Roman"/>
              </a:rPr>
              <a:t>process mining. Determine </a:t>
            </a:r>
            <a:r>
              <a:rPr lang="en-US" sz="2800" dirty="0">
                <a:latin typeface="Times New Roman"/>
                <a:cs typeface="Times New Roman"/>
              </a:rPr>
              <a:t>the business </a:t>
            </a:r>
            <a:r>
              <a:rPr lang="en-US" sz="2800" spc="-5" dirty="0">
                <a:latin typeface="Times New Roman"/>
                <a:cs typeface="Times New Roman"/>
              </a:rPr>
              <a:t>value of </a:t>
            </a:r>
            <a:r>
              <a:rPr lang="en-US" sz="2800" dirty="0">
                <a:latin typeface="Times New Roman"/>
                <a:cs typeface="Times New Roman"/>
              </a:rPr>
              <a:t>solving the </a:t>
            </a:r>
            <a:r>
              <a:rPr lang="en-US" sz="2800" spc="-5" dirty="0">
                <a:latin typeface="Times New Roman"/>
                <a:cs typeface="Times New Roman"/>
              </a:rPr>
              <a:t>problem and what metrics </a:t>
            </a:r>
            <a:r>
              <a:rPr lang="en-US" sz="2800" dirty="0">
                <a:latin typeface="Times New Roman"/>
                <a:cs typeface="Times New Roman"/>
              </a:rPr>
              <a:t>to 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use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to </a:t>
            </a:r>
            <a:r>
              <a:rPr lang="en-US" sz="2800" spc="-5" dirty="0">
                <a:latin typeface="Times New Roman"/>
                <a:cs typeface="Times New Roman"/>
              </a:rPr>
              <a:t>measure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success.</a:t>
            </a:r>
            <a:endParaRPr lang="en-US" sz="2800" dirty="0">
              <a:latin typeface="Times New Roman"/>
              <a:cs typeface="Times New Roman"/>
            </a:endParaRPr>
          </a:p>
          <a:p>
            <a:pPr marL="12700" marR="6350" algn="just">
              <a:lnSpc>
                <a:spcPct val="90000"/>
              </a:lnSpc>
              <a:spcBef>
                <a:spcPts val="1010"/>
              </a:spcBef>
            </a:pPr>
            <a:r>
              <a:rPr lang="en-US" sz="2800" b="1" spc="-5" dirty="0">
                <a:latin typeface="Times New Roman"/>
                <a:cs typeface="Times New Roman"/>
              </a:rPr>
              <a:t>Step-2:</a:t>
            </a:r>
            <a:r>
              <a:rPr lang="en-US" sz="2800" spc="-5" dirty="0">
                <a:latin typeface="Times New Roman"/>
                <a:cs typeface="Times New Roman"/>
              </a:rPr>
              <a:t>Identify </a:t>
            </a: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latin typeface="Times New Roman"/>
                <a:cs typeface="Times New Roman"/>
              </a:rPr>
              <a:t>data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sources </a:t>
            </a:r>
            <a:r>
              <a:rPr lang="en-US" sz="2800" dirty="0">
                <a:latin typeface="Times New Roman"/>
                <a:cs typeface="Times New Roman"/>
              </a:rPr>
              <a:t>that </a:t>
            </a:r>
            <a:r>
              <a:rPr lang="en-US" sz="2800" spc="-5" dirty="0">
                <a:latin typeface="Times New Roman"/>
                <a:cs typeface="Times New Roman"/>
              </a:rPr>
              <a:t>need</a:t>
            </a:r>
            <a:r>
              <a:rPr lang="en-US" sz="2800" dirty="0">
                <a:latin typeface="Times New Roman"/>
                <a:cs typeface="Times New Roman"/>
              </a:rPr>
              <a:t> to be fully understood to </a:t>
            </a:r>
            <a:r>
              <a:rPr lang="en-US" sz="2800" spc="-5" dirty="0">
                <a:latin typeface="Times New Roman"/>
                <a:cs typeface="Times New Roman"/>
              </a:rPr>
              <a:t>address </a:t>
            </a: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latin typeface="Times New Roman"/>
                <a:cs typeface="Times New Roman"/>
              </a:rPr>
              <a:t>business 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process </a:t>
            </a:r>
            <a:r>
              <a:rPr lang="en-US" sz="2800" dirty="0">
                <a:latin typeface="Times New Roman"/>
                <a:cs typeface="Times New Roman"/>
              </a:rPr>
              <a:t>issues under consideration. </a:t>
            </a:r>
            <a:r>
              <a:rPr lang="en-US" sz="2800" spc="-5" dirty="0">
                <a:latin typeface="Times New Roman"/>
                <a:cs typeface="Times New Roman"/>
              </a:rPr>
              <a:t>Identify </a:t>
            </a:r>
            <a:r>
              <a:rPr lang="en-US" sz="2800" dirty="0">
                <a:latin typeface="Times New Roman"/>
                <a:cs typeface="Times New Roman"/>
              </a:rPr>
              <a:t>the applications </a:t>
            </a:r>
            <a:r>
              <a:rPr lang="en-US" sz="2800" spc="-5" dirty="0">
                <a:latin typeface="Times New Roman"/>
                <a:cs typeface="Times New Roman"/>
              </a:rPr>
              <a:t>and systems that </a:t>
            </a:r>
            <a:r>
              <a:rPr lang="en-US" sz="2800" spc="-10" dirty="0">
                <a:latin typeface="Times New Roman"/>
                <a:cs typeface="Times New Roman"/>
              </a:rPr>
              <a:t>need </a:t>
            </a:r>
            <a:r>
              <a:rPr lang="en-US" sz="2800" dirty="0">
                <a:latin typeface="Times New Roman"/>
                <a:cs typeface="Times New Roman"/>
              </a:rPr>
              <a:t>to provide 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feeds</a:t>
            </a:r>
            <a:r>
              <a:rPr lang="en-US" sz="2800" spc="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of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event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data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for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continuous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visibility</a:t>
            </a:r>
            <a:r>
              <a:rPr lang="en-US" sz="2800" spc="-6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into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end-to-end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processes.</a:t>
            </a:r>
            <a:endParaRPr lang="en-US" sz="280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90100"/>
              </a:lnSpc>
              <a:spcBef>
                <a:spcPts val="1005"/>
              </a:spcBef>
            </a:pPr>
            <a:r>
              <a:rPr lang="en-US" sz="2800" b="1" spc="-5" dirty="0">
                <a:latin typeface="Times New Roman"/>
                <a:cs typeface="Times New Roman"/>
              </a:rPr>
              <a:t>Step-3:</a:t>
            </a:r>
            <a:r>
              <a:rPr lang="en-US" sz="2800" spc="-5" dirty="0">
                <a:latin typeface="Times New Roman"/>
                <a:cs typeface="Times New Roman"/>
              </a:rPr>
              <a:t>Set up </a:t>
            </a:r>
            <a:r>
              <a:rPr lang="en-US" sz="2800" dirty="0">
                <a:latin typeface="Times New Roman"/>
                <a:cs typeface="Times New Roman"/>
              </a:rPr>
              <a:t>a pilot </a:t>
            </a:r>
            <a:r>
              <a:rPr lang="en-US" sz="2800" spc="-5" dirty="0">
                <a:latin typeface="Times New Roman"/>
                <a:cs typeface="Times New Roman"/>
              </a:rPr>
              <a:t>project </a:t>
            </a:r>
            <a:r>
              <a:rPr lang="en-US" sz="2800" dirty="0">
                <a:latin typeface="Times New Roman"/>
                <a:cs typeface="Times New Roman"/>
              </a:rPr>
              <a:t>to </a:t>
            </a:r>
            <a:r>
              <a:rPr lang="en-US" sz="2800" spc="-5" dirty="0">
                <a:latin typeface="Times New Roman"/>
                <a:cs typeface="Times New Roman"/>
              </a:rPr>
              <a:t>prove </a:t>
            </a: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latin typeface="Times New Roman"/>
                <a:cs typeface="Times New Roman"/>
              </a:rPr>
              <a:t>potential value of </a:t>
            </a:r>
            <a:r>
              <a:rPr lang="en-US" sz="2800" dirty="0">
                <a:latin typeface="Times New Roman"/>
                <a:cs typeface="Times New Roman"/>
              </a:rPr>
              <a:t>a </a:t>
            </a:r>
            <a:r>
              <a:rPr lang="en-US" sz="2800" spc="-5" dirty="0">
                <a:latin typeface="Times New Roman"/>
                <a:cs typeface="Times New Roman"/>
              </a:rPr>
              <a:t>process </a:t>
            </a:r>
            <a:r>
              <a:rPr lang="en-US" sz="2800" dirty="0">
                <a:latin typeface="Times New Roman"/>
                <a:cs typeface="Times New Roman"/>
              </a:rPr>
              <a:t>mining solution. </a:t>
            </a:r>
            <a:r>
              <a:rPr lang="en-US" sz="2800" spc="-5" dirty="0">
                <a:latin typeface="Times New Roman"/>
                <a:cs typeface="Times New Roman"/>
              </a:rPr>
              <a:t>Ensure </a:t>
            </a:r>
            <a:r>
              <a:rPr lang="en-US" sz="2800" dirty="0">
                <a:latin typeface="Times New Roman"/>
                <a:cs typeface="Times New Roman"/>
              </a:rPr>
              <a:t> that the </a:t>
            </a:r>
            <a:r>
              <a:rPr lang="en-US" sz="2800" spc="-5" dirty="0">
                <a:latin typeface="Times New Roman"/>
                <a:cs typeface="Times New Roman"/>
              </a:rPr>
              <a:t>project </a:t>
            </a:r>
            <a:r>
              <a:rPr lang="en-US" sz="2800" spc="-10" dirty="0">
                <a:latin typeface="Times New Roman"/>
                <a:cs typeface="Times New Roman"/>
              </a:rPr>
              <a:t>can </a:t>
            </a:r>
            <a:r>
              <a:rPr lang="en-US" sz="2800" dirty="0">
                <a:latin typeface="Times New Roman"/>
                <a:cs typeface="Times New Roman"/>
              </a:rPr>
              <a:t>be </a:t>
            </a:r>
            <a:r>
              <a:rPr lang="en-US" sz="2800" spc="-5" dirty="0">
                <a:latin typeface="Times New Roman"/>
                <a:cs typeface="Times New Roman"/>
              </a:rPr>
              <a:t>executed </a:t>
            </a:r>
            <a:r>
              <a:rPr lang="en-US" sz="2800" dirty="0">
                <a:latin typeface="Times New Roman"/>
                <a:cs typeface="Times New Roman"/>
              </a:rPr>
              <a:t>relatively quickly </a:t>
            </a:r>
            <a:r>
              <a:rPr lang="en-US" sz="2800" spc="-5" dirty="0">
                <a:latin typeface="Times New Roman"/>
                <a:cs typeface="Times New Roman"/>
              </a:rPr>
              <a:t>and deliver specific, measurable results </a:t>
            </a:r>
            <a:r>
              <a:rPr lang="en-US" sz="2800" dirty="0">
                <a:latin typeface="Times New Roman"/>
                <a:cs typeface="Times New Roman"/>
              </a:rPr>
              <a:t>that 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15" dirty="0">
                <a:latin typeface="Times New Roman"/>
                <a:cs typeface="Times New Roman"/>
              </a:rPr>
              <a:t>everyone</a:t>
            </a:r>
            <a:r>
              <a:rPr lang="en-US" sz="2800" spc="8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the</a:t>
            </a:r>
            <a:r>
              <a:rPr lang="en-US" sz="2800" spc="-10" dirty="0">
                <a:latin typeface="Times New Roman"/>
                <a:cs typeface="Times New Roman"/>
              </a:rPr>
              <a:t> organization can</a:t>
            </a:r>
            <a:r>
              <a:rPr lang="en-US" sz="2800" spc="-5" dirty="0">
                <a:latin typeface="Times New Roman"/>
                <a:cs typeface="Times New Roman"/>
              </a:rPr>
              <a:t> understand.</a:t>
            </a:r>
            <a:endParaRPr lang="en-US" sz="2800" dirty="0">
              <a:latin typeface="Times New Roman"/>
              <a:cs typeface="Times New Roman"/>
            </a:endParaRPr>
          </a:p>
          <a:p>
            <a:pPr marL="12700" marR="7620" algn="just">
              <a:lnSpc>
                <a:spcPts val="2590"/>
              </a:lnSpc>
              <a:spcBef>
                <a:spcPts val="1025"/>
              </a:spcBef>
            </a:pPr>
            <a:r>
              <a:rPr lang="en-US" sz="2800" b="1" spc="-5" dirty="0">
                <a:latin typeface="Times New Roman"/>
                <a:cs typeface="Times New Roman"/>
              </a:rPr>
              <a:t>Step-4:</a:t>
            </a:r>
            <a:r>
              <a:rPr lang="en-US" sz="2800" spc="-5" dirty="0">
                <a:latin typeface="Times New Roman"/>
                <a:cs typeface="Times New Roman"/>
              </a:rPr>
              <a:t>Accepting </a:t>
            </a:r>
            <a:r>
              <a:rPr lang="en-US" sz="2800" dirty="0">
                <a:latin typeface="Times New Roman"/>
                <a:cs typeface="Times New Roman"/>
              </a:rPr>
              <a:t>the results of the </a:t>
            </a:r>
            <a:r>
              <a:rPr lang="en-US" sz="2800" spc="-5" dirty="0">
                <a:latin typeface="Times New Roman"/>
                <a:cs typeface="Times New Roman"/>
              </a:rPr>
              <a:t>analysis, </a:t>
            </a:r>
            <a:r>
              <a:rPr lang="en-US" sz="2800" spc="-10" dirty="0">
                <a:latin typeface="Times New Roman"/>
                <a:cs typeface="Times New Roman"/>
              </a:rPr>
              <a:t>as </a:t>
            </a:r>
            <a:r>
              <a:rPr lang="en-US" sz="2800" dirty="0">
                <a:latin typeface="Times New Roman"/>
                <a:cs typeface="Times New Roman"/>
              </a:rPr>
              <a:t>process mining </a:t>
            </a:r>
            <a:r>
              <a:rPr lang="en-US" sz="2800" spc="-5" dirty="0">
                <a:latin typeface="Times New Roman"/>
                <a:cs typeface="Times New Roman"/>
              </a:rPr>
              <a:t>provides, </a:t>
            </a:r>
            <a:r>
              <a:rPr lang="en-US" sz="2800" dirty="0">
                <a:latin typeface="Times New Roman"/>
                <a:cs typeface="Times New Roman"/>
              </a:rPr>
              <a:t>among other </a:t>
            </a:r>
            <a:r>
              <a:rPr lang="en-US" sz="2800" spc="-5" dirty="0">
                <a:latin typeface="Times New Roman"/>
                <a:cs typeface="Times New Roman"/>
              </a:rPr>
              <a:t>things, </a:t>
            </a:r>
            <a:r>
              <a:rPr lang="en-US" sz="2800" dirty="0">
                <a:latin typeface="Times New Roman"/>
                <a:cs typeface="Times New Roman"/>
              </a:rPr>
              <a:t>a </a:t>
            </a:r>
            <a:r>
              <a:rPr lang="en-US" sz="2800" spc="-5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clear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picture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based</a:t>
            </a:r>
            <a:r>
              <a:rPr lang="en-US" sz="2800" dirty="0">
                <a:latin typeface="Times New Roman"/>
                <a:cs typeface="Times New Roman"/>
              </a:rPr>
              <a:t> on </a:t>
            </a:r>
            <a:r>
              <a:rPr lang="en-US" sz="2800" spc="-5" dirty="0">
                <a:latin typeface="Times New Roman"/>
                <a:cs typeface="Times New Roman"/>
              </a:rPr>
              <a:t>facts.</a:t>
            </a: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686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</TotalTime>
  <Words>1257</Words>
  <Application>Microsoft Office PowerPoint</Application>
  <PresentationFormat>Widescreen</PresentationFormat>
  <Paragraphs>116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MT</vt:lpstr>
      <vt:lpstr>Calibri</vt:lpstr>
      <vt:lpstr>Courier New</vt:lpstr>
      <vt:lpstr>Times New Roman</vt:lpstr>
      <vt:lpstr>Wingdings</vt:lpstr>
      <vt:lpstr>Custom Design</vt:lpstr>
      <vt:lpstr>PowerPoint Presentation</vt:lpstr>
      <vt:lpstr>Contents</vt:lpstr>
      <vt:lpstr>Course Objective</vt:lpstr>
      <vt:lpstr>Introduction</vt:lpstr>
      <vt:lpstr>Technology</vt:lpstr>
      <vt:lpstr>Applications</vt:lpstr>
      <vt:lpstr>Modules</vt:lpstr>
      <vt:lpstr>What is Process Mining?</vt:lpstr>
      <vt:lpstr>What is Process Mining?</vt:lpstr>
      <vt:lpstr>          Celonis Process Mining Fundamentals</vt:lpstr>
      <vt:lpstr>          Celonis Process Mining Fundamentals</vt:lpstr>
      <vt:lpstr>                RISING STAR- TECHNICAL</vt:lpstr>
      <vt:lpstr>                RISING STAR- TECHNICAL</vt:lpstr>
      <vt:lpstr>                RISING STAR- TECHNICAL</vt:lpstr>
      <vt:lpstr>                RISING STAR- TECHNICAL</vt:lpstr>
      <vt:lpstr>Real Time Applications</vt:lpstr>
      <vt:lpstr>Learning Outcomes</vt:lpstr>
      <vt:lpstr>Conclusion</vt:lpstr>
      <vt:lpstr>Certificate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SRAVANTHI K</cp:lastModifiedBy>
  <cp:revision>117</cp:revision>
  <dcterms:created xsi:type="dcterms:W3CDTF">2019-06-11T05:35:51Z</dcterms:created>
  <dcterms:modified xsi:type="dcterms:W3CDTF">2024-09-30T00:51:22Z</dcterms:modified>
</cp:coreProperties>
</file>