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0"/>
  </p:notesMasterIdLst>
  <p:handoutMasterIdLst>
    <p:handoutMasterId r:id="rId31"/>
  </p:handoutMasterIdLst>
  <p:sldIdLst>
    <p:sldId id="256" r:id="rId2"/>
    <p:sldId id="257" r:id="rId3"/>
    <p:sldId id="287" r:id="rId4"/>
    <p:sldId id="258" r:id="rId5"/>
    <p:sldId id="266" r:id="rId6"/>
    <p:sldId id="283" r:id="rId7"/>
    <p:sldId id="260" r:id="rId8"/>
    <p:sldId id="259" r:id="rId9"/>
    <p:sldId id="273" r:id="rId10"/>
    <p:sldId id="261" r:id="rId11"/>
    <p:sldId id="286" r:id="rId12"/>
    <p:sldId id="270" r:id="rId13"/>
    <p:sldId id="263" r:id="rId14"/>
    <p:sldId id="285" r:id="rId15"/>
    <p:sldId id="276" r:id="rId16"/>
    <p:sldId id="288" r:id="rId17"/>
    <p:sldId id="290" r:id="rId18"/>
    <p:sldId id="277" r:id="rId19"/>
    <p:sldId id="275" r:id="rId20"/>
    <p:sldId id="278" r:id="rId21"/>
    <p:sldId id="279" r:id="rId22"/>
    <p:sldId id="280" r:id="rId23"/>
    <p:sldId id="282" r:id="rId24"/>
    <p:sldId id="281" r:id="rId25"/>
    <p:sldId id="267" r:id="rId26"/>
    <p:sldId id="264" r:id="rId27"/>
    <p:sldId id="265"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85" d="100"/>
          <a:sy n="85" d="100"/>
        </p:scale>
        <p:origin x="114" y="10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11/12/2024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11/12/2024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11/12/2024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11/12/2024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11/12/2024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smtClean="0"/>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11/12/2024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11/12/2024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11/12/2024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11/12/2024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11/12/2024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11/12/2024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11/12/2024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11/12/2024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4084" y="261761"/>
            <a:ext cx="5105400" cy="1009649"/>
          </a:xfrm>
        </p:spPr>
        <p:txBody>
          <a:bodyPr/>
          <a:lstStyle/>
          <a:p>
            <a:r>
              <a:rPr lang="en-US" b="1" dirty="0" smtClean="0">
                <a:latin typeface="Times New Roman" panose="02020603050405020304" pitchFamily="18" charset="0"/>
                <a:cs typeface="Times New Roman" panose="02020603050405020304" pitchFamily="18" charset="0"/>
              </a:rPr>
              <a:t>RGUKT BOT</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172" y="1504949"/>
            <a:ext cx="7476178" cy="5029200"/>
          </a:xfrm>
          <a:prstGeom prst="rect">
            <a:avLst/>
          </a:prstGeom>
        </p:spPr>
      </p:pic>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075" y="104776"/>
            <a:ext cx="3124199" cy="647699"/>
          </a:xfrm>
        </p:spPr>
        <p:txBody>
          <a:bodyPr>
            <a:normAutofit/>
          </a:bodyPr>
          <a:lstStyle/>
          <a:p>
            <a:r>
              <a:rPr lang="en-US" sz="3200" dirty="0" smtClean="0">
                <a:latin typeface="Times New Roman" panose="02020603050405020304" pitchFamily="18" charset="0"/>
                <a:cs typeface="Times New Roman" panose="02020603050405020304" pitchFamily="18" charset="0"/>
              </a:rPr>
              <a:t>FEEDBACK</a:t>
            </a:r>
            <a:r>
              <a:rPr lang="en-US" sz="4000" dirty="0" smtClean="0">
                <a:latin typeface="Times New Roman" panose="02020603050405020304" pitchFamily="18" charset="0"/>
                <a:cs typeface="Times New Roman" panose="02020603050405020304" pitchFamily="18" charset="0"/>
              </a:rPr>
              <a:t> </a:t>
            </a:r>
            <a:endParaRPr lang="en-US" sz="2400" dirty="0"/>
          </a:p>
        </p:txBody>
      </p:sp>
      <p:sp>
        <p:nvSpPr>
          <p:cNvPr id="3" name="Rounded Rectangle 2"/>
          <p:cNvSpPr/>
          <p:nvPr/>
        </p:nvSpPr>
        <p:spPr>
          <a:xfrm flipH="1">
            <a:off x="10431781" y="1504950"/>
            <a:ext cx="45719" cy="9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99870" y="943325"/>
            <a:ext cx="2895600" cy="914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BOT USERFACE</a:t>
            </a:r>
            <a:endParaRPr lang="en-US" dirty="0">
              <a:solidFill>
                <a:schemeClr val="tx1"/>
              </a:solidFill>
            </a:endParaRPr>
          </a:p>
        </p:txBody>
      </p:sp>
      <p:sp>
        <p:nvSpPr>
          <p:cNvPr id="6" name="Rectangle 5"/>
          <p:cNvSpPr/>
          <p:nvPr/>
        </p:nvSpPr>
        <p:spPr>
          <a:xfrm>
            <a:off x="4630209" y="2198157"/>
            <a:ext cx="2895600" cy="914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FEEDBACK</a:t>
            </a:r>
            <a:endParaRPr lang="en-US" dirty="0">
              <a:solidFill>
                <a:schemeClr val="tx1"/>
              </a:solidFill>
            </a:endParaRPr>
          </a:p>
        </p:txBody>
      </p:sp>
      <p:sp>
        <p:nvSpPr>
          <p:cNvPr id="7" name="Rectangle 6"/>
          <p:cNvSpPr/>
          <p:nvPr/>
        </p:nvSpPr>
        <p:spPr>
          <a:xfrm>
            <a:off x="4621389" y="3419474"/>
            <a:ext cx="2895600" cy="914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DETAILS</a:t>
            </a:r>
            <a:endParaRPr lang="en-US" dirty="0">
              <a:solidFill>
                <a:schemeClr val="tx1"/>
              </a:solidFill>
            </a:endParaRPr>
          </a:p>
        </p:txBody>
      </p:sp>
      <p:sp>
        <p:nvSpPr>
          <p:cNvPr id="8" name="Rectangle 7"/>
          <p:cNvSpPr/>
          <p:nvPr/>
        </p:nvSpPr>
        <p:spPr>
          <a:xfrm>
            <a:off x="4621389" y="4555419"/>
            <a:ext cx="2895600" cy="914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FEEDBACK PROCESS</a:t>
            </a:r>
            <a:endParaRPr lang="en-US" dirty="0">
              <a:solidFill>
                <a:schemeClr val="tx1"/>
              </a:solidFill>
            </a:endParaRPr>
          </a:p>
        </p:txBody>
      </p:sp>
      <p:sp>
        <p:nvSpPr>
          <p:cNvPr id="9" name="Rectangle 8"/>
          <p:cNvSpPr/>
          <p:nvPr/>
        </p:nvSpPr>
        <p:spPr>
          <a:xfrm>
            <a:off x="4621389" y="5817305"/>
            <a:ext cx="2895600" cy="914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11" name="Down Arrow 10"/>
          <p:cNvSpPr/>
          <p:nvPr/>
        </p:nvSpPr>
        <p:spPr>
          <a:xfrm>
            <a:off x="6047670" y="1923166"/>
            <a:ext cx="171450" cy="20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047670" y="3180115"/>
            <a:ext cx="171450" cy="20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078009" y="4345869"/>
            <a:ext cx="171450" cy="20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047670" y="5527321"/>
            <a:ext cx="171450" cy="209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7900" y="1003300"/>
            <a:ext cx="9144000" cy="566308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Bot </a:t>
            </a:r>
            <a:r>
              <a:rPr lang="en-US" sz="2400" b="1" dirty="0" err="1">
                <a:latin typeface="Times New Roman" panose="02020603050405020304" pitchFamily="18" charset="0"/>
                <a:cs typeface="Times New Roman" panose="02020603050405020304" pitchFamily="18" charset="0"/>
              </a:rPr>
              <a:t>U</a:t>
            </a:r>
            <a:r>
              <a:rPr lang="en-US" sz="2400" b="1" dirty="0" err="1" smtClean="0">
                <a:latin typeface="Times New Roman" panose="02020603050405020304" pitchFamily="18" charset="0"/>
                <a:cs typeface="Times New Roman" panose="02020603050405020304" pitchFamily="18" charset="0"/>
              </a:rPr>
              <a:t>serface</a:t>
            </a:r>
            <a:r>
              <a:rPr lang="en-US" sz="2400" b="1" dirty="0" smtClean="0">
                <a:latin typeface="Times New Roman" panose="02020603050405020304" pitchFamily="18" charset="0"/>
                <a:cs typeface="Times New Roman" panose="02020603050405020304" pitchFamily="18" charset="0"/>
              </a:rPr>
              <a:t> </a:t>
            </a:r>
            <a:r>
              <a:rPr lang="en-US" dirty="0" smtClean="0"/>
              <a:t>:</a:t>
            </a:r>
          </a:p>
          <a:p>
            <a:r>
              <a:rPr lang="en-US" dirty="0"/>
              <a:t>This is the initial point where users interact with the </a:t>
            </a:r>
            <a:r>
              <a:rPr lang="en-US" dirty="0" err="1"/>
              <a:t>chatbot</a:t>
            </a:r>
            <a:r>
              <a:rPr lang="en-US" dirty="0"/>
              <a:t>. The user interface presents the users with options or prompts to provide feedback</a:t>
            </a:r>
            <a:r>
              <a:rPr lang="en-US" dirty="0" smtClean="0"/>
              <a:t>.</a:t>
            </a:r>
          </a:p>
          <a:p>
            <a:endParaRPr lang="en-US" dirty="0"/>
          </a:p>
          <a:p>
            <a:r>
              <a:rPr lang="en-US" sz="2400" b="1" dirty="0" smtClean="0">
                <a:latin typeface="Times New Roman" panose="02020603050405020304" pitchFamily="18" charset="0"/>
                <a:cs typeface="Times New Roman" panose="02020603050405020304" pitchFamily="18" charset="0"/>
              </a:rPr>
              <a:t>Feedback</a:t>
            </a:r>
            <a:r>
              <a:rPr lang="en-US" dirty="0" smtClean="0"/>
              <a:t> :</a:t>
            </a:r>
          </a:p>
          <a:p>
            <a:r>
              <a:rPr lang="en-US" dirty="0" smtClean="0"/>
              <a:t>This </a:t>
            </a:r>
            <a:r>
              <a:rPr lang="en-US" dirty="0"/>
              <a:t>could be about their experience, suggestions, issues, or any other relevant information they want to </a:t>
            </a:r>
            <a:r>
              <a:rPr lang="en-US" dirty="0" smtClean="0"/>
              <a:t>share.</a:t>
            </a:r>
          </a:p>
          <a:p>
            <a:endParaRPr lang="en-US" dirty="0"/>
          </a:p>
          <a:p>
            <a:r>
              <a:rPr lang="en-US" sz="2400" b="1" dirty="0" smtClean="0">
                <a:latin typeface="Times New Roman" panose="02020603050405020304" pitchFamily="18" charset="0"/>
                <a:cs typeface="Times New Roman" panose="02020603050405020304" pitchFamily="18" charset="0"/>
              </a:rPr>
              <a:t>Details:</a:t>
            </a:r>
            <a:endParaRPr lang="en-US" sz="2400" b="1" dirty="0">
              <a:latin typeface="Times New Roman" panose="02020603050405020304" pitchFamily="18" charset="0"/>
              <a:cs typeface="Times New Roman" panose="02020603050405020304" pitchFamily="18" charset="0"/>
            </a:endParaRPr>
          </a:p>
          <a:p>
            <a:r>
              <a:rPr lang="en-US" dirty="0"/>
              <a:t>Collects user name and </a:t>
            </a:r>
            <a:r>
              <a:rPr lang="en-US" dirty="0" smtClean="0"/>
              <a:t>feedback  input.</a:t>
            </a:r>
          </a:p>
          <a:p>
            <a:endParaRPr lang="en-US" dirty="0" smtClean="0"/>
          </a:p>
          <a:p>
            <a:r>
              <a:rPr lang="en-US" sz="2400" b="1" dirty="0" smtClean="0">
                <a:latin typeface="Times New Roman" panose="02020603050405020304" pitchFamily="18" charset="0"/>
                <a:cs typeface="Times New Roman" panose="02020603050405020304" pitchFamily="18" charset="0"/>
              </a:rPr>
              <a:t>Feedback process</a:t>
            </a:r>
            <a:r>
              <a:rPr lang="en-US" b="1" dirty="0" smtClean="0"/>
              <a:t>:</a:t>
            </a:r>
          </a:p>
          <a:p>
            <a:r>
              <a:rPr lang="en-US" sz="2000" dirty="0">
                <a:latin typeface="Times New Roman" panose="02020603050405020304" pitchFamily="18" charset="0"/>
                <a:cs typeface="Times New Roman" panose="02020603050405020304" pitchFamily="18" charset="0"/>
              </a:rPr>
              <a:t>This step involves processing the feedback collected</a:t>
            </a:r>
            <a:r>
              <a:rPr lang="en-US" sz="2000" dirty="0" smtClean="0">
                <a:latin typeface="Times New Roman" panose="02020603050405020304" pitchFamily="18" charset="0"/>
                <a:cs typeface="Times New Roman" panose="02020603050405020304" pitchFamily="18" charset="0"/>
              </a:rPr>
              <a:t>.</a:t>
            </a:r>
          </a:p>
          <a:p>
            <a:r>
              <a:rPr lang="en-US" b="1" dirty="0" smtClean="0"/>
              <a:t> </a:t>
            </a:r>
          </a:p>
          <a:p>
            <a:r>
              <a:rPr lang="en-US" sz="2400" b="1" dirty="0" smtClean="0">
                <a:latin typeface="Times New Roman" panose="02020603050405020304" pitchFamily="18" charset="0"/>
                <a:cs typeface="Times New Roman" panose="02020603050405020304" pitchFamily="18" charset="0"/>
              </a:rPr>
              <a:t>Database:</a:t>
            </a:r>
          </a:p>
          <a:p>
            <a:r>
              <a:rPr lang="en-US" sz="2000" dirty="0">
                <a:latin typeface="Times New Roman" panose="02020603050405020304" pitchFamily="18" charset="0"/>
                <a:cs typeface="Times New Roman" panose="02020603050405020304" pitchFamily="18" charset="0"/>
              </a:rPr>
              <a:t>Finally, the processed feedback is stored in a database. This database holds all feedback records, making them accessible for future reference, analysis, </a:t>
            </a:r>
            <a:r>
              <a:rPr lang="en-US" sz="2000" dirty="0" smtClean="0">
                <a:latin typeface="Times New Roman" panose="02020603050405020304" pitchFamily="18" charset="0"/>
                <a:cs typeface="Times New Roman" panose="02020603050405020304" pitchFamily="18" charset="0"/>
              </a:rPr>
              <a:t>and action by the system administrators or developers</a:t>
            </a:r>
            <a:r>
              <a:rPr lang="en-US" sz="2000" dirty="0" smtClean="0"/>
              <a:t>.</a:t>
            </a:r>
            <a:endParaRPr lang="en-US" sz="2000" dirty="0"/>
          </a:p>
        </p:txBody>
      </p:sp>
    </p:spTree>
    <p:extLst>
      <p:ext uri="{BB962C8B-B14F-4D97-AF65-F5344CB8AC3E}">
        <p14:creationId xmlns:p14="http://schemas.microsoft.com/office/powerpoint/2010/main" val="10748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300" y="590550"/>
            <a:ext cx="7759700"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Algorithm </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587" y="1366837"/>
            <a:ext cx="6067425" cy="5191125"/>
          </a:xfrm>
          <a:prstGeom prst="rect">
            <a:avLst/>
          </a:prstGeom>
        </p:spPr>
      </p:pic>
    </p:spTree>
    <p:extLst>
      <p:ext uri="{BB962C8B-B14F-4D97-AF65-F5344CB8AC3E}">
        <p14:creationId xmlns:p14="http://schemas.microsoft.com/office/powerpoint/2010/main" val="224694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3776"/>
            <a:ext cx="10641329" cy="1088136"/>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Experimental set up</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2087463"/>
            <a:ext cx="11468100" cy="477053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Frontend/UI </a:t>
            </a:r>
            <a:r>
              <a:rPr lang="en-US" sz="2400" b="1" dirty="0" smtClean="0">
                <a:latin typeface="Times New Roman" panose="02020603050405020304" pitchFamily="18" charset="0"/>
                <a:cs typeface="Times New Roman" panose="02020603050405020304" pitchFamily="18" charset="0"/>
              </a:rPr>
              <a:t>:</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HTML/CSS/JavaScript</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Dialog flow messenger</a:t>
            </a:r>
            <a:endParaRPr lang="en-US" sz="24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Backend</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ython</a:t>
            </a:r>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Flask </a:t>
            </a:r>
            <a:r>
              <a:rPr lang="en-US" sz="2400" dirty="0" err="1" smtClean="0">
                <a:latin typeface="Times New Roman" panose="02020603050405020304" pitchFamily="18" charset="0"/>
                <a:cs typeface="Times New Roman" panose="02020603050405020304" pitchFamily="18" charset="0"/>
              </a:rPr>
              <a:t>cors</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5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System hardware &amp; software</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35100" y="2133600"/>
            <a:ext cx="6761480" cy="1477328"/>
          </a:xfrm>
          <a:prstGeom prst="rect">
            <a:avLst/>
          </a:prstGeom>
          <a:noFill/>
        </p:spPr>
        <p:txBody>
          <a:bodyPr wrap="square" rtlCol="0">
            <a:spAutoFit/>
          </a:bodyPr>
          <a:lstStyle/>
          <a:p>
            <a:r>
              <a:rPr lang="en-US" dirty="0" smtClean="0"/>
              <a:t>HARDWARE:</a:t>
            </a:r>
          </a:p>
          <a:p>
            <a:r>
              <a:rPr lang="en-US" dirty="0" smtClean="0"/>
              <a:t>Processor: CORE i3</a:t>
            </a:r>
          </a:p>
          <a:p>
            <a:r>
              <a:rPr lang="en-US" dirty="0" smtClean="0"/>
              <a:t>RAM: 4GB or Higher</a:t>
            </a:r>
          </a:p>
          <a:p>
            <a:r>
              <a:rPr lang="en-US" dirty="0" smtClean="0"/>
              <a:t>ROM:100GB or higher</a:t>
            </a:r>
          </a:p>
          <a:p>
            <a:r>
              <a:rPr lang="en-US" dirty="0" smtClean="0"/>
              <a:t>OS: windows 10</a:t>
            </a:r>
          </a:p>
        </p:txBody>
      </p:sp>
      <p:sp>
        <p:nvSpPr>
          <p:cNvPr id="5" name="TextBox 4"/>
          <p:cNvSpPr txBox="1"/>
          <p:nvPr/>
        </p:nvSpPr>
        <p:spPr>
          <a:xfrm>
            <a:off x="1435100" y="3730816"/>
            <a:ext cx="2819400" cy="646331"/>
          </a:xfrm>
          <a:prstGeom prst="rect">
            <a:avLst/>
          </a:prstGeom>
          <a:noFill/>
        </p:spPr>
        <p:txBody>
          <a:bodyPr wrap="square" rtlCol="0">
            <a:spAutoFit/>
          </a:bodyPr>
          <a:lstStyle/>
          <a:p>
            <a:r>
              <a:rPr lang="en-US" dirty="0" smtClean="0"/>
              <a:t>SOFTWARE:</a:t>
            </a:r>
          </a:p>
          <a:p>
            <a:r>
              <a:rPr lang="en-US" dirty="0" smtClean="0"/>
              <a:t>Visual studio code</a:t>
            </a:r>
            <a:endParaRPr lang="en-US" dirty="0"/>
          </a:p>
        </p:txBody>
      </p:sp>
    </p:spTree>
    <p:extLst>
      <p:ext uri="{BB962C8B-B14F-4D97-AF65-F5344CB8AC3E}">
        <p14:creationId xmlns:p14="http://schemas.microsoft.com/office/powerpoint/2010/main" val="100318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111" r="2034" b="6111"/>
          <a:stretch/>
        </p:blipFill>
        <p:spPr>
          <a:xfrm>
            <a:off x="0" y="0"/>
            <a:ext cx="12192000" cy="6858000"/>
          </a:xfrm>
          <a:prstGeom prst="rect">
            <a:avLst/>
          </a:prstGeom>
        </p:spPr>
      </p:pic>
    </p:spTree>
    <p:extLst>
      <p:ext uri="{BB962C8B-B14F-4D97-AF65-F5344CB8AC3E}">
        <p14:creationId xmlns:p14="http://schemas.microsoft.com/office/powerpoint/2010/main" val="345466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9600"/>
          </a:xfrm>
          <a:prstGeom prst="rect">
            <a:avLst/>
          </a:prstGeom>
        </p:spPr>
      </p:pic>
    </p:spTree>
    <p:extLst>
      <p:ext uri="{BB962C8B-B14F-4D97-AF65-F5344CB8AC3E}">
        <p14:creationId xmlns:p14="http://schemas.microsoft.com/office/powerpoint/2010/main" val="415465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0"/>
            <a:ext cx="12192000" cy="6858000"/>
          </a:xfrm>
          <a:prstGeom prst="rect">
            <a:avLst/>
          </a:prstGeom>
        </p:spPr>
      </p:pic>
    </p:spTree>
    <p:extLst>
      <p:ext uri="{BB962C8B-B14F-4D97-AF65-F5344CB8AC3E}">
        <p14:creationId xmlns:p14="http://schemas.microsoft.com/office/powerpoint/2010/main" val="42570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874" t="11369" r="9375" b="9169"/>
          <a:stretch/>
        </p:blipFill>
        <p:spPr>
          <a:xfrm>
            <a:off x="0" y="0"/>
            <a:ext cx="12192000" cy="6858000"/>
          </a:xfrm>
          <a:prstGeom prst="rect">
            <a:avLst/>
          </a:prstGeom>
        </p:spPr>
      </p:pic>
    </p:spTree>
    <p:extLst>
      <p:ext uri="{BB962C8B-B14F-4D97-AF65-F5344CB8AC3E}">
        <p14:creationId xmlns:p14="http://schemas.microsoft.com/office/powerpoint/2010/main" val="10392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588" r="772" b="4931"/>
          <a:stretch/>
        </p:blipFill>
        <p:spPr>
          <a:xfrm>
            <a:off x="0" y="25400"/>
            <a:ext cx="12249150" cy="6858000"/>
          </a:xfrm>
          <a:prstGeom prst="rect">
            <a:avLst/>
          </a:prstGeom>
        </p:spPr>
      </p:pic>
    </p:spTree>
    <p:extLst>
      <p:ext uri="{BB962C8B-B14F-4D97-AF65-F5344CB8AC3E}">
        <p14:creationId xmlns:p14="http://schemas.microsoft.com/office/powerpoint/2010/main" val="268259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1" y="227076"/>
            <a:ext cx="9509759" cy="1088136"/>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 Team </a:t>
            </a:r>
            <a:r>
              <a:rPr lang="en-US" b="1" dirty="0">
                <a:solidFill>
                  <a:schemeClr val="tx1"/>
                </a:solidFill>
                <a:latin typeface="Times New Roman" panose="02020603050405020304" pitchFamily="18" charset="0"/>
                <a:cs typeface="Times New Roman" panose="02020603050405020304" pitchFamily="18" charset="0"/>
              </a:rPr>
              <a:t>Members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dirty="0" smtClean="0">
                <a:solidFill>
                  <a:schemeClr val="tx1"/>
                </a:solidFill>
                <a:latin typeface="Times New Roman" panose="02020603050405020304" pitchFamily="18" charset="0"/>
                <a:cs typeface="Times New Roman" panose="02020603050405020304" pitchFamily="18" charset="0"/>
              </a:rPr>
              <a:t>N190011</a:t>
            </a:r>
            <a:r>
              <a:rPr lang="en-US" dirty="0" smtClean="0">
                <a:solidFill>
                  <a:schemeClr val="tx1"/>
                </a:solidFill>
              </a:rPr>
              <a:t>   -  </a:t>
            </a:r>
            <a:r>
              <a:rPr lang="en-US" dirty="0" err="1" smtClean="0">
                <a:solidFill>
                  <a:schemeClr val="tx1"/>
                </a:solidFill>
              </a:rPr>
              <a:t>Nedunuri</a:t>
            </a:r>
            <a:r>
              <a:rPr lang="en-US" dirty="0" smtClean="0">
                <a:solidFill>
                  <a:schemeClr val="tx1"/>
                </a:solidFill>
              </a:rPr>
              <a:t> </a:t>
            </a:r>
            <a:r>
              <a:rPr lang="en-US" dirty="0" err="1" smtClean="0">
                <a:solidFill>
                  <a:schemeClr val="tx1"/>
                </a:solidFill>
              </a:rPr>
              <a:t>Sneha</a:t>
            </a:r>
            <a:r>
              <a:rPr lang="en-US" dirty="0" smtClean="0">
                <a:solidFill>
                  <a:schemeClr val="tx1"/>
                </a:solidFill>
              </a:rPr>
              <a:t> </a:t>
            </a:r>
            <a:r>
              <a:rPr lang="en-US" dirty="0" err="1" smtClean="0">
                <a:solidFill>
                  <a:schemeClr val="tx1"/>
                </a:solidFill>
              </a:rPr>
              <a:t>Madhuri</a:t>
            </a:r>
            <a:r>
              <a:rPr lang="en-US" dirty="0" smtClean="0">
                <a:solidFill>
                  <a:schemeClr val="tx1"/>
                </a:solidFill>
              </a:rPr>
              <a:t> </a:t>
            </a:r>
          </a:p>
          <a:p>
            <a:pPr fontAlgn="base"/>
            <a:r>
              <a:rPr lang="en-US" dirty="0" smtClean="0">
                <a:solidFill>
                  <a:schemeClr val="tx1"/>
                </a:solidFill>
                <a:latin typeface="Times New Roman" panose="02020603050405020304" pitchFamily="18" charset="0"/>
                <a:cs typeface="Times New Roman" panose="02020603050405020304" pitchFamily="18" charset="0"/>
              </a:rPr>
              <a:t>N190087   -  </a:t>
            </a:r>
            <a:r>
              <a:rPr lang="en-US" dirty="0" err="1" smtClean="0">
                <a:solidFill>
                  <a:schemeClr val="tx1"/>
                </a:solidFill>
                <a:latin typeface="Times New Roman" panose="02020603050405020304" pitchFamily="18" charset="0"/>
                <a:cs typeface="Times New Roman" panose="02020603050405020304" pitchFamily="18" charset="0"/>
              </a:rPr>
              <a:t>Baluguri</a:t>
            </a:r>
            <a:r>
              <a:rPr lang="en-US" dirty="0" smtClean="0">
                <a:solidFill>
                  <a:schemeClr val="tx1"/>
                </a:solidFill>
                <a:latin typeface="Times New Roman" panose="02020603050405020304" pitchFamily="18" charset="0"/>
                <a:cs typeface="Times New Roman" panose="02020603050405020304" pitchFamily="18" charset="0"/>
              </a:rPr>
              <a:t> Lakshmi </a:t>
            </a:r>
            <a:r>
              <a:rPr lang="en-US" dirty="0" err="1" smtClean="0">
                <a:solidFill>
                  <a:schemeClr val="tx1"/>
                </a:solidFill>
                <a:latin typeface="Times New Roman" panose="02020603050405020304" pitchFamily="18" charset="0"/>
                <a:cs typeface="Times New Roman" panose="02020603050405020304" pitchFamily="18" charset="0"/>
              </a:rPr>
              <a:t>Prasanna</a:t>
            </a:r>
            <a:r>
              <a:rPr lang="en-US" dirty="0" smtClean="0">
                <a:solidFill>
                  <a:schemeClr val="tx1"/>
                </a:solidFill>
                <a:latin typeface="Times New Roman" panose="02020603050405020304" pitchFamily="18" charset="0"/>
                <a:cs typeface="Times New Roman" panose="02020603050405020304" pitchFamily="18" charset="0"/>
              </a:rPr>
              <a:t> </a:t>
            </a:r>
          </a:p>
          <a:p>
            <a:pPr fontAlgn="base"/>
            <a:r>
              <a:rPr lang="en-US" dirty="0" smtClean="0">
                <a:solidFill>
                  <a:schemeClr val="tx1"/>
                </a:solidFill>
                <a:latin typeface="Times New Roman" panose="02020603050405020304" pitchFamily="18" charset="0"/>
                <a:cs typeface="Times New Roman" panose="02020603050405020304" pitchFamily="18" charset="0"/>
              </a:rPr>
              <a:t>N190970  -  </a:t>
            </a:r>
            <a:r>
              <a:rPr lang="en-US" dirty="0" err="1" smtClean="0">
                <a:solidFill>
                  <a:schemeClr val="tx1"/>
                </a:solidFill>
                <a:latin typeface="Times New Roman" panose="02020603050405020304" pitchFamily="18" charset="0"/>
                <a:cs typeface="Times New Roman" panose="02020603050405020304" pitchFamily="18" charset="0"/>
              </a:rPr>
              <a:t>Tolusuri</a:t>
            </a:r>
            <a:r>
              <a:rPr lang="en-US" dirty="0" smtClean="0">
                <a:solidFill>
                  <a:schemeClr val="tx1"/>
                </a:solidFill>
                <a:latin typeface="Times New Roman" panose="02020603050405020304" pitchFamily="18" charset="0"/>
                <a:cs typeface="Times New Roman" panose="02020603050405020304" pitchFamily="18" charset="0"/>
              </a:rPr>
              <a:t> Sravanthi </a:t>
            </a:r>
          </a:p>
          <a:p>
            <a:pPr fontAlgn="base"/>
            <a:r>
              <a:rPr lang="en-US" dirty="0" smtClean="0">
                <a:solidFill>
                  <a:schemeClr val="tx1"/>
                </a:solidFill>
                <a:latin typeface="Times New Roman" panose="02020603050405020304" pitchFamily="18" charset="0"/>
                <a:cs typeface="Times New Roman" panose="02020603050405020304" pitchFamily="18" charset="0"/>
              </a:rPr>
              <a:t>N190067  -  </a:t>
            </a:r>
            <a:r>
              <a:rPr lang="en-US" dirty="0" err="1" smtClean="0">
                <a:solidFill>
                  <a:schemeClr val="tx1"/>
                </a:solidFill>
                <a:latin typeface="Times New Roman" panose="02020603050405020304" pitchFamily="18" charset="0"/>
                <a:cs typeface="Times New Roman" panose="02020603050405020304" pitchFamily="18" charset="0"/>
              </a:rPr>
              <a:t>Kotipalli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Vishaka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Nagamani</a:t>
            </a:r>
            <a:r>
              <a:rPr lang="en-US" dirty="0" smtClean="0">
                <a:solidFill>
                  <a:schemeClr val="tx1"/>
                </a:solidFill>
                <a:latin typeface="Times New Roman" panose="02020603050405020304" pitchFamily="18" charset="0"/>
                <a:cs typeface="Times New Roman" panose="02020603050405020304" pitchFamily="18" charset="0"/>
              </a:rPr>
              <a:t> Devi</a:t>
            </a:r>
          </a:p>
          <a:p>
            <a:pPr fontAlgn="base"/>
            <a:r>
              <a:rPr lang="en-US" dirty="0" smtClean="0">
                <a:solidFill>
                  <a:schemeClr val="tx1"/>
                </a:solidFill>
                <a:latin typeface="Times New Roman" panose="02020603050405020304" pitchFamily="18" charset="0"/>
                <a:cs typeface="Times New Roman" panose="02020603050405020304" pitchFamily="18" charset="0"/>
              </a:rPr>
              <a:t>N190971  - </a:t>
            </a:r>
            <a:r>
              <a:rPr lang="en-US" dirty="0" err="1" smtClean="0">
                <a:solidFill>
                  <a:schemeClr val="tx1"/>
                </a:solidFill>
                <a:latin typeface="Times New Roman" panose="02020603050405020304" pitchFamily="18" charset="0"/>
                <a:cs typeface="Times New Roman" panose="02020603050405020304" pitchFamily="18" charset="0"/>
              </a:rPr>
              <a:t>Gadi</a:t>
            </a:r>
            <a:r>
              <a:rPr lang="en-US" dirty="0" smtClean="0">
                <a:solidFill>
                  <a:schemeClr val="tx1"/>
                </a:solidFill>
                <a:latin typeface="Times New Roman" panose="02020603050405020304" pitchFamily="18" charset="0"/>
                <a:cs typeface="Times New Roman" panose="02020603050405020304" pitchFamily="18" charset="0"/>
              </a:rPr>
              <a:t> Sai </a:t>
            </a:r>
            <a:r>
              <a:rPr lang="en-US" dirty="0" err="1" smtClean="0">
                <a:solidFill>
                  <a:schemeClr val="tx1"/>
                </a:solidFill>
                <a:latin typeface="Times New Roman" panose="02020603050405020304" pitchFamily="18" charset="0"/>
                <a:cs typeface="Times New Roman" panose="02020603050405020304" pitchFamily="18" charset="0"/>
              </a:rPr>
              <a:t>Deekshitha</a:t>
            </a:r>
            <a:r>
              <a:rPr lang="en-US" dirty="0" smtClean="0">
                <a:solidFill>
                  <a:schemeClr val="tx1"/>
                </a:solidFill>
              </a:rPr>
              <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836" b="16091"/>
          <a:stretch/>
        </p:blipFill>
        <p:spPr>
          <a:xfrm>
            <a:off x="0" y="0"/>
            <a:ext cx="5676900" cy="68580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278" b="15555"/>
          <a:stretch/>
        </p:blipFill>
        <p:spPr>
          <a:xfrm>
            <a:off x="5676900" y="0"/>
            <a:ext cx="6515100" cy="6858000"/>
          </a:xfrm>
          <a:prstGeom prst="rect">
            <a:avLst/>
          </a:prstGeom>
        </p:spPr>
      </p:pic>
    </p:spTree>
    <p:extLst>
      <p:ext uri="{BB962C8B-B14F-4D97-AF65-F5344CB8AC3E}">
        <p14:creationId xmlns:p14="http://schemas.microsoft.com/office/powerpoint/2010/main" val="21499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772" b="5278"/>
          <a:stretch/>
        </p:blipFill>
        <p:spPr>
          <a:xfrm>
            <a:off x="0" y="0"/>
            <a:ext cx="12249150" cy="6858000"/>
          </a:xfrm>
          <a:prstGeom prst="rect">
            <a:avLst/>
          </a:prstGeom>
        </p:spPr>
      </p:pic>
    </p:spTree>
    <p:extLst>
      <p:ext uri="{BB962C8B-B14F-4D97-AF65-F5344CB8AC3E}">
        <p14:creationId xmlns:p14="http://schemas.microsoft.com/office/powerpoint/2010/main" val="67746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1172" b="7629"/>
          <a:stretch/>
        </p:blipFill>
        <p:spPr>
          <a:xfrm>
            <a:off x="0" y="45156"/>
            <a:ext cx="5181600" cy="6858000"/>
          </a:xfrm>
          <a:prstGeom prst="rect">
            <a:avLst/>
          </a:prstGeom>
        </p:spPr>
      </p:pic>
      <p:pic>
        <p:nvPicPr>
          <p:cNvPr id="8" name="Picture 7"/>
          <p:cNvPicPr>
            <a:picLocks noChangeAspect="1"/>
          </p:cNvPicPr>
          <p:nvPr/>
        </p:nvPicPr>
        <p:blipFill>
          <a:blip r:embed="rId3"/>
          <a:stretch>
            <a:fillRect/>
          </a:stretch>
        </p:blipFill>
        <p:spPr>
          <a:xfrm>
            <a:off x="5181600" y="0"/>
            <a:ext cx="7010400" cy="6858000"/>
          </a:xfrm>
          <a:prstGeom prst="rect">
            <a:avLst/>
          </a:prstGeom>
        </p:spPr>
      </p:pic>
    </p:spTree>
    <p:extLst>
      <p:ext uri="{BB962C8B-B14F-4D97-AF65-F5344CB8AC3E}">
        <p14:creationId xmlns:p14="http://schemas.microsoft.com/office/powerpoint/2010/main" val="85995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7780"/>
          <a:stretch/>
        </p:blipFill>
        <p:spPr>
          <a:xfrm>
            <a:off x="0" y="1673"/>
            <a:ext cx="12192000" cy="6856327"/>
          </a:xfrm>
          <a:prstGeom prst="rect">
            <a:avLst/>
          </a:prstGeom>
        </p:spPr>
      </p:pic>
    </p:spTree>
    <p:extLst>
      <p:ext uri="{BB962C8B-B14F-4D97-AF65-F5344CB8AC3E}">
        <p14:creationId xmlns:p14="http://schemas.microsoft.com/office/powerpoint/2010/main" val="247660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595" t="13311" r="6562" b="6668"/>
          <a:stretch/>
        </p:blipFill>
        <p:spPr>
          <a:xfrm>
            <a:off x="0" y="0"/>
            <a:ext cx="12192000" cy="6857999"/>
          </a:xfrm>
          <a:prstGeom prst="rect">
            <a:avLst/>
          </a:prstGeom>
        </p:spPr>
      </p:pic>
    </p:spTree>
    <p:extLst>
      <p:ext uri="{BB962C8B-B14F-4D97-AF65-F5344CB8AC3E}">
        <p14:creationId xmlns:p14="http://schemas.microsoft.com/office/powerpoint/2010/main" val="109381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869" y="360426"/>
            <a:ext cx="9509759" cy="1088136"/>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Conclusion</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626870" y="2077212"/>
            <a:ext cx="950975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RGUKTBOT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smart </a:t>
            </a:r>
            <a:r>
              <a:rPr lang="en-US" sz="2400" dirty="0" smtClean="0">
                <a:latin typeface="Times New Roman" panose="02020603050405020304" pitchFamily="18" charset="0"/>
                <a:cs typeface="Times New Roman" panose="02020603050405020304" pitchFamily="18" charset="0"/>
              </a:rPr>
              <a:t>chat bot </a:t>
            </a:r>
            <a:r>
              <a:rPr lang="en-US" sz="2400" dirty="0">
                <a:latin typeface="Times New Roman" panose="02020603050405020304" pitchFamily="18" charset="0"/>
                <a:cs typeface="Times New Roman" panose="02020603050405020304" pitchFamily="18" charset="0"/>
              </a:rPr>
              <a:t>designed to help students, faculty, and staff at </a:t>
            </a:r>
            <a:r>
              <a:rPr lang="en-US" sz="2000" dirty="0">
                <a:latin typeface="Times New Roman" panose="02020603050405020304" pitchFamily="18" charset="0"/>
                <a:cs typeface="Times New Roman" panose="02020603050405020304" pitchFamily="18" charset="0"/>
              </a:rPr>
              <a:t>RGUKT</a:t>
            </a:r>
            <a:r>
              <a:rPr lang="en-US" sz="2400" dirty="0">
                <a:latin typeface="Times New Roman" panose="02020603050405020304" pitchFamily="18" charset="0"/>
                <a:cs typeface="Times New Roman" panose="02020603050405020304" pitchFamily="18" charset="0"/>
              </a:rPr>
              <a:t>. It uses </a:t>
            </a:r>
            <a:r>
              <a:rPr lang="en-US" sz="2400" dirty="0" smtClean="0">
                <a:latin typeface="Times New Roman" panose="02020603050405020304" pitchFamily="18" charset="0"/>
                <a:cs typeface="Times New Roman" panose="02020603050405020304" pitchFamily="18" charset="0"/>
              </a:rPr>
              <a:t>Dialog flow </a:t>
            </a:r>
            <a:r>
              <a:rPr lang="en-US" sz="2400" dirty="0">
                <a:latin typeface="Times New Roman" panose="02020603050405020304" pitchFamily="18" charset="0"/>
                <a:cs typeface="Times New Roman" panose="02020603050405020304" pitchFamily="18" charset="0"/>
              </a:rPr>
              <a:t>to understand and respond to questions in natural language, making it easy to use. The bot is connected to a backend server built with Flask, which handles more complex tasks and fetches data from various sources like databases and APIs. This setup allows the bot to provide quick and accurate answers to a wide range of queries, improving communication and efficiency within the university. Overall, the </a:t>
            </a:r>
            <a:r>
              <a:rPr lang="en-US" sz="2000" dirty="0" smtClean="0">
                <a:latin typeface="Times New Roman" panose="02020603050405020304" pitchFamily="18" charset="0"/>
                <a:cs typeface="Times New Roman" panose="02020603050405020304" pitchFamily="18" charset="0"/>
              </a:rPr>
              <a:t>RGUKTBOT</a:t>
            </a:r>
            <a:r>
              <a:rPr lang="en-US" sz="2400" dirty="0" smtClean="0">
                <a:latin typeface="Times New Roman" panose="02020603050405020304" pitchFamily="18" charset="0"/>
                <a:cs typeface="Times New Roman" panose="02020603050405020304" pitchFamily="18" charset="0"/>
              </a:rPr>
              <a:t>  combines </a:t>
            </a:r>
            <a:r>
              <a:rPr lang="en-US" sz="2400" dirty="0">
                <a:latin typeface="Times New Roman" panose="02020603050405020304" pitchFamily="18" charset="0"/>
                <a:cs typeface="Times New Roman" panose="02020603050405020304" pitchFamily="18" charset="0"/>
              </a:rPr>
              <a:t>advanced </a:t>
            </a:r>
            <a:r>
              <a:rPr lang="en-US" sz="2000" dirty="0">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technology with a user-friendly interface to make information easily accessible to everyone at </a:t>
            </a:r>
            <a:r>
              <a:rPr lang="en-US" sz="2000" dirty="0">
                <a:latin typeface="Times New Roman" panose="02020603050405020304" pitchFamily="18" charset="0"/>
                <a:cs typeface="Times New Roman" panose="02020603050405020304" pitchFamily="18" charset="0"/>
              </a:rPr>
              <a:t>RGUKT</a:t>
            </a:r>
          </a:p>
        </p:txBody>
      </p:sp>
    </p:spTree>
    <p:extLst>
      <p:ext uri="{BB962C8B-B14F-4D97-AF65-F5344CB8AC3E}">
        <p14:creationId xmlns:p14="http://schemas.microsoft.com/office/powerpoint/2010/main" val="327519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16838"/>
            <a:ext cx="4705350" cy="1323439"/>
          </a:xfrm>
          <a:prstGeom prst="rect">
            <a:avLst/>
          </a:prstGeom>
          <a:no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a:p>
            <a:r>
              <a:rPr lang="en-US" sz="4000" b="1" dirty="0" smtClean="0">
                <a:latin typeface="Times New Roman" panose="02020603050405020304" pitchFamily="18" charset="0"/>
                <a:cs typeface="Times New Roman" panose="02020603050405020304" pitchFamily="18" charset="0"/>
              </a:rPr>
              <a:t>Future Scope</a:t>
            </a:r>
            <a:endParaRPr lang="en-US"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4000" y="2362200"/>
            <a:ext cx="9201150" cy="200054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future of the RGUKT Bot developed with </a:t>
            </a:r>
            <a:r>
              <a:rPr lang="en-US" sz="2400" dirty="0" smtClean="0">
                <a:latin typeface="Times New Roman" panose="02020603050405020304" pitchFamily="18" charset="0"/>
                <a:cs typeface="Times New Roman" panose="02020603050405020304" pitchFamily="18" charset="0"/>
              </a:rPr>
              <a:t>Dialog flow includes </a:t>
            </a:r>
            <a:r>
              <a:rPr lang="en-US" sz="2400" dirty="0">
                <a:latin typeface="Times New Roman" panose="02020603050405020304" pitchFamily="18" charset="0"/>
                <a:cs typeface="Times New Roman" panose="02020603050405020304" pitchFamily="18" charset="0"/>
              </a:rPr>
              <a:t>supporting multiple languages, integrating with campus systems for better student management, offering personalized responses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ensuring robust security measures, and continuously improving based on user feedback</a:t>
            </a:r>
            <a:r>
              <a:rPr lang="en-US" sz="2800" dirty="0"/>
              <a:t>.</a:t>
            </a:r>
          </a:p>
        </p:txBody>
      </p:sp>
    </p:spTree>
    <p:extLst>
      <p:ext uri="{BB962C8B-B14F-4D97-AF65-F5344CB8AC3E}">
        <p14:creationId xmlns:p14="http://schemas.microsoft.com/office/powerpoint/2010/main" val="42824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23257" y="888648"/>
            <a:ext cx="7232120" cy="742950"/>
          </a:xfrm>
        </p:spPr>
        <p:txBody>
          <a:bodyPr>
            <a:normAutofit/>
          </a:bodyPr>
          <a:lstStyle/>
          <a:p>
            <a:pPr marL="45720" indent="0">
              <a:buNone/>
            </a:pPr>
            <a:r>
              <a:rPr lang="en-US" sz="4000" b="1" dirty="0" smtClean="0">
                <a:solidFill>
                  <a:schemeClr val="tx1"/>
                </a:solidFill>
                <a:latin typeface="Times New Roman" panose="02020603050405020304" pitchFamily="18" charset="0"/>
                <a:cs typeface="Times New Roman" panose="02020603050405020304" pitchFamily="18" charset="0"/>
              </a:rPr>
              <a:t>Reference</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0413" y="2092149"/>
            <a:ext cx="10972800" cy="369332"/>
          </a:xfrm>
          <a:prstGeom prst="rect">
            <a:avLst/>
          </a:prstGeom>
          <a:noFill/>
        </p:spPr>
        <p:txBody>
          <a:bodyPr wrap="square" rtlCol="0">
            <a:spAutoFit/>
          </a:bodyPr>
          <a:lstStyle/>
          <a:p>
            <a:r>
              <a:rPr lang="en-US" dirty="0" smtClean="0"/>
              <a:t>        https</a:t>
            </a:r>
            <a:r>
              <a:rPr lang="en-US" dirty="0"/>
              <a:t>://www.researchgate.net/publication/346002091_College_Enquiry_Chat-Bot_System</a:t>
            </a:r>
          </a:p>
        </p:txBody>
      </p:sp>
      <p:sp>
        <p:nvSpPr>
          <p:cNvPr id="2" name="TextBox 1"/>
          <p:cNvSpPr txBox="1"/>
          <p:nvPr/>
        </p:nvSpPr>
        <p:spPr>
          <a:xfrm flipH="1">
            <a:off x="1371600" y="2922032"/>
            <a:ext cx="9893300" cy="646331"/>
          </a:xfrm>
          <a:prstGeom prst="rect">
            <a:avLst/>
          </a:prstGeom>
          <a:noFill/>
        </p:spPr>
        <p:txBody>
          <a:bodyPr wrap="square" rtlCol="0">
            <a:spAutoFit/>
          </a:bodyPr>
          <a:lstStyle/>
          <a:p>
            <a:r>
              <a:rPr lang="en-US" dirty="0"/>
              <a:t>http://</a:t>
            </a:r>
            <a:r>
              <a:rPr lang="en-US" dirty="0" smtClean="0"/>
              <a:t>www.ir.juit.ac.in:8080/jspui/bitstream/123456789/6794/1/College%20Enquiry%20Chat%20Bot</a:t>
            </a:r>
            <a:endParaRPr lang="en-US" dirty="0"/>
          </a:p>
        </p:txBody>
      </p:sp>
    </p:spTree>
    <p:extLst>
      <p:ext uri="{BB962C8B-B14F-4D97-AF65-F5344CB8AC3E}">
        <p14:creationId xmlns:p14="http://schemas.microsoft.com/office/powerpoint/2010/main" val="16180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8363" y="2597150"/>
            <a:ext cx="9601200" cy="2933700"/>
          </a:xfrm>
        </p:spPr>
        <p:txBody>
          <a:bodyPr>
            <a:normAutofit/>
          </a:bodyPr>
          <a:lstStyle/>
          <a:p>
            <a:r>
              <a:rPr lang="en-US" sz="7200" b="1"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US" sz="72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1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520" y="348488"/>
            <a:ext cx="9509759" cy="1088136"/>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Table of contents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44600" y="1353312"/>
            <a:ext cx="10655300" cy="4585871"/>
          </a:xfrm>
          <a:prstGeom prst="rect">
            <a:avLst/>
          </a:prstGeom>
          <a:noFill/>
        </p:spPr>
        <p:txBody>
          <a:bodyPr wrap="square" rtlCol="0">
            <a:spAutoFit/>
          </a:bodyPr>
          <a:lstStyle/>
          <a:p>
            <a:endParaRPr lang="en-US" dirty="0" smtClean="0"/>
          </a:p>
          <a:p>
            <a:r>
              <a:rPr lang="en-US" sz="3200" dirty="0" smtClean="0"/>
              <a:t>1.Abstract</a:t>
            </a:r>
          </a:p>
          <a:p>
            <a:r>
              <a:rPr lang="en-US" sz="3200" dirty="0" smtClean="0"/>
              <a:t>2.Introduction</a:t>
            </a:r>
          </a:p>
          <a:p>
            <a:r>
              <a:rPr lang="en-US" sz="3200" dirty="0" smtClean="0"/>
              <a:t>3.Related Works</a:t>
            </a:r>
          </a:p>
          <a:p>
            <a:r>
              <a:rPr lang="en-US" sz="3200" dirty="0" smtClean="0"/>
              <a:t>4.Proposed methods</a:t>
            </a:r>
          </a:p>
          <a:p>
            <a:r>
              <a:rPr lang="en-US" sz="3200" dirty="0" smtClean="0"/>
              <a:t>5.Experimental setup</a:t>
            </a:r>
          </a:p>
          <a:p>
            <a:r>
              <a:rPr lang="en-US" sz="3200" dirty="0" smtClean="0"/>
              <a:t>6.Conclusion</a:t>
            </a:r>
          </a:p>
          <a:p>
            <a:r>
              <a:rPr lang="en-US" sz="3200" dirty="0" smtClean="0"/>
              <a:t>7.Future scope</a:t>
            </a:r>
          </a:p>
          <a:p>
            <a:r>
              <a:rPr lang="en-US" sz="3200" dirty="0" smtClean="0"/>
              <a:t>8.References</a:t>
            </a:r>
          </a:p>
          <a:p>
            <a:r>
              <a:rPr lang="en-US" dirty="0"/>
              <a:t> </a:t>
            </a:r>
            <a:r>
              <a:rPr lang="en-US" dirty="0" smtClean="0"/>
              <a:t> </a:t>
            </a:r>
            <a:endParaRPr lang="en-US" dirty="0"/>
          </a:p>
        </p:txBody>
      </p:sp>
    </p:spTree>
    <p:extLst>
      <p:ext uri="{BB962C8B-B14F-4D97-AF65-F5344CB8AC3E}">
        <p14:creationId xmlns:p14="http://schemas.microsoft.com/office/powerpoint/2010/main" val="332777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 indent="0">
              <a:buNone/>
            </a:pPr>
            <a:r>
              <a:rPr lang="en-US" dirty="0">
                <a:solidFill>
                  <a:schemeClr val="tx1"/>
                </a:solidFill>
                <a:latin typeface="Times New Roman" panose="02020603050405020304" pitchFamily="18" charset="0"/>
                <a:cs typeface="Times New Roman" panose="02020603050405020304" pitchFamily="18" charset="0"/>
              </a:rPr>
              <a:t>This project presents the development of a comprehensive </a:t>
            </a:r>
            <a:r>
              <a:rPr lang="en-US" dirty="0" smtClean="0">
                <a:solidFill>
                  <a:schemeClr val="tx1"/>
                </a:solidFill>
                <a:latin typeface="Times New Roman" panose="02020603050405020304" pitchFamily="18" charset="0"/>
                <a:cs typeface="Times New Roman" panose="02020603050405020304" pitchFamily="18" charset="0"/>
              </a:rPr>
              <a:t>chat bot </a:t>
            </a:r>
            <a:r>
              <a:rPr lang="en-US" dirty="0">
                <a:solidFill>
                  <a:schemeClr val="tx1"/>
                </a:solidFill>
                <a:latin typeface="Times New Roman" panose="02020603050405020304" pitchFamily="18" charset="0"/>
                <a:cs typeface="Times New Roman" panose="02020603050405020304" pitchFamily="18" charset="0"/>
              </a:rPr>
              <a:t>system designed to provide information about the RGUKT campus. Users can engage with the </a:t>
            </a:r>
            <a:r>
              <a:rPr lang="en-US" dirty="0" smtClean="0">
                <a:solidFill>
                  <a:schemeClr val="tx1"/>
                </a:solidFill>
                <a:latin typeface="Times New Roman" panose="02020603050405020304" pitchFamily="18" charset="0"/>
                <a:cs typeface="Times New Roman" panose="02020603050405020304" pitchFamily="18" charset="0"/>
              </a:rPr>
              <a:t>chat bot </a:t>
            </a:r>
            <a:r>
              <a:rPr lang="en-US" dirty="0">
                <a:solidFill>
                  <a:schemeClr val="tx1"/>
                </a:solidFill>
                <a:latin typeface="Times New Roman" panose="02020603050405020304" pitchFamily="18" charset="0"/>
                <a:cs typeface="Times New Roman" panose="02020603050405020304" pitchFamily="18" charset="0"/>
              </a:rPr>
              <a:t>to inquire about various aspects of RGUKT campus life, including facilities, mess timings, and other campus-related information. The </a:t>
            </a:r>
            <a:r>
              <a:rPr lang="en-US" dirty="0" smtClean="0">
                <a:solidFill>
                  <a:schemeClr val="tx1"/>
                </a:solidFill>
                <a:latin typeface="Times New Roman" panose="02020603050405020304" pitchFamily="18" charset="0"/>
                <a:cs typeface="Times New Roman" panose="02020603050405020304" pitchFamily="18" charset="0"/>
              </a:rPr>
              <a:t>chat bot </a:t>
            </a:r>
            <a:r>
              <a:rPr lang="en-US" dirty="0">
                <a:solidFill>
                  <a:schemeClr val="tx1"/>
                </a:solidFill>
                <a:latin typeface="Times New Roman" panose="02020603050405020304" pitchFamily="18" charset="0"/>
                <a:cs typeface="Times New Roman" panose="02020603050405020304" pitchFamily="18" charset="0"/>
              </a:rPr>
              <a:t>provides prompt and accurate responses to user </a:t>
            </a:r>
            <a:r>
              <a:rPr lang="en-US" dirty="0" smtClean="0">
                <a:solidFill>
                  <a:schemeClr val="tx1"/>
                </a:solidFill>
                <a:latin typeface="Times New Roman" panose="02020603050405020304" pitchFamily="18" charset="0"/>
                <a:cs typeface="Times New Roman" panose="02020603050405020304" pitchFamily="18" charset="0"/>
              </a:rPr>
              <a:t>queries.</a:t>
            </a:r>
          </a:p>
          <a:p>
            <a:pPr marL="45720" indent="0">
              <a:buNone/>
            </a:pPr>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notable feature of the </a:t>
            </a:r>
            <a:r>
              <a:rPr lang="en-US" dirty="0" smtClean="0">
                <a:solidFill>
                  <a:schemeClr val="tx1"/>
                </a:solidFill>
                <a:latin typeface="Times New Roman" panose="02020603050405020304" pitchFamily="18" charset="0"/>
                <a:cs typeface="Times New Roman" panose="02020603050405020304" pitchFamily="18" charset="0"/>
              </a:rPr>
              <a:t>chat bot </a:t>
            </a:r>
            <a:r>
              <a:rPr lang="en-US" dirty="0">
                <a:solidFill>
                  <a:schemeClr val="tx1"/>
                </a:solidFill>
                <a:latin typeface="Times New Roman" panose="02020603050405020304" pitchFamily="18" charset="0"/>
                <a:cs typeface="Times New Roman" panose="02020603050405020304" pitchFamily="18" charset="0"/>
              </a:rPr>
              <a:t>is the 'About' section, which users can click to view detailed content regarding RGUKT. This section provides comprehensive information about the institution, its history, academic programs, and other relevant details. In the </a:t>
            </a:r>
            <a:r>
              <a:rPr lang="en-US" dirty="0" smtClean="0">
                <a:solidFill>
                  <a:schemeClr val="tx1"/>
                </a:solidFill>
                <a:latin typeface="Times New Roman" panose="02020603050405020304" pitchFamily="18" charset="0"/>
                <a:cs typeface="Times New Roman" panose="02020603050405020304" pitchFamily="18" charset="0"/>
              </a:rPr>
              <a:t>feedback </a:t>
            </a:r>
            <a:r>
              <a:rPr lang="en-US" dirty="0">
                <a:solidFill>
                  <a:schemeClr val="tx1"/>
                </a:solidFill>
                <a:latin typeface="Times New Roman" panose="02020603050405020304" pitchFamily="18" charset="0"/>
                <a:cs typeface="Times New Roman" panose="02020603050405020304" pitchFamily="18" charset="0"/>
              </a:rPr>
              <a:t>section user can give feedback The integration of frontend and backend technologies in this project ensures a robust and efficient </a:t>
            </a:r>
            <a:r>
              <a:rPr lang="en-US" dirty="0" smtClean="0">
                <a:solidFill>
                  <a:schemeClr val="tx1"/>
                </a:solidFill>
                <a:latin typeface="Times New Roman" panose="02020603050405020304" pitchFamily="18" charset="0"/>
                <a:cs typeface="Times New Roman" panose="02020603050405020304" pitchFamily="18" charset="0"/>
              </a:rPr>
              <a:t>chat bot </a:t>
            </a:r>
            <a:r>
              <a:rPr lang="en-US" dirty="0">
                <a:solidFill>
                  <a:schemeClr val="tx1"/>
                </a:solidFill>
                <a:latin typeface="Times New Roman" panose="02020603050405020304" pitchFamily="18" charset="0"/>
                <a:cs typeface="Times New Roman" panose="02020603050405020304" pitchFamily="18" charset="0"/>
              </a:rPr>
              <a:t>system, aiming to improve the user experience for students, faculty, and visitors seeking information about RGUKT</a:t>
            </a:r>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99" y="-1182712"/>
            <a:ext cx="3540779" cy="2728177"/>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Introduction</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044099" y="2095858"/>
            <a:ext cx="10551576" cy="3403243"/>
          </a:xfrm>
        </p:spPr>
        <p:txBody>
          <a:bodyPr>
            <a:normAutofit fontScale="25000" lnSpcReduction="20000"/>
          </a:bodyPr>
          <a:lstStyle/>
          <a:p>
            <a:r>
              <a:rPr lang="en-US" sz="8000" dirty="0">
                <a:solidFill>
                  <a:schemeClr val="tx1"/>
                </a:solidFill>
                <a:latin typeface="Times New Roman" panose="02020603050405020304" pitchFamily="18" charset="0"/>
                <a:cs typeface="Times New Roman" panose="02020603050405020304" pitchFamily="18" charset="0"/>
              </a:rPr>
              <a:t>We </a:t>
            </a:r>
            <a:r>
              <a:rPr lang="en-US" sz="8000" dirty="0" smtClean="0">
                <a:solidFill>
                  <a:schemeClr val="tx1"/>
                </a:solidFill>
                <a:latin typeface="Times New Roman" panose="02020603050405020304" pitchFamily="18" charset="0"/>
                <a:cs typeface="Times New Roman" panose="02020603050405020304" pitchFamily="18" charset="0"/>
              </a:rPr>
              <a:t>selected NLP </a:t>
            </a:r>
            <a:r>
              <a:rPr lang="en-US" sz="8000" dirty="0">
                <a:solidFill>
                  <a:schemeClr val="tx1"/>
                </a:solidFill>
                <a:latin typeface="Times New Roman" panose="02020603050405020304" pitchFamily="18" charset="0"/>
                <a:cs typeface="Times New Roman" panose="02020603050405020304" pitchFamily="18" charset="0"/>
              </a:rPr>
              <a:t>as our project </a:t>
            </a:r>
            <a:r>
              <a:rPr lang="en-US" sz="8000" dirty="0" smtClean="0">
                <a:solidFill>
                  <a:schemeClr val="tx1"/>
                </a:solidFill>
                <a:latin typeface="Times New Roman" panose="02020603050405020304" pitchFamily="18" charset="0"/>
                <a:cs typeface="Times New Roman" panose="02020603050405020304" pitchFamily="18" charset="0"/>
              </a:rPr>
              <a:t>domain. Natural </a:t>
            </a:r>
            <a:r>
              <a:rPr lang="en-US" sz="8000" dirty="0">
                <a:solidFill>
                  <a:schemeClr val="tx1"/>
                </a:solidFill>
                <a:latin typeface="Times New Roman" panose="02020603050405020304" pitchFamily="18" charset="0"/>
                <a:cs typeface="Times New Roman" panose="02020603050405020304" pitchFamily="18" charset="0"/>
              </a:rPr>
              <a:t>Language Processing (NLP) is a subfield of artificial intelligence (AI). It helps machines process and understand the human language so that they can automatically perform repetitive tasks</a:t>
            </a:r>
            <a:r>
              <a:rPr lang="en-US" sz="8000" dirty="0" smtClean="0">
                <a:solidFill>
                  <a:schemeClr val="tx1"/>
                </a:solidFill>
                <a:latin typeface="Times New Roman" panose="02020603050405020304" pitchFamily="18" charset="0"/>
                <a:cs typeface="Times New Roman" panose="02020603050405020304" pitchFamily="18" charset="0"/>
              </a:rPr>
              <a:t>.</a:t>
            </a:r>
            <a:endParaRPr lang="en-US" sz="8000" dirty="0">
              <a:solidFill>
                <a:schemeClr val="tx1"/>
              </a:solidFill>
              <a:latin typeface="Times New Roman" panose="02020603050405020304" pitchFamily="18" charset="0"/>
              <a:cs typeface="Times New Roman" panose="02020603050405020304" pitchFamily="18" charset="0"/>
            </a:endParaRPr>
          </a:p>
          <a:p>
            <a:endParaRPr lang="en-US" sz="8000" dirty="0">
              <a:solidFill>
                <a:schemeClr val="tx1"/>
              </a:solidFill>
              <a:latin typeface="Times New Roman" panose="02020603050405020304" pitchFamily="18" charset="0"/>
              <a:cs typeface="Times New Roman" panose="02020603050405020304" pitchFamily="18" charset="0"/>
            </a:endParaRPr>
          </a:p>
          <a:p>
            <a:r>
              <a:rPr lang="en-US" sz="8000" dirty="0">
                <a:solidFill>
                  <a:schemeClr val="tx1"/>
                </a:solidFill>
                <a:latin typeface="Times New Roman" panose="02020603050405020304" pitchFamily="18" charset="0"/>
                <a:cs typeface="Times New Roman" panose="02020603050405020304" pitchFamily="18" charset="0"/>
              </a:rPr>
              <a:t>We have explored related projects within this field. During our research, we came across </a:t>
            </a:r>
            <a:r>
              <a:rPr lang="en-US" sz="8000" dirty="0" err="1" smtClean="0">
                <a:solidFill>
                  <a:schemeClr val="tx1"/>
                </a:solidFill>
                <a:latin typeface="Times New Roman" panose="02020603050405020304" pitchFamily="18" charset="0"/>
                <a:cs typeface="Times New Roman" panose="02020603050405020304" pitchFamily="18" charset="0"/>
              </a:rPr>
              <a:t>chatbots</a:t>
            </a:r>
            <a:r>
              <a:rPr lang="en-US" sz="8000" dirty="0" smtClean="0">
                <a:solidFill>
                  <a:schemeClr val="tx1"/>
                </a:solidFill>
                <a:latin typeface="Times New Roman" panose="02020603050405020304" pitchFamily="18" charset="0"/>
                <a:cs typeface="Times New Roman" panose="02020603050405020304" pitchFamily="18" charset="0"/>
              </a:rPr>
              <a:t>. A </a:t>
            </a:r>
            <a:r>
              <a:rPr lang="en-US" sz="8000" dirty="0" err="1">
                <a:solidFill>
                  <a:schemeClr val="tx1"/>
                </a:solidFill>
                <a:latin typeface="Times New Roman" panose="02020603050405020304" pitchFamily="18" charset="0"/>
                <a:cs typeface="Times New Roman" panose="02020603050405020304" pitchFamily="18" charset="0"/>
              </a:rPr>
              <a:t>chatbot</a:t>
            </a:r>
            <a:r>
              <a:rPr lang="en-US" sz="8000" dirty="0">
                <a:solidFill>
                  <a:schemeClr val="tx1"/>
                </a:solidFill>
                <a:latin typeface="Times New Roman" panose="02020603050405020304" pitchFamily="18" charset="0"/>
                <a:cs typeface="Times New Roman" panose="02020603050405020304" pitchFamily="18" charset="0"/>
              </a:rPr>
              <a:t> is a computer program that uses artificial intelligence to simulate human conversation, typically via text or voice interactions, to assist users with </a:t>
            </a:r>
            <a:r>
              <a:rPr lang="en-US" sz="8000" dirty="0" smtClean="0">
                <a:solidFill>
                  <a:schemeClr val="tx1"/>
                </a:solidFill>
                <a:latin typeface="Times New Roman" panose="02020603050405020304" pitchFamily="18" charset="0"/>
                <a:cs typeface="Times New Roman" panose="02020603050405020304" pitchFamily="18" charset="0"/>
              </a:rPr>
              <a:t>information.</a:t>
            </a:r>
          </a:p>
          <a:p>
            <a:endParaRPr lang="en-US" sz="8000" dirty="0">
              <a:solidFill>
                <a:schemeClr val="tx1"/>
              </a:solidFill>
              <a:latin typeface="Times New Roman" panose="02020603050405020304" pitchFamily="18" charset="0"/>
              <a:cs typeface="Times New Roman" panose="02020603050405020304" pitchFamily="18" charset="0"/>
            </a:endParaRPr>
          </a:p>
          <a:p>
            <a:r>
              <a:rPr lang="en-US" sz="8000" dirty="0">
                <a:solidFill>
                  <a:schemeClr val="tx1"/>
                </a:solidFill>
                <a:latin typeface="Times New Roman" panose="02020603050405020304" pitchFamily="18" charset="0"/>
                <a:cs typeface="Times New Roman" panose="02020603050405020304" pitchFamily="18" charset="0"/>
              </a:rPr>
              <a:t>This discovery inspired us to embark on the journey of developing our own </a:t>
            </a:r>
            <a:r>
              <a:rPr lang="en-US" sz="8000" dirty="0" err="1" smtClean="0">
                <a:solidFill>
                  <a:schemeClr val="tx1"/>
                </a:solidFill>
                <a:latin typeface="Times New Roman" panose="02020603050405020304" pitchFamily="18" charset="0"/>
                <a:cs typeface="Times New Roman" panose="02020603050405020304" pitchFamily="18" charset="0"/>
              </a:rPr>
              <a:t>chatbot.We</a:t>
            </a:r>
            <a:r>
              <a:rPr lang="en-US" sz="8000" dirty="0" smtClean="0">
                <a:solidFill>
                  <a:schemeClr val="tx1"/>
                </a:solidFill>
                <a:latin typeface="Times New Roman" panose="02020603050405020304" pitchFamily="18" charset="0"/>
                <a:cs typeface="Times New Roman" panose="02020603050405020304" pitchFamily="18" charset="0"/>
              </a:rPr>
              <a:t> </a:t>
            </a:r>
            <a:r>
              <a:rPr lang="en-US" sz="8000" dirty="0">
                <a:solidFill>
                  <a:schemeClr val="tx1"/>
                </a:solidFill>
                <a:latin typeface="Times New Roman" panose="02020603050405020304" pitchFamily="18" charset="0"/>
                <a:cs typeface="Times New Roman" panose="02020603050405020304" pitchFamily="18" charset="0"/>
              </a:rPr>
              <a:t>aimed to create something unique and tailored to our specific needs. This led us to conceptualize a </a:t>
            </a:r>
            <a:r>
              <a:rPr lang="en-US" sz="8000" dirty="0" err="1">
                <a:solidFill>
                  <a:schemeClr val="tx1"/>
                </a:solidFill>
                <a:latin typeface="Times New Roman" panose="02020603050405020304" pitchFamily="18" charset="0"/>
                <a:cs typeface="Times New Roman" panose="02020603050405020304" pitchFamily="18" charset="0"/>
              </a:rPr>
              <a:t>chatbot</a:t>
            </a:r>
            <a:r>
              <a:rPr lang="en-US" sz="8000" dirty="0">
                <a:solidFill>
                  <a:schemeClr val="tx1"/>
                </a:solidFill>
                <a:latin typeface="Times New Roman" panose="02020603050405020304" pitchFamily="18" charset="0"/>
                <a:cs typeface="Times New Roman" panose="02020603050405020304" pitchFamily="18" charset="0"/>
              </a:rPr>
              <a:t> specifically for our university, RGUKT </a:t>
            </a:r>
            <a:r>
              <a:rPr lang="en-US" sz="8000" dirty="0" err="1">
                <a:solidFill>
                  <a:schemeClr val="tx1"/>
                </a:solidFill>
                <a:latin typeface="Times New Roman" panose="02020603050405020304" pitchFamily="18" charset="0"/>
                <a:cs typeface="Times New Roman" panose="02020603050405020304" pitchFamily="18" charset="0"/>
              </a:rPr>
              <a:t>Nuzvid</a:t>
            </a:r>
            <a:r>
              <a:rPr lang="en-US" sz="8000" dirty="0">
                <a:solidFill>
                  <a:schemeClr val="tx1"/>
                </a:solidFill>
                <a:latin typeface="Times New Roman" panose="02020603050405020304" pitchFamily="18" charset="0"/>
                <a:cs typeface="Times New Roman" panose="02020603050405020304" pitchFamily="18" charset="0"/>
              </a:rPr>
              <a:t>.</a:t>
            </a:r>
            <a:endParaRPr lang="en-US" sz="80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5900"/>
            <a:ext cx="6754813" cy="1231900"/>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Motivation for the work</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52500" y="2247900"/>
            <a:ext cx="91694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motivation behind developing </a:t>
            </a:r>
            <a:r>
              <a:rPr lang="en-US" sz="2400" dirty="0" smtClean="0">
                <a:latin typeface="Times New Roman" panose="02020603050405020304" pitchFamily="18" charset="0"/>
                <a:cs typeface="Times New Roman" panose="02020603050405020304" pitchFamily="18" charset="0"/>
              </a:rPr>
              <a:t>RGUKTBOT </a:t>
            </a:r>
            <a:r>
              <a:rPr lang="en-US" sz="2400" dirty="0">
                <a:latin typeface="Times New Roman" panose="02020603050405020304" pitchFamily="18" charset="0"/>
                <a:cs typeface="Times New Roman" panose="02020603050405020304" pitchFamily="18" charset="0"/>
              </a:rPr>
              <a:t>stems from our desire to enhance the university experience at RGUKT </a:t>
            </a:r>
            <a:r>
              <a:rPr lang="en-US" sz="2400" dirty="0" err="1">
                <a:latin typeface="Times New Roman" panose="02020603050405020304" pitchFamily="18" charset="0"/>
                <a:cs typeface="Times New Roman" panose="02020603050405020304" pitchFamily="18" charset="0"/>
              </a:rPr>
              <a:t>Nuzvid</a:t>
            </a:r>
            <a:r>
              <a:rPr lang="en-US" sz="2400" dirty="0">
                <a:latin typeface="Times New Roman" panose="02020603050405020304" pitchFamily="18" charset="0"/>
                <a:cs typeface="Times New Roman" panose="02020603050405020304" pitchFamily="18" charset="0"/>
              </a:rPr>
              <a:t> through innovative technology.  This </a:t>
            </a:r>
            <a:r>
              <a:rPr lang="en-US" sz="2400" dirty="0" smtClean="0">
                <a:latin typeface="Times New Roman" panose="02020603050405020304" pitchFamily="18" charset="0"/>
                <a:cs typeface="Times New Roman" panose="02020603050405020304" pitchFamily="18" charset="0"/>
              </a:rPr>
              <a:t>chat bot </a:t>
            </a:r>
            <a:r>
              <a:rPr lang="en-US" sz="2400" dirty="0">
                <a:latin typeface="Times New Roman" panose="02020603050405020304" pitchFamily="18" charset="0"/>
                <a:cs typeface="Times New Roman" panose="02020603050405020304" pitchFamily="18" charset="0"/>
              </a:rPr>
              <a:t>serves as a dedicated platform where students can easily inquire about a wide range of topics related to the university, including course details, admissions processes, campus </a:t>
            </a:r>
            <a:r>
              <a:rPr lang="en-US" sz="2400" dirty="0" smtClean="0">
                <a:latin typeface="Times New Roman" panose="02020603050405020304" pitchFamily="18" charset="0"/>
                <a:cs typeface="Times New Roman" panose="02020603050405020304" pitchFamily="18" charset="0"/>
              </a:rPr>
              <a:t>facilities. </a:t>
            </a:r>
            <a:r>
              <a:rPr lang="en-US" sz="2400" dirty="0">
                <a:latin typeface="Times New Roman" panose="02020603050405020304" pitchFamily="18" charset="0"/>
                <a:cs typeface="Times New Roman" panose="02020603050405020304" pitchFamily="18" charset="0"/>
              </a:rPr>
              <a:t>By centralizing and automating this information, </a:t>
            </a:r>
            <a:r>
              <a:rPr lang="en-US" sz="2400" dirty="0" smtClean="0">
                <a:latin typeface="Times New Roman" panose="02020603050405020304" pitchFamily="18" charset="0"/>
                <a:cs typeface="Times New Roman" panose="02020603050405020304" pitchFamily="18" charset="0"/>
              </a:rPr>
              <a:t>RGUKTBOT </a:t>
            </a:r>
            <a:r>
              <a:rPr lang="en-US" sz="2400" dirty="0">
                <a:latin typeface="Times New Roman" panose="02020603050405020304" pitchFamily="18" charset="0"/>
                <a:cs typeface="Times New Roman" panose="02020603050405020304" pitchFamily="18" charset="0"/>
              </a:rPr>
              <a:t>enhances operational efficiency and reduces the time spent searching for information through traditional channels.</a:t>
            </a:r>
          </a:p>
        </p:txBody>
      </p:sp>
    </p:spTree>
    <p:extLst>
      <p:ext uri="{BB962C8B-B14F-4D97-AF65-F5344CB8AC3E}">
        <p14:creationId xmlns:p14="http://schemas.microsoft.com/office/powerpoint/2010/main" val="171605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13323623" cy="1267141"/>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Related/Existing Works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1163320" y="2055368"/>
            <a:ext cx="8971280" cy="3685032"/>
          </a:xfrm>
        </p:spPr>
        <p:txBody>
          <a:bodyPr>
            <a:normAutofit/>
          </a:bodyPr>
          <a:lstStyle/>
          <a:p>
            <a:pPr marL="45720" indent="0">
              <a:buNone/>
            </a:pPr>
            <a:r>
              <a:rPr lang="en-US" sz="2400" dirty="0" smtClean="0">
                <a:latin typeface="Times New Roman" panose="02020603050405020304" pitchFamily="18" charset="0"/>
                <a:cs typeface="Times New Roman" panose="02020603050405020304" pitchFamily="18" charset="0"/>
              </a:rPr>
              <a:t>Customer support </a:t>
            </a:r>
            <a:r>
              <a:rPr lang="en-US" sz="2400" dirty="0" err="1" smtClean="0">
                <a:latin typeface="Times New Roman" panose="02020603050405020304" pitchFamily="18" charset="0"/>
                <a:cs typeface="Times New Roman" panose="02020603050405020304" pitchFamily="18" charset="0"/>
              </a:rPr>
              <a:t>chatbots</a:t>
            </a:r>
            <a:endParaRPr lang="en-US" sz="2400" dirty="0" smtClean="0">
              <a:latin typeface="Times New Roman" panose="02020603050405020304" pitchFamily="18" charset="0"/>
              <a:cs typeface="Times New Roman" panose="02020603050405020304" pitchFamily="18" charset="0"/>
            </a:endParaRPr>
          </a:p>
          <a:p>
            <a:pPr marL="45720" indent="0">
              <a:buNone/>
            </a:pPr>
            <a:r>
              <a:rPr lang="en-US" sz="2400" dirty="0" smtClean="0">
                <a:latin typeface="Times New Roman" panose="02020603050405020304" pitchFamily="18" charset="0"/>
                <a:cs typeface="Times New Roman" panose="02020603050405020304" pitchFamily="18" charset="0"/>
              </a:rPr>
              <a:t>Educational </a:t>
            </a:r>
            <a:r>
              <a:rPr lang="en-US" sz="2400" dirty="0" err="1" smtClean="0">
                <a:latin typeface="Times New Roman" panose="02020603050405020304" pitchFamily="18" charset="0"/>
                <a:cs typeface="Times New Roman" panose="02020603050405020304" pitchFamily="18" charset="0"/>
              </a:rPr>
              <a:t>chatbots</a:t>
            </a:r>
            <a:endParaRPr lang="en-US" sz="2400" dirty="0" smtClean="0">
              <a:latin typeface="Times New Roman" panose="02020603050405020304" pitchFamily="18" charset="0"/>
              <a:cs typeface="Times New Roman" panose="02020603050405020304" pitchFamily="18" charset="0"/>
            </a:endParaRPr>
          </a:p>
          <a:p>
            <a:pPr marL="45720" indent="0">
              <a:buNone/>
            </a:pPr>
            <a:r>
              <a:rPr lang="en-US" sz="2400" dirty="0" smtClean="0">
                <a:latin typeface="Times New Roman" panose="02020603050405020304" pitchFamily="18" charset="0"/>
                <a:cs typeface="Times New Roman" panose="02020603050405020304" pitchFamily="18" charset="0"/>
              </a:rPr>
              <a:t>Healthcare </a:t>
            </a:r>
            <a:r>
              <a:rPr lang="en-US" sz="2400" dirty="0" err="1" smtClean="0">
                <a:latin typeface="Times New Roman" panose="02020603050405020304" pitchFamily="18" charset="0"/>
                <a:cs typeface="Times New Roman" panose="02020603050405020304" pitchFamily="18" charset="0"/>
              </a:rPr>
              <a:t>chatbots</a:t>
            </a:r>
            <a:endParaRPr lang="en-US" sz="2400" dirty="0" smtClean="0">
              <a:latin typeface="Times New Roman" panose="02020603050405020304" pitchFamily="18" charset="0"/>
              <a:cs typeface="Times New Roman" panose="02020603050405020304" pitchFamily="18" charset="0"/>
            </a:endParaRPr>
          </a:p>
          <a:p>
            <a:pPr marL="45720" indent="0">
              <a:buNone/>
            </a:pPr>
            <a:r>
              <a:rPr lang="en-US" sz="2400" dirty="0" smtClean="0">
                <a:latin typeface="Times New Roman" panose="02020603050405020304" pitchFamily="18" charset="0"/>
                <a:cs typeface="Times New Roman" panose="02020603050405020304" pitchFamily="18" charset="0"/>
              </a:rPr>
              <a:t>Social media </a:t>
            </a:r>
            <a:r>
              <a:rPr lang="en-US" sz="2400" dirty="0" err="1" smtClean="0">
                <a:latin typeface="Times New Roman" panose="02020603050405020304" pitchFamily="18" charset="0"/>
                <a:cs typeface="Times New Roman" panose="02020603050405020304" pitchFamily="18" charset="0"/>
              </a:rPr>
              <a:t>chatbots</a:t>
            </a:r>
            <a:r>
              <a:rPr lang="en-US" sz="2400" dirty="0" smtClean="0">
                <a:latin typeface="Times New Roman" panose="02020603050405020304" pitchFamily="18" charset="0"/>
                <a:cs typeface="Times New Roman" panose="02020603050405020304" pitchFamily="18" charset="0"/>
              </a:rPr>
              <a:t> and </a:t>
            </a:r>
          </a:p>
          <a:p>
            <a:pPr marL="45720" indent="0">
              <a:buNone/>
            </a:pPr>
            <a:r>
              <a:rPr lang="en-US" sz="2400" dirty="0" smtClean="0">
                <a:latin typeface="Times New Roman" panose="02020603050405020304" pitchFamily="18" charset="0"/>
                <a:cs typeface="Times New Roman" panose="02020603050405020304" pitchFamily="18" charset="0"/>
              </a:rPr>
              <a:t>Virtual assistants like Siri, Google Assistant and Alexa.</a:t>
            </a:r>
          </a:p>
          <a:p>
            <a:pPr marL="4572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5289"/>
            <a:ext cx="12687300" cy="629376"/>
          </a:xfrm>
        </p:spPr>
        <p:txBody>
          <a:bodyPr>
            <a:normAutofit fontScale="90000"/>
          </a:bodyPr>
          <a:lstStyle/>
          <a:p>
            <a:r>
              <a:rPr lang="en-US" sz="4000" b="1" dirty="0" smtClean="0">
                <a:solidFill>
                  <a:schemeClr val="tx1"/>
                </a:solidFill>
                <a:latin typeface="Times New Roman" panose="02020603050405020304" pitchFamily="18" charset="0"/>
                <a:cs typeface="Times New Roman" panose="02020603050405020304" pitchFamily="18" charset="0"/>
              </a:rPr>
              <a:t>Proposed method(</a:t>
            </a:r>
            <a:r>
              <a:rPr lang="en-US" sz="4000" dirty="0" smtClean="0">
                <a:latin typeface="Times New Roman" panose="02020603050405020304" pitchFamily="18" charset="0"/>
                <a:cs typeface="Times New Roman" panose="02020603050405020304" pitchFamily="18" charset="0"/>
              </a:rPr>
              <a:t>Flowchart)</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flipH="1">
            <a:off x="4814410" y="1617528"/>
            <a:ext cx="2678432" cy="5958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en-US" dirty="0" smtClean="0">
                <a:solidFill>
                  <a:schemeClr val="tx1"/>
                </a:solidFill>
              </a:rPr>
              <a:t>       User query</a:t>
            </a:r>
            <a:endParaRPr lang="en-US" dirty="0">
              <a:solidFill>
                <a:schemeClr val="tx1"/>
              </a:solidFill>
            </a:endParaRPr>
          </a:p>
        </p:txBody>
      </p:sp>
      <p:sp>
        <p:nvSpPr>
          <p:cNvPr id="16" name="Rectangle 15"/>
          <p:cNvSpPr/>
          <p:nvPr/>
        </p:nvSpPr>
        <p:spPr>
          <a:xfrm>
            <a:off x="4795836" y="3295124"/>
            <a:ext cx="2678432" cy="77154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Entity extraction</a:t>
            </a:r>
            <a:endParaRPr lang="en-US" dirty="0">
              <a:solidFill>
                <a:schemeClr val="tx1"/>
              </a:solidFill>
            </a:endParaRPr>
          </a:p>
        </p:txBody>
      </p:sp>
      <p:sp>
        <p:nvSpPr>
          <p:cNvPr id="17" name="Rectangle 16"/>
          <p:cNvSpPr/>
          <p:nvPr/>
        </p:nvSpPr>
        <p:spPr>
          <a:xfrm>
            <a:off x="4840127" y="4329406"/>
            <a:ext cx="2626998" cy="6942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en-US" dirty="0" smtClean="0">
                <a:solidFill>
                  <a:schemeClr val="tx1"/>
                </a:solidFill>
              </a:rPr>
              <a:t>       Dialog flow    knowledge retrieval</a:t>
            </a:r>
            <a:endParaRPr lang="en-US" dirty="0">
              <a:solidFill>
                <a:schemeClr val="tx1"/>
              </a:solidFill>
            </a:endParaRPr>
          </a:p>
        </p:txBody>
      </p:sp>
      <p:sp>
        <p:nvSpPr>
          <p:cNvPr id="18" name="Rectangle 17"/>
          <p:cNvSpPr/>
          <p:nvPr/>
        </p:nvSpPr>
        <p:spPr>
          <a:xfrm>
            <a:off x="4840127" y="5295769"/>
            <a:ext cx="2626998" cy="82532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en-US" dirty="0" smtClean="0">
                <a:solidFill>
                  <a:schemeClr val="tx1"/>
                </a:solidFill>
              </a:rPr>
              <a:t>      Response        </a:t>
            </a:r>
          </a:p>
          <a:p>
            <a:pPr marL="45720" indent="0">
              <a:buNone/>
            </a:pPr>
            <a:r>
              <a:rPr lang="en-US" dirty="0">
                <a:solidFill>
                  <a:schemeClr val="tx1"/>
                </a:solidFill>
              </a:rPr>
              <a:t> </a:t>
            </a:r>
            <a:r>
              <a:rPr lang="en-US" dirty="0" smtClean="0">
                <a:solidFill>
                  <a:schemeClr val="tx1"/>
                </a:solidFill>
              </a:rPr>
              <a:t>     Generation</a:t>
            </a:r>
            <a:endParaRPr lang="en-US" dirty="0">
              <a:solidFill>
                <a:schemeClr val="tx1"/>
              </a:solidFill>
            </a:endParaRPr>
          </a:p>
        </p:txBody>
      </p:sp>
      <p:sp>
        <p:nvSpPr>
          <p:cNvPr id="19" name="Down Arrow 18"/>
          <p:cNvSpPr/>
          <p:nvPr/>
        </p:nvSpPr>
        <p:spPr>
          <a:xfrm>
            <a:off x="5995033" y="2224853"/>
            <a:ext cx="120492" cy="196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6001858" y="4091653"/>
            <a:ext cx="113667" cy="2127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5975507" y="5048690"/>
            <a:ext cx="140018" cy="2470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959666" y="867528"/>
            <a:ext cx="33909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CHATBOT</a:t>
            </a:r>
            <a:endParaRPr lang="en-US" sz="3200" dirty="0">
              <a:latin typeface="Times New Roman" panose="02020603050405020304" pitchFamily="18" charset="0"/>
              <a:cs typeface="Times New Roman" panose="02020603050405020304" pitchFamily="18" charset="0"/>
            </a:endParaRPr>
          </a:p>
        </p:txBody>
      </p:sp>
      <p:sp>
        <p:nvSpPr>
          <p:cNvPr id="11" name="Rectangle 10"/>
          <p:cNvSpPr/>
          <p:nvPr/>
        </p:nvSpPr>
        <p:spPr>
          <a:xfrm>
            <a:off x="4840127" y="2410224"/>
            <a:ext cx="2678432" cy="60905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Intent identification</a:t>
            </a:r>
            <a:endParaRPr lang="en-US" dirty="0">
              <a:solidFill>
                <a:schemeClr val="tx1"/>
              </a:solidFill>
            </a:endParaRPr>
          </a:p>
        </p:txBody>
      </p:sp>
      <p:sp>
        <p:nvSpPr>
          <p:cNvPr id="12" name="Down Arrow 11"/>
          <p:cNvSpPr/>
          <p:nvPr/>
        </p:nvSpPr>
        <p:spPr>
          <a:xfrm>
            <a:off x="5995033" y="3054137"/>
            <a:ext cx="120492" cy="196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052" y="1524000"/>
            <a:ext cx="9810698" cy="4924425"/>
          </a:xfrm>
          <a:prstGeom prst="rect">
            <a:avLst/>
          </a:prstGeom>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a:t>
            </a:r>
            <a:r>
              <a:rPr lang="en-US" sz="2400" b="1" dirty="0" smtClean="0">
                <a:latin typeface="Times New Roman" panose="02020603050405020304" pitchFamily="18" charset="0"/>
                <a:cs typeface="Times New Roman" panose="02020603050405020304" pitchFamily="18" charset="0"/>
              </a:rPr>
              <a:t>ser query</a:t>
            </a:r>
            <a:r>
              <a:rPr lang="en-US" dirty="0" smtClean="0"/>
              <a:t>:</a:t>
            </a:r>
          </a:p>
          <a:p>
            <a:r>
              <a:rPr lang="en-US" dirty="0" smtClean="0"/>
              <a:t> </a:t>
            </a:r>
            <a:r>
              <a:rPr lang="en-US" dirty="0"/>
              <a:t>The user interacts with </a:t>
            </a:r>
            <a:r>
              <a:rPr lang="en-US" dirty="0" smtClean="0"/>
              <a:t>RGUKTBOT </a:t>
            </a:r>
            <a:r>
              <a:rPr lang="en-US" dirty="0"/>
              <a:t>by typing or speaking</a:t>
            </a:r>
            <a:r>
              <a:rPr lang="en-US" dirty="0" smtClean="0"/>
              <a:t>.</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Intent Identification </a:t>
            </a:r>
            <a:r>
              <a:rPr lang="en-US" dirty="0" smtClean="0"/>
              <a:t>: </a:t>
            </a:r>
          </a:p>
          <a:p>
            <a:r>
              <a:rPr lang="en-US" dirty="0" smtClean="0"/>
              <a:t> Defined </a:t>
            </a:r>
            <a:r>
              <a:rPr lang="en-US" dirty="0"/>
              <a:t>actions or responses based on user inputs (e.g., asking for course details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Entities Extraction </a:t>
            </a:r>
            <a:r>
              <a:rPr lang="en-US" dirty="0" smtClean="0"/>
              <a:t>: </a:t>
            </a:r>
          </a:p>
          <a:p>
            <a:r>
              <a:rPr lang="en-US" dirty="0"/>
              <a:t> </a:t>
            </a:r>
            <a:r>
              <a:rPr lang="en-US" dirty="0" smtClean="0"/>
              <a:t>Key </a:t>
            </a:r>
            <a:r>
              <a:rPr lang="en-US" dirty="0"/>
              <a:t>pieces of information extracted from user input (e.g., course name, date</a:t>
            </a:r>
            <a:r>
              <a:rPr lang="en-US" dirty="0" smtClean="0"/>
              <a:t>).</a:t>
            </a:r>
          </a:p>
          <a:p>
            <a:endParaRPr lang="en-US" dirty="0" smtClean="0"/>
          </a:p>
          <a:p>
            <a:pPr>
              <a:buFont typeface="Arial" panose="020B0604020202020204" pitchFamily="34" charset="0"/>
              <a:buChar char="•"/>
            </a:pPr>
            <a:r>
              <a:rPr lang="en-US" dirty="0" smtClean="0"/>
              <a:t> </a:t>
            </a:r>
            <a:r>
              <a:rPr lang="en-US" sz="2400" b="1" dirty="0">
                <a:latin typeface="Times New Roman" panose="02020603050405020304" pitchFamily="18" charset="0"/>
                <a:cs typeface="Times New Roman" panose="02020603050405020304" pitchFamily="18" charset="0"/>
              </a:rPr>
              <a:t>Knowledge Retrieval</a:t>
            </a:r>
            <a:r>
              <a:rPr lang="en-US" dirty="0"/>
              <a:t>: </a:t>
            </a:r>
            <a:endParaRPr lang="en-US" dirty="0" smtClean="0"/>
          </a:p>
          <a:p>
            <a:r>
              <a:rPr lang="en-US" dirty="0" smtClean="0"/>
              <a:t>The </a:t>
            </a:r>
            <a:r>
              <a:rPr lang="en-US" dirty="0"/>
              <a:t>bot retrieves relevant information from a knowledge base or database based on the identified intent and entities</a:t>
            </a:r>
            <a:r>
              <a:rPr lang="en-US" dirty="0" smtClean="0"/>
              <a:t>.</a:t>
            </a:r>
          </a:p>
          <a:p>
            <a:endParaRPr lang="en-US" dirty="0" smtClean="0"/>
          </a:p>
          <a:p>
            <a:r>
              <a:rPr lang="en-US" sz="3200"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Response </a:t>
            </a:r>
            <a:r>
              <a:rPr lang="en-US" sz="2400" b="1" dirty="0">
                <a:latin typeface="Times New Roman" panose="02020603050405020304" pitchFamily="18" charset="0"/>
                <a:cs typeface="Times New Roman" panose="02020603050405020304" pitchFamily="18" charset="0"/>
              </a:rPr>
              <a:t>Generation</a:t>
            </a:r>
            <a:r>
              <a:rPr lang="en-US" dirty="0" smtClean="0"/>
              <a:t>:</a:t>
            </a:r>
          </a:p>
          <a:p>
            <a:r>
              <a:rPr lang="en-US" dirty="0" smtClean="0"/>
              <a:t> </a:t>
            </a:r>
            <a:r>
              <a:rPr lang="en-US" dirty="0"/>
              <a:t>The bot generates a response to the user's query, providing accurate and relevant information</a:t>
            </a:r>
          </a:p>
        </p:txBody>
      </p:sp>
    </p:spTree>
    <p:extLst>
      <p:ext uri="{BB962C8B-B14F-4D97-AF65-F5344CB8AC3E}">
        <p14:creationId xmlns:p14="http://schemas.microsoft.com/office/powerpoint/2010/main" val="6393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7679</TotalTime>
  <Words>860</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Georgia</vt:lpstr>
      <vt:lpstr>Times New Roman</vt:lpstr>
      <vt:lpstr>Ocean 16x9</vt:lpstr>
      <vt:lpstr>RGUKT BOT</vt:lpstr>
      <vt:lpstr> Team Members</vt:lpstr>
      <vt:lpstr>Table of contents</vt:lpstr>
      <vt:lpstr>Abstract</vt:lpstr>
      <vt:lpstr>Introduction</vt:lpstr>
      <vt:lpstr>Motivation for the work</vt:lpstr>
      <vt:lpstr>Related/Existing Works</vt:lpstr>
      <vt:lpstr>Proposed method(Flowchart) </vt:lpstr>
      <vt:lpstr>PowerPoint Presentation</vt:lpstr>
      <vt:lpstr>FEEDBACK </vt:lpstr>
      <vt:lpstr>PowerPoint Presentation</vt:lpstr>
      <vt:lpstr>PowerPoint Presentation</vt:lpstr>
      <vt:lpstr>Experimental set up</vt:lpstr>
      <vt:lpstr>System hardware &amp;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RGUKT BOT</dc:title>
  <dc:creator>LENOVO</dc:creator>
  <cp:lastModifiedBy>LENOVO</cp:lastModifiedBy>
  <cp:revision>77</cp:revision>
  <dcterms:created xsi:type="dcterms:W3CDTF">2024-06-29T11:32:56Z</dcterms:created>
  <dcterms:modified xsi:type="dcterms:W3CDTF">2024-11-13T07:20:52Z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