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52" r:id="rId1"/>
  </p:sldMasterIdLst>
  <p:notesMasterIdLst>
    <p:notesMasterId r:id="rId33"/>
  </p:notesMasterIdLst>
  <p:sldIdLst>
    <p:sldId id="256" r:id="rId2"/>
    <p:sldId id="324" r:id="rId3"/>
    <p:sldId id="272" r:id="rId4"/>
    <p:sldId id="260" r:id="rId5"/>
    <p:sldId id="262" r:id="rId6"/>
    <p:sldId id="263" r:id="rId7"/>
    <p:sldId id="329" r:id="rId8"/>
    <p:sldId id="334" r:id="rId9"/>
    <p:sldId id="333" r:id="rId10"/>
    <p:sldId id="331" r:id="rId11"/>
    <p:sldId id="332" r:id="rId12"/>
    <p:sldId id="325" r:id="rId13"/>
    <p:sldId id="271" r:id="rId14"/>
    <p:sldId id="269" r:id="rId15"/>
    <p:sldId id="284" r:id="rId16"/>
    <p:sldId id="330" r:id="rId17"/>
    <p:sldId id="265" r:id="rId18"/>
    <p:sldId id="326" r:id="rId19"/>
    <p:sldId id="281" r:id="rId20"/>
    <p:sldId id="286" r:id="rId21"/>
    <p:sldId id="282" r:id="rId22"/>
    <p:sldId id="274" r:id="rId23"/>
    <p:sldId id="316" r:id="rId24"/>
    <p:sldId id="318" r:id="rId25"/>
    <p:sldId id="321" r:id="rId26"/>
    <p:sldId id="322" r:id="rId27"/>
    <p:sldId id="328" r:id="rId28"/>
    <p:sldId id="323" r:id="rId29"/>
    <p:sldId id="335" r:id="rId30"/>
    <p:sldId id="336" r:id="rId31"/>
    <p:sldId id="266" r:id="rId32"/>
  </p:sldIdLst>
  <p:sldSz cx="9144000" cy="5143500" type="screen16x9"/>
  <p:notesSz cx="6858000" cy="9144000"/>
  <p:embeddedFontLst>
    <p:embeddedFont>
      <p:font typeface="Fira Sans Condensed" panose="020B0503050000020004" pitchFamily="34" charset="0"/>
      <p:regular r:id="rId34"/>
      <p:bold r:id="rId35"/>
      <p:italic r:id="rId36"/>
      <p:boldItalic r:id="rId37"/>
    </p:embeddedFont>
    <p:embeddedFont>
      <p:font typeface="Josefin Sans"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Tw Cen MT" panose="020B0602020104020603" pitchFamily="34"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DF0B-CB86-43C0-9C21-4F7541448CE6}">
  <a:tblStyle styleId="{5940DF0B-CB86-43C0-9C21-4F7541448C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d1e87cec6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d1e87cec6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ab8d1ca927_3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ab8d1ca927_3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ab8d1ca927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ab8d1ca927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d1e87cec6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d1e87cec6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d1e87cec6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d1e87cec6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1e87cec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1e87cec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ab8d1ca927_3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ab8d1ca927_3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d1e87cec6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d1e87cec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28137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7147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054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3776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5983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00650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2323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81186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7079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47"/>
        <p:cNvGrpSpPr/>
        <p:nvPr/>
      </p:nvGrpSpPr>
      <p:grpSpPr>
        <a:xfrm>
          <a:off x="0" y="0"/>
          <a:ext cx="0" cy="0"/>
          <a:chOff x="0" y="0"/>
          <a:chExt cx="0" cy="0"/>
        </a:xfrm>
      </p:grpSpPr>
      <p:sp>
        <p:nvSpPr>
          <p:cNvPr id="348" name="Google Shape;348;p2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157962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075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7076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99090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165251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2796457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10000" y="2261338"/>
            <a:ext cx="5319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2" name="Google Shape;272;p17"/>
          <p:cNvSpPr txBox="1">
            <a:spLocks noGrp="1"/>
          </p:cNvSpPr>
          <p:nvPr>
            <p:ph type="title" idx="2" hasCustomPrompt="1"/>
          </p:nvPr>
        </p:nvSpPr>
        <p:spPr>
          <a:xfrm>
            <a:off x="710000" y="1164675"/>
            <a:ext cx="2932800" cy="97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a:spLocks noGrp="1"/>
          </p:cNvSpPr>
          <p:nvPr>
            <p:ph type="subTitle" idx="1"/>
          </p:nvPr>
        </p:nvSpPr>
        <p:spPr>
          <a:xfrm>
            <a:off x="710000" y="3123913"/>
            <a:ext cx="3513300" cy="4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250104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88726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1526260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243"/>
        <p:cNvGrpSpPr/>
        <p:nvPr/>
      </p:nvGrpSpPr>
      <p:grpSpPr>
        <a:xfrm>
          <a:off x="0" y="0"/>
          <a:ext cx="0" cy="0"/>
          <a:chOff x="0" y="0"/>
          <a:chExt cx="0" cy="0"/>
        </a:xfrm>
      </p:grpSpPr>
      <p:sp>
        <p:nvSpPr>
          <p:cNvPr id="256" name="Google Shape;256;p16"/>
          <p:cNvSpPr txBox="1">
            <a:spLocks noGrp="1"/>
          </p:cNvSpPr>
          <p:nvPr>
            <p:ph type="title"/>
          </p:nvPr>
        </p:nvSpPr>
        <p:spPr>
          <a:xfrm>
            <a:off x="2550000" y="3290249"/>
            <a:ext cx="4044000" cy="49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160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6"/>
          <p:cNvSpPr txBox="1">
            <a:spLocks noGrp="1"/>
          </p:cNvSpPr>
          <p:nvPr>
            <p:ph type="subTitle" idx="1"/>
          </p:nvPr>
        </p:nvSpPr>
        <p:spPr>
          <a:xfrm>
            <a:off x="2250150" y="1355551"/>
            <a:ext cx="4643700" cy="16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2400"/>
            </a:lvl1pPr>
            <a:lvl2pPr lvl="1" algn="ctr" rtl="0">
              <a:spcBef>
                <a:spcPts val="1600"/>
              </a:spcBef>
              <a:spcAft>
                <a:spcPts val="0"/>
              </a:spcAft>
              <a:buSzPts val="2400"/>
              <a:buNone/>
              <a:defRPr sz="2400"/>
            </a:lvl2pPr>
            <a:lvl3pPr lvl="2" algn="ctr" rtl="0">
              <a:spcBef>
                <a:spcPts val="1600"/>
              </a:spcBef>
              <a:spcAft>
                <a:spcPts val="0"/>
              </a:spcAft>
              <a:buSzPts val="2400"/>
              <a:buNone/>
              <a:defRPr sz="2400"/>
            </a:lvl3pPr>
            <a:lvl4pPr lvl="3" algn="ctr" rtl="0">
              <a:spcBef>
                <a:spcPts val="1600"/>
              </a:spcBef>
              <a:spcAft>
                <a:spcPts val="0"/>
              </a:spcAft>
              <a:buSzPts val="2400"/>
              <a:buNone/>
              <a:defRPr sz="2400"/>
            </a:lvl4pPr>
            <a:lvl5pPr lvl="4" algn="ctr" rtl="0">
              <a:spcBef>
                <a:spcPts val="1600"/>
              </a:spcBef>
              <a:spcAft>
                <a:spcPts val="0"/>
              </a:spcAft>
              <a:buSzPts val="2400"/>
              <a:buNone/>
              <a:defRPr sz="2400"/>
            </a:lvl5pPr>
            <a:lvl6pPr lvl="5" algn="ctr" rtl="0">
              <a:spcBef>
                <a:spcPts val="1600"/>
              </a:spcBef>
              <a:spcAft>
                <a:spcPts val="0"/>
              </a:spcAft>
              <a:buSzPts val="2400"/>
              <a:buNone/>
              <a:defRPr sz="2400"/>
            </a:lvl6pPr>
            <a:lvl7pPr lvl="6" algn="ctr" rtl="0">
              <a:spcBef>
                <a:spcPts val="1600"/>
              </a:spcBef>
              <a:spcAft>
                <a:spcPts val="0"/>
              </a:spcAft>
              <a:buSzPts val="2400"/>
              <a:buNone/>
              <a:defRPr sz="2400"/>
            </a:lvl7pPr>
            <a:lvl8pPr lvl="7" algn="ctr" rtl="0">
              <a:spcBef>
                <a:spcPts val="1600"/>
              </a:spcBef>
              <a:spcAft>
                <a:spcPts val="0"/>
              </a:spcAft>
              <a:buSzPts val="2400"/>
              <a:buNone/>
              <a:defRPr sz="2400"/>
            </a:lvl8pPr>
            <a:lvl9pPr lvl="8" algn="ctr" rtl="0">
              <a:spcBef>
                <a:spcPts val="1600"/>
              </a:spcBef>
              <a:spcAft>
                <a:spcPts val="1600"/>
              </a:spcAft>
              <a:buSzPts val="2400"/>
              <a:buNone/>
              <a:defRPr sz="2400"/>
            </a:lvl9pPr>
          </a:lstStyle>
          <a:p>
            <a:endParaRPr/>
          </a:p>
        </p:txBody>
      </p:sp>
    </p:spTree>
    <p:extLst>
      <p:ext uri="{BB962C8B-B14F-4D97-AF65-F5344CB8AC3E}">
        <p14:creationId xmlns:p14="http://schemas.microsoft.com/office/powerpoint/2010/main" val="16963783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4658775" y="3441800"/>
            <a:ext cx="2087700" cy="94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6" name="Google Shape;546;p41"/>
          <p:cNvSpPr txBox="1">
            <a:spLocks noGrp="1"/>
          </p:cNvSpPr>
          <p:nvPr>
            <p:ph type="subTitle" idx="2"/>
          </p:nvPr>
        </p:nvSpPr>
        <p:spPr>
          <a:xfrm>
            <a:off x="2397771" y="1400250"/>
            <a:ext cx="2087700" cy="94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7" name="Google Shape;547;p41"/>
          <p:cNvSpPr txBox="1">
            <a:spLocks noGrp="1"/>
          </p:cNvSpPr>
          <p:nvPr>
            <p:ph type="title"/>
          </p:nvPr>
        </p:nvSpPr>
        <p:spPr>
          <a:xfrm>
            <a:off x="4658771" y="2806100"/>
            <a:ext cx="20877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2700"/>
            </a:lvl1pPr>
            <a:lvl2pPr lvl="1"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
        <p:nvSpPr>
          <p:cNvPr id="548" name="Google Shape;548;p41"/>
          <p:cNvSpPr txBox="1">
            <a:spLocks noGrp="1"/>
          </p:cNvSpPr>
          <p:nvPr>
            <p:ph type="title" idx="3"/>
          </p:nvPr>
        </p:nvSpPr>
        <p:spPr>
          <a:xfrm>
            <a:off x="2397771" y="764550"/>
            <a:ext cx="2087700" cy="6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700"/>
            </a:lvl1pPr>
            <a:lvl2pPr lvl="1"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2700" b="1">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1566620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761"/>
        <p:cNvGrpSpPr/>
        <p:nvPr/>
      </p:nvGrpSpPr>
      <p:grpSpPr>
        <a:xfrm>
          <a:off x="0" y="0"/>
          <a:ext cx="0" cy="0"/>
          <a:chOff x="0" y="0"/>
          <a:chExt cx="0" cy="0"/>
        </a:xfrm>
      </p:grpSpPr>
      <p:sp>
        <p:nvSpPr>
          <p:cNvPr id="762" name="Google Shape;762;p5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763" name="Google Shape;763;p52"/>
          <p:cNvSpPr txBox="1">
            <a:spLocks noGrp="1"/>
          </p:cNvSpPr>
          <p:nvPr>
            <p:ph type="subTitle" idx="1"/>
          </p:nvPr>
        </p:nvSpPr>
        <p:spPr>
          <a:xfrm>
            <a:off x="5134925" y="1772525"/>
            <a:ext cx="3225000" cy="23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2100"/>
              <a:buChar char="○"/>
              <a:defRPr/>
            </a:lvl2pPr>
            <a:lvl3pPr lvl="2" rtl="0">
              <a:lnSpc>
                <a:spcPct val="100000"/>
              </a:lnSpc>
              <a:spcBef>
                <a:spcPts val="0"/>
              </a:spcBef>
              <a:spcAft>
                <a:spcPts val="0"/>
              </a:spcAft>
              <a:buSzPts val="2100"/>
              <a:buChar char="■"/>
              <a:defRPr/>
            </a:lvl3pPr>
            <a:lvl4pPr lvl="3" rtl="0">
              <a:lnSpc>
                <a:spcPct val="100000"/>
              </a:lnSpc>
              <a:spcBef>
                <a:spcPts val="0"/>
              </a:spcBef>
              <a:spcAft>
                <a:spcPts val="0"/>
              </a:spcAft>
              <a:buSzPts val="2100"/>
              <a:buChar char="●"/>
              <a:defRPr/>
            </a:lvl4pPr>
            <a:lvl5pPr lvl="4" rtl="0">
              <a:lnSpc>
                <a:spcPct val="100000"/>
              </a:lnSpc>
              <a:spcBef>
                <a:spcPts val="0"/>
              </a:spcBef>
              <a:spcAft>
                <a:spcPts val="0"/>
              </a:spcAft>
              <a:buSzPts val="2100"/>
              <a:buChar char="○"/>
              <a:defRPr/>
            </a:lvl5pPr>
            <a:lvl6pPr lvl="5" rtl="0">
              <a:lnSpc>
                <a:spcPct val="100000"/>
              </a:lnSpc>
              <a:spcBef>
                <a:spcPts val="0"/>
              </a:spcBef>
              <a:spcAft>
                <a:spcPts val="0"/>
              </a:spcAft>
              <a:buSzPts val="2100"/>
              <a:buChar char="■"/>
              <a:defRPr/>
            </a:lvl6pPr>
            <a:lvl7pPr lvl="6" rtl="0">
              <a:lnSpc>
                <a:spcPct val="100000"/>
              </a:lnSpc>
              <a:spcBef>
                <a:spcPts val="0"/>
              </a:spcBef>
              <a:spcAft>
                <a:spcPts val="0"/>
              </a:spcAft>
              <a:buSzPts val="2100"/>
              <a:buChar char="●"/>
              <a:defRPr/>
            </a:lvl7pPr>
            <a:lvl8pPr lvl="7" rtl="0">
              <a:lnSpc>
                <a:spcPct val="100000"/>
              </a:lnSpc>
              <a:spcBef>
                <a:spcPts val="0"/>
              </a:spcBef>
              <a:spcAft>
                <a:spcPts val="0"/>
              </a:spcAft>
              <a:buSzPts val="2100"/>
              <a:buChar char="○"/>
              <a:defRPr/>
            </a:lvl8pPr>
            <a:lvl9pPr lvl="8" rtl="0">
              <a:lnSpc>
                <a:spcPct val="100000"/>
              </a:lnSpc>
              <a:spcBef>
                <a:spcPts val="0"/>
              </a:spcBef>
              <a:spcAft>
                <a:spcPts val="0"/>
              </a:spcAft>
              <a:buSzPts val="2100"/>
              <a:buChar char="■"/>
              <a:defRPr/>
            </a:lvl9pPr>
          </a:lstStyle>
          <a:p>
            <a:endParaRPr/>
          </a:p>
        </p:txBody>
      </p:sp>
    </p:spTree>
    <p:extLst>
      <p:ext uri="{BB962C8B-B14F-4D97-AF65-F5344CB8AC3E}">
        <p14:creationId xmlns:p14="http://schemas.microsoft.com/office/powerpoint/2010/main" val="1653646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43"/>
          <p:cNvSpPr txBox="1">
            <a:spLocks noGrp="1"/>
          </p:cNvSpPr>
          <p:nvPr>
            <p:ph type="title"/>
          </p:nvPr>
        </p:nvSpPr>
        <p:spPr>
          <a:xfrm>
            <a:off x="3145775" y="363275"/>
            <a:ext cx="2852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582" name="Google Shape;582;p43"/>
          <p:cNvSpPr txBox="1">
            <a:spLocks noGrp="1"/>
          </p:cNvSpPr>
          <p:nvPr>
            <p:ph type="subTitle" idx="1"/>
          </p:nvPr>
        </p:nvSpPr>
        <p:spPr>
          <a:xfrm>
            <a:off x="3328941"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83" name="Google Shape;583;p43"/>
          <p:cNvSpPr txBox="1">
            <a:spLocks noGrp="1"/>
          </p:cNvSpPr>
          <p:nvPr>
            <p:ph type="subTitle" idx="2"/>
          </p:nvPr>
        </p:nvSpPr>
        <p:spPr>
          <a:xfrm>
            <a:off x="3610941"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84" name="Google Shape;584;p43"/>
          <p:cNvSpPr txBox="1">
            <a:spLocks noGrp="1"/>
          </p:cNvSpPr>
          <p:nvPr>
            <p:ph type="subTitle" idx="3"/>
          </p:nvPr>
        </p:nvSpPr>
        <p:spPr>
          <a:xfrm>
            <a:off x="659663"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85" name="Google Shape;585;p43"/>
          <p:cNvSpPr txBox="1">
            <a:spLocks noGrp="1"/>
          </p:cNvSpPr>
          <p:nvPr>
            <p:ph type="subTitle" idx="4"/>
          </p:nvPr>
        </p:nvSpPr>
        <p:spPr>
          <a:xfrm>
            <a:off x="941663"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86" name="Google Shape;586;p43"/>
          <p:cNvSpPr txBox="1">
            <a:spLocks noGrp="1"/>
          </p:cNvSpPr>
          <p:nvPr>
            <p:ph type="subTitle" idx="5"/>
          </p:nvPr>
        </p:nvSpPr>
        <p:spPr>
          <a:xfrm>
            <a:off x="3328941"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87" name="Google Shape;587;p43"/>
          <p:cNvSpPr txBox="1">
            <a:spLocks noGrp="1"/>
          </p:cNvSpPr>
          <p:nvPr>
            <p:ph type="subTitle" idx="6"/>
          </p:nvPr>
        </p:nvSpPr>
        <p:spPr>
          <a:xfrm>
            <a:off x="3610941"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88" name="Google Shape;588;p43"/>
          <p:cNvSpPr txBox="1">
            <a:spLocks noGrp="1"/>
          </p:cNvSpPr>
          <p:nvPr>
            <p:ph type="subTitle" idx="7"/>
          </p:nvPr>
        </p:nvSpPr>
        <p:spPr>
          <a:xfrm>
            <a:off x="659663"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89" name="Google Shape;589;p43"/>
          <p:cNvSpPr txBox="1">
            <a:spLocks noGrp="1"/>
          </p:cNvSpPr>
          <p:nvPr>
            <p:ph type="subTitle" idx="8"/>
          </p:nvPr>
        </p:nvSpPr>
        <p:spPr>
          <a:xfrm>
            <a:off x="941663"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90" name="Google Shape;590;p43"/>
          <p:cNvSpPr txBox="1">
            <a:spLocks noGrp="1"/>
          </p:cNvSpPr>
          <p:nvPr>
            <p:ph type="subTitle" idx="9"/>
          </p:nvPr>
        </p:nvSpPr>
        <p:spPr>
          <a:xfrm>
            <a:off x="5998216"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91" name="Google Shape;591;p43"/>
          <p:cNvSpPr txBox="1">
            <a:spLocks noGrp="1"/>
          </p:cNvSpPr>
          <p:nvPr>
            <p:ph type="subTitle" idx="13"/>
          </p:nvPr>
        </p:nvSpPr>
        <p:spPr>
          <a:xfrm>
            <a:off x="6280216"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92" name="Google Shape;592;p43"/>
          <p:cNvSpPr txBox="1">
            <a:spLocks noGrp="1"/>
          </p:cNvSpPr>
          <p:nvPr>
            <p:ph type="subTitle" idx="14"/>
          </p:nvPr>
        </p:nvSpPr>
        <p:spPr>
          <a:xfrm>
            <a:off x="5998216"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93" name="Google Shape;593;p43"/>
          <p:cNvSpPr txBox="1">
            <a:spLocks noGrp="1"/>
          </p:cNvSpPr>
          <p:nvPr>
            <p:ph type="subTitle" idx="15"/>
          </p:nvPr>
        </p:nvSpPr>
        <p:spPr>
          <a:xfrm>
            <a:off x="6280216"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471913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63"/>
        <p:cNvGrpSpPr/>
        <p:nvPr/>
      </p:nvGrpSpPr>
      <p:grpSpPr>
        <a:xfrm>
          <a:off x="0" y="0"/>
          <a:ext cx="0" cy="0"/>
          <a:chOff x="0" y="0"/>
          <a:chExt cx="0" cy="0"/>
        </a:xfrm>
      </p:grpSpPr>
      <p:sp>
        <p:nvSpPr>
          <p:cNvPr id="564" name="Google Shape;564;p42"/>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5" name="Google Shape;565;p42"/>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8393554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47223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8424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57615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98363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46630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5145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04548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9993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30495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2">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6/6/2024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7417177"/>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1" r:id="rId18"/>
    <p:sldLayoutId id="2147484172" r:id="rId19"/>
    <p:sldLayoutId id="2147484173" r:id="rId20"/>
    <p:sldLayoutId id="2147484174" r:id="rId21"/>
    <p:sldLayoutId id="2147484176" r:id="rId22"/>
    <p:sldLayoutId id="2147484177" r:id="rId23"/>
    <p:sldLayoutId id="2147484178" r:id="rId24"/>
    <p:sldLayoutId id="2147484181" r:id="rId25"/>
    <p:sldLayoutId id="2147484182" r:id="rId26"/>
    <p:sldLayoutId id="2147484183" r:id="rId27"/>
    <p:sldLayoutId id="2147484184" r:id="rId28"/>
    <p:sldLayoutId id="2147484185" r:id="rId29"/>
    <p:sldLayoutId id="2147484187" r:id="rId30"/>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s://courses.lumenlearning.com/boundless-microbiology/chapter/wastewater-treatment-and-water-purific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959370" y="55509"/>
            <a:ext cx="9518754" cy="746465"/>
          </a:xfrm>
          <a:prstGeom prst="rect">
            <a:avLst/>
          </a:prstGeom>
        </p:spPr>
        <p:txBody>
          <a:bodyPr spcFirstLastPara="1" wrap="square" lIns="91425" tIns="91425" rIns="91425" bIns="91425" anchor="ctr" anchorCtr="0">
            <a:noAutofit/>
          </a:bodyPr>
          <a:lstStyle/>
          <a:p>
            <a:r>
              <a:rPr lang="en-US" sz="2400" b="0" dirty="0">
                <a:solidFill>
                  <a:srgbClr val="FF0000"/>
                </a:solidFill>
                <a:latin typeface="Josefin Sans" pitchFamily="2" charset="0"/>
              </a:rPr>
              <a:t>          </a:t>
            </a:r>
            <a:r>
              <a:rPr lang="en-US" sz="1600" b="1" dirty="0">
                <a:solidFill>
                  <a:srgbClr val="FF0000"/>
                </a:solidFill>
                <a:latin typeface="Times New Roman" panose="02020603050405020304" pitchFamily="18" charset="0"/>
                <a:cs typeface="Times New Roman" panose="02020603050405020304" pitchFamily="18" charset="0"/>
              </a:rPr>
              <a:t>IDENTIFYING PATTERNS IN WATER TREATMENT EFFICIENCY USING CLUSTERING TECHNIQUES</a:t>
            </a:r>
            <a:br>
              <a:rPr lang="en-IN" sz="1600" dirty="0"/>
            </a:br>
            <a:endParaRPr sz="1600" dirty="0">
              <a:solidFill>
                <a:srgbClr val="FF0000"/>
              </a:solidFill>
              <a:latin typeface="Josefin Sans" pitchFamily="2" charset="0"/>
            </a:endParaRPr>
          </a:p>
        </p:txBody>
      </p:sp>
      <p:sp>
        <p:nvSpPr>
          <p:cNvPr id="1035" name="Google Shape;1035;p74"/>
          <p:cNvSpPr txBox="1">
            <a:spLocks noGrp="1"/>
          </p:cNvSpPr>
          <p:nvPr>
            <p:ph type="subTitle" idx="1"/>
          </p:nvPr>
        </p:nvSpPr>
        <p:spPr>
          <a:xfrm>
            <a:off x="-1603948" y="3567659"/>
            <a:ext cx="11684834" cy="2163371"/>
          </a:xfrm>
          <a:prstGeom prst="rect">
            <a:avLst/>
          </a:prstGeom>
        </p:spPr>
        <p:txBody>
          <a:bodyPr spcFirstLastPara="1" wrap="square" lIns="91425" tIns="91425" rIns="91425" bIns="91425" anchor="t" anchorCtr="0">
            <a:noAutofit/>
          </a:bodyPr>
          <a:lstStyle/>
          <a:p>
            <a:r>
              <a:rPr lang="en-IN" sz="1400" b="1" dirty="0">
                <a:solidFill>
                  <a:srgbClr val="FF0000"/>
                </a:solidFill>
                <a:latin typeface="Times New Roman" panose="02020603050405020304" pitchFamily="18" charset="0"/>
                <a:cs typeface="Times New Roman" panose="02020603050405020304" pitchFamily="18" charset="0"/>
              </a:rPr>
              <a:t>B.SRAVANTHI                                           (21481A0543)</a:t>
            </a:r>
          </a:p>
          <a:p>
            <a:r>
              <a:rPr lang="en-IN" sz="1400" b="1" dirty="0">
                <a:solidFill>
                  <a:srgbClr val="FF0000"/>
                </a:solidFill>
                <a:latin typeface="Times New Roman" panose="02020603050405020304" pitchFamily="18" charset="0"/>
                <a:cs typeface="Times New Roman" panose="02020603050405020304" pitchFamily="18" charset="0"/>
              </a:rPr>
              <a:t>ABDUL KAIF                                             (21481A0501)</a:t>
            </a:r>
            <a:endParaRPr lang="en-IN" sz="1400" dirty="0">
              <a:solidFill>
                <a:srgbClr val="FF0000"/>
              </a:solidFill>
              <a:latin typeface="Times New Roman" panose="02020603050405020304" pitchFamily="18" charset="0"/>
              <a:cs typeface="Times New Roman" panose="02020603050405020304" pitchFamily="18" charset="0"/>
            </a:endParaRPr>
          </a:p>
          <a:p>
            <a:r>
              <a:rPr lang="en-IN" sz="1400" b="1" dirty="0">
                <a:solidFill>
                  <a:srgbClr val="FF0000"/>
                </a:solidFill>
                <a:latin typeface="Times New Roman" panose="02020603050405020304" pitchFamily="18" charset="0"/>
                <a:cs typeface="Times New Roman" panose="02020603050405020304" pitchFamily="18" charset="0"/>
              </a:rPr>
              <a:t>B.YAGNA PRIYANKA                               (21481A0531)</a:t>
            </a:r>
            <a:endParaRPr lang="en-IN" sz="1400" dirty="0">
              <a:solidFill>
                <a:srgbClr val="FF0000"/>
              </a:solidFill>
              <a:latin typeface="Times New Roman" panose="02020603050405020304" pitchFamily="18" charset="0"/>
              <a:cs typeface="Times New Roman" panose="02020603050405020304" pitchFamily="18" charset="0"/>
            </a:endParaRPr>
          </a:p>
          <a:p>
            <a:r>
              <a:rPr lang="en-IN" sz="1400" b="1" dirty="0">
                <a:solidFill>
                  <a:srgbClr val="FF0000"/>
                </a:solidFill>
                <a:latin typeface="Times New Roman" panose="02020603050405020304" pitchFamily="18" charset="0"/>
                <a:cs typeface="Times New Roman" panose="02020603050405020304" pitchFamily="18" charset="0"/>
              </a:rPr>
              <a:t>D.SAI GANESH                                           (21481A0561)</a:t>
            </a:r>
            <a:endParaRPr lang="en-IN" sz="1400" dirty="0">
              <a:solidFill>
                <a:srgbClr val="FF0000"/>
              </a:solidFill>
              <a:latin typeface="Times New Roman" panose="02020603050405020304" pitchFamily="18" charset="0"/>
              <a:cs typeface="Times New Roman" panose="02020603050405020304" pitchFamily="18" charset="0"/>
            </a:endParaRPr>
          </a:p>
          <a:p>
            <a:r>
              <a:rPr lang="en-IN" b="1" dirty="0"/>
              <a:t> </a:t>
            </a:r>
            <a:endParaRPr lang="en" dirty="0">
              <a:solidFill>
                <a:srgbClr val="FF0000"/>
              </a:solidFill>
            </a:endParaRPr>
          </a:p>
        </p:txBody>
      </p:sp>
      <p:sp>
        <p:nvSpPr>
          <p:cNvPr id="2" name="Google Shape;11262;p163">
            <a:extLst>
              <a:ext uri="{FF2B5EF4-FFF2-40B4-BE49-F238E27FC236}">
                <a16:creationId xmlns:a16="http://schemas.microsoft.com/office/drawing/2014/main" id="{2664D3D3-EE81-C9D0-0FF7-162C583CA7EE}"/>
              </a:ext>
            </a:extLst>
          </p:cNvPr>
          <p:cNvSpPr/>
          <p:nvPr/>
        </p:nvSpPr>
        <p:spPr>
          <a:xfrm>
            <a:off x="7914807" y="265368"/>
            <a:ext cx="509666" cy="449706"/>
          </a:xfrm>
          <a:custGeom>
            <a:avLst/>
            <a:gdLst/>
            <a:ahLst/>
            <a:cxnLst/>
            <a:rect l="l" t="t" r="r" b="b"/>
            <a:pathLst>
              <a:path w="11153" h="10717" extrusionOk="0">
                <a:moveTo>
                  <a:pt x="2999" y="1"/>
                </a:moveTo>
                <a:cubicBezTo>
                  <a:pt x="2911" y="1"/>
                  <a:pt x="2818" y="13"/>
                  <a:pt x="2722" y="39"/>
                </a:cubicBezTo>
                <a:cubicBezTo>
                  <a:pt x="1698" y="301"/>
                  <a:pt x="1817" y="1802"/>
                  <a:pt x="2889" y="1873"/>
                </a:cubicBezTo>
                <a:lnTo>
                  <a:pt x="3079" y="2659"/>
                </a:lnTo>
                <a:cubicBezTo>
                  <a:pt x="2984" y="2730"/>
                  <a:pt x="2889" y="2826"/>
                  <a:pt x="2817" y="2945"/>
                </a:cubicBezTo>
                <a:lnTo>
                  <a:pt x="2031" y="2730"/>
                </a:lnTo>
                <a:cubicBezTo>
                  <a:pt x="1969" y="2177"/>
                  <a:pt x="1527" y="1882"/>
                  <a:pt x="1085" y="1882"/>
                </a:cubicBezTo>
                <a:cubicBezTo>
                  <a:pt x="691" y="1882"/>
                  <a:pt x="297" y="2117"/>
                  <a:pt x="174" y="2611"/>
                </a:cubicBezTo>
                <a:cubicBezTo>
                  <a:pt x="1" y="3288"/>
                  <a:pt x="545" y="3777"/>
                  <a:pt x="1099" y="3777"/>
                </a:cubicBezTo>
                <a:cubicBezTo>
                  <a:pt x="1384" y="3777"/>
                  <a:pt x="1671" y="3648"/>
                  <a:pt x="1865" y="3349"/>
                </a:cubicBezTo>
                <a:lnTo>
                  <a:pt x="2674" y="3540"/>
                </a:lnTo>
                <a:cubicBezTo>
                  <a:pt x="2698" y="4040"/>
                  <a:pt x="3103" y="4397"/>
                  <a:pt x="3603" y="4397"/>
                </a:cubicBezTo>
                <a:cubicBezTo>
                  <a:pt x="3746" y="4397"/>
                  <a:pt x="3889" y="4373"/>
                  <a:pt x="4008" y="4302"/>
                </a:cubicBezTo>
                <a:lnTo>
                  <a:pt x="4508" y="4802"/>
                </a:lnTo>
                <a:cubicBezTo>
                  <a:pt x="4413" y="4969"/>
                  <a:pt x="4365" y="5159"/>
                  <a:pt x="4365" y="5350"/>
                </a:cubicBezTo>
                <a:lnTo>
                  <a:pt x="2031" y="5945"/>
                </a:lnTo>
                <a:cubicBezTo>
                  <a:pt x="1827" y="5655"/>
                  <a:pt x="1543" y="5530"/>
                  <a:pt x="1263" y="5530"/>
                </a:cubicBezTo>
                <a:cubicBezTo>
                  <a:pt x="696" y="5530"/>
                  <a:pt x="149" y="6045"/>
                  <a:pt x="341" y="6731"/>
                </a:cubicBezTo>
                <a:cubicBezTo>
                  <a:pt x="471" y="7199"/>
                  <a:pt x="856" y="7419"/>
                  <a:pt x="1242" y="7419"/>
                </a:cubicBezTo>
                <a:cubicBezTo>
                  <a:pt x="1700" y="7419"/>
                  <a:pt x="2159" y="7109"/>
                  <a:pt x="2198" y="6541"/>
                </a:cubicBezTo>
                <a:lnTo>
                  <a:pt x="4437" y="5945"/>
                </a:lnTo>
                <a:lnTo>
                  <a:pt x="2198" y="8184"/>
                </a:lnTo>
                <a:cubicBezTo>
                  <a:pt x="2079" y="8136"/>
                  <a:pt x="1936" y="8089"/>
                  <a:pt x="1793" y="8089"/>
                </a:cubicBezTo>
                <a:cubicBezTo>
                  <a:pt x="960" y="8089"/>
                  <a:pt x="531" y="9113"/>
                  <a:pt x="1126" y="9708"/>
                </a:cubicBezTo>
                <a:cubicBezTo>
                  <a:pt x="1318" y="9900"/>
                  <a:pt x="1554" y="9985"/>
                  <a:pt x="1787" y="9985"/>
                </a:cubicBezTo>
                <a:cubicBezTo>
                  <a:pt x="2275" y="9985"/>
                  <a:pt x="2746" y="9606"/>
                  <a:pt x="2746" y="9041"/>
                </a:cubicBezTo>
                <a:cubicBezTo>
                  <a:pt x="2746" y="8898"/>
                  <a:pt x="2698" y="8755"/>
                  <a:pt x="2651" y="8636"/>
                </a:cubicBezTo>
                <a:lnTo>
                  <a:pt x="4889" y="6398"/>
                </a:lnTo>
                <a:lnTo>
                  <a:pt x="4889" y="6398"/>
                </a:lnTo>
                <a:lnTo>
                  <a:pt x="4294" y="8636"/>
                </a:lnTo>
                <a:cubicBezTo>
                  <a:pt x="3222" y="8708"/>
                  <a:pt x="3079" y="10208"/>
                  <a:pt x="4103" y="10494"/>
                </a:cubicBezTo>
                <a:cubicBezTo>
                  <a:pt x="4199" y="10520"/>
                  <a:pt x="4291" y="10533"/>
                  <a:pt x="4379" y="10533"/>
                </a:cubicBezTo>
                <a:cubicBezTo>
                  <a:pt x="5234" y="10533"/>
                  <a:pt x="5688" y="9364"/>
                  <a:pt x="4889" y="8803"/>
                </a:cubicBezTo>
                <a:lnTo>
                  <a:pt x="5508" y="6493"/>
                </a:lnTo>
                <a:cubicBezTo>
                  <a:pt x="5699" y="6493"/>
                  <a:pt x="5889" y="6445"/>
                  <a:pt x="6056" y="6350"/>
                </a:cubicBezTo>
                <a:lnTo>
                  <a:pt x="6556" y="6850"/>
                </a:lnTo>
                <a:cubicBezTo>
                  <a:pt x="6270" y="7422"/>
                  <a:pt x="6651" y="8112"/>
                  <a:pt x="7318" y="8184"/>
                </a:cubicBezTo>
                <a:lnTo>
                  <a:pt x="7509" y="8970"/>
                </a:lnTo>
                <a:cubicBezTo>
                  <a:pt x="6703" y="9514"/>
                  <a:pt x="7132" y="10717"/>
                  <a:pt x="8014" y="10717"/>
                </a:cubicBezTo>
                <a:cubicBezTo>
                  <a:pt x="8096" y="10717"/>
                  <a:pt x="8182" y="10707"/>
                  <a:pt x="8271" y="10684"/>
                </a:cubicBezTo>
                <a:cubicBezTo>
                  <a:pt x="9295" y="10422"/>
                  <a:pt x="9176" y="8898"/>
                  <a:pt x="8104" y="8827"/>
                </a:cubicBezTo>
                <a:lnTo>
                  <a:pt x="7914" y="8041"/>
                </a:lnTo>
                <a:cubicBezTo>
                  <a:pt x="8033" y="7969"/>
                  <a:pt x="8104" y="7874"/>
                  <a:pt x="8176" y="7755"/>
                </a:cubicBezTo>
                <a:lnTo>
                  <a:pt x="8961" y="7969"/>
                </a:lnTo>
                <a:cubicBezTo>
                  <a:pt x="9023" y="8495"/>
                  <a:pt x="9467" y="8820"/>
                  <a:pt x="9921" y="8820"/>
                </a:cubicBezTo>
                <a:cubicBezTo>
                  <a:pt x="10165" y="8820"/>
                  <a:pt x="10413" y="8726"/>
                  <a:pt x="10605" y="8517"/>
                </a:cubicBezTo>
                <a:cubicBezTo>
                  <a:pt x="11152" y="7898"/>
                  <a:pt x="10724" y="6922"/>
                  <a:pt x="9914" y="6922"/>
                </a:cubicBezTo>
                <a:lnTo>
                  <a:pt x="9914" y="6945"/>
                </a:lnTo>
                <a:cubicBezTo>
                  <a:pt x="9604" y="6945"/>
                  <a:pt x="9295" y="7088"/>
                  <a:pt x="9128" y="7374"/>
                </a:cubicBezTo>
                <a:lnTo>
                  <a:pt x="8342" y="7160"/>
                </a:lnTo>
                <a:cubicBezTo>
                  <a:pt x="8295" y="6683"/>
                  <a:pt x="7890" y="6302"/>
                  <a:pt x="7390" y="6302"/>
                </a:cubicBezTo>
                <a:cubicBezTo>
                  <a:pt x="7247" y="6302"/>
                  <a:pt x="7128" y="6350"/>
                  <a:pt x="6985" y="6398"/>
                </a:cubicBezTo>
                <a:lnTo>
                  <a:pt x="6509" y="5921"/>
                </a:lnTo>
                <a:cubicBezTo>
                  <a:pt x="6604" y="5755"/>
                  <a:pt x="6651" y="5564"/>
                  <a:pt x="6651" y="5374"/>
                </a:cubicBezTo>
                <a:lnTo>
                  <a:pt x="8961" y="4754"/>
                </a:lnTo>
                <a:cubicBezTo>
                  <a:pt x="9158" y="5037"/>
                  <a:pt x="9440" y="5159"/>
                  <a:pt x="9719" y="5159"/>
                </a:cubicBezTo>
                <a:cubicBezTo>
                  <a:pt x="10287" y="5159"/>
                  <a:pt x="10844" y="4655"/>
                  <a:pt x="10652" y="3969"/>
                </a:cubicBezTo>
                <a:cubicBezTo>
                  <a:pt x="10521" y="3497"/>
                  <a:pt x="10132" y="3273"/>
                  <a:pt x="9743" y="3273"/>
                </a:cubicBezTo>
                <a:cubicBezTo>
                  <a:pt x="9288" y="3273"/>
                  <a:pt x="8833" y="3581"/>
                  <a:pt x="8795" y="4159"/>
                </a:cubicBezTo>
                <a:lnTo>
                  <a:pt x="6556" y="4754"/>
                </a:lnTo>
                <a:lnTo>
                  <a:pt x="8795" y="2516"/>
                </a:lnTo>
                <a:cubicBezTo>
                  <a:pt x="8914" y="2564"/>
                  <a:pt x="9057" y="2587"/>
                  <a:pt x="9200" y="2587"/>
                </a:cubicBezTo>
                <a:cubicBezTo>
                  <a:pt x="10033" y="2587"/>
                  <a:pt x="10462" y="1587"/>
                  <a:pt x="9866" y="992"/>
                </a:cubicBezTo>
                <a:cubicBezTo>
                  <a:pt x="9675" y="800"/>
                  <a:pt x="9438" y="715"/>
                  <a:pt x="9206" y="715"/>
                </a:cubicBezTo>
                <a:cubicBezTo>
                  <a:pt x="8718" y="715"/>
                  <a:pt x="8247" y="1094"/>
                  <a:pt x="8247" y="1659"/>
                </a:cubicBezTo>
                <a:cubicBezTo>
                  <a:pt x="8247" y="1802"/>
                  <a:pt x="8295" y="1921"/>
                  <a:pt x="8342" y="2063"/>
                </a:cubicBezTo>
                <a:lnTo>
                  <a:pt x="6104" y="4302"/>
                </a:lnTo>
                <a:lnTo>
                  <a:pt x="6699" y="2040"/>
                </a:lnTo>
                <a:cubicBezTo>
                  <a:pt x="7771" y="1968"/>
                  <a:pt x="7914" y="468"/>
                  <a:pt x="6890" y="182"/>
                </a:cubicBezTo>
                <a:cubicBezTo>
                  <a:pt x="6795" y="156"/>
                  <a:pt x="6705" y="144"/>
                  <a:pt x="6618" y="144"/>
                </a:cubicBezTo>
                <a:cubicBezTo>
                  <a:pt x="5760" y="144"/>
                  <a:pt x="5304" y="1332"/>
                  <a:pt x="6104" y="1873"/>
                </a:cubicBezTo>
                <a:lnTo>
                  <a:pt x="5485" y="4207"/>
                </a:lnTo>
                <a:cubicBezTo>
                  <a:pt x="5294" y="4207"/>
                  <a:pt x="5104" y="4254"/>
                  <a:pt x="4937" y="4350"/>
                </a:cubicBezTo>
                <a:lnTo>
                  <a:pt x="4437" y="3873"/>
                </a:lnTo>
                <a:cubicBezTo>
                  <a:pt x="4508" y="3730"/>
                  <a:pt x="4532" y="3588"/>
                  <a:pt x="4532" y="3469"/>
                </a:cubicBezTo>
                <a:cubicBezTo>
                  <a:pt x="4532" y="2968"/>
                  <a:pt x="4151" y="2564"/>
                  <a:pt x="3675" y="2516"/>
                </a:cubicBezTo>
                <a:lnTo>
                  <a:pt x="3484" y="1730"/>
                </a:lnTo>
                <a:cubicBezTo>
                  <a:pt x="4284" y="1189"/>
                  <a:pt x="3867" y="1"/>
                  <a:pt x="29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CA8F6765-4573-A50C-E4B5-89A43294ABF6}"/>
              </a:ext>
            </a:extLst>
          </p:cNvPr>
          <p:cNvPicPr>
            <a:picLocks noChangeAspect="1" noChangeArrowheads="1"/>
          </p:cNvPicPr>
          <p:nvPr/>
        </p:nvPicPr>
        <p:blipFill>
          <a:blip r:embed="rId3"/>
          <a:srcRect/>
          <a:stretch>
            <a:fillRect/>
          </a:stretch>
        </p:blipFill>
        <p:spPr bwMode="auto">
          <a:xfrm>
            <a:off x="3589102" y="715074"/>
            <a:ext cx="1168752" cy="1098735"/>
          </a:xfrm>
          <a:prstGeom prst="rect">
            <a:avLst/>
          </a:prstGeom>
          <a:noFill/>
          <a:ln>
            <a:noFill/>
          </a:ln>
          <a:effectLst/>
        </p:spPr>
      </p:pic>
      <p:sp>
        <p:nvSpPr>
          <p:cNvPr id="5" name="TextBox 4">
            <a:extLst>
              <a:ext uri="{FF2B5EF4-FFF2-40B4-BE49-F238E27FC236}">
                <a16:creationId xmlns:a16="http://schemas.microsoft.com/office/drawing/2014/main" id="{AD85D1EC-EC7F-EDAF-C882-DD2FAFE85722}"/>
              </a:ext>
            </a:extLst>
          </p:cNvPr>
          <p:cNvSpPr txBox="1"/>
          <p:nvPr/>
        </p:nvSpPr>
        <p:spPr>
          <a:xfrm>
            <a:off x="629587" y="1850981"/>
            <a:ext cx="7285220" cy="836126"/>
          </a:xfrm>
          <a:prstGeom prst="rect">
            <a:avLst/>
          </a:prstGeom>
          <a:noFill/>
        </p:spPr>
        <p:txBody>
          <a:bodyPr wrap="square">
            <a:spAutoFit/>
          </a:bodyPr>
          <a:lstStyle/>
          <a:p>
            <a:pPr lvl="0" algn="ctr" defTabSz="457200">
              <a:spcBef>
                <a:spcPts val="0"/>
              </a:spcBef>
              <a:spcAft>
                <a:spcPts val="0"/>
              </a:spcAft>
              <a:buClrTx/>
              <a:buSzTx/>
            </a:pPr>
            <a:r>
              <a:rPr lang="en-IN" sz="2000" dirty="0">
                <a:solidFill>
                  <a:srgbClr val="00B0F0"/>
                </a:solidFill>
                <a:latin typeface="Times New Roman" pitchFamily="18" charset="0"/>
                <a:cs typeface="Times New Roman" pitchFamily="18" charset="0"/>
              </a:rPr>
              <a:t>Department of Computer Science and Engineering</a:t>
            </a:r>
          </a:p>
          <a:p>
            <a:pPr lvl="0" algn="ctr" defTabSz="457200">
              <a:spcBef>
                <a:spcPts val="1000"/>
              </a:spcBef>
              <a:spcAft>
                <a:spcPts val="0"/>
              </a:spcAft>
              <a:buClrTx/>
              <a:buSzTx/>
            </a:pPr>
            <a:r>
              <a:rPr lang="en-IN" sz="2000" dirty="0">
                <a:solidFill>
                  <a:srgbClr val="00B0F0"/>
                </a:solidFill>
                <a:latin typeface="Times New Roman" pitchFamily="18" charset="0"/>
                <a:cs typeface="Times New Roman" pitchFamily="18" charset="0"/>
              </a:rPr>
              <a:t>Seshadri Rao Gudlavalleru Engineering College, Gudlavalleru</a:t>
            </a:r>
          </a:p>
        </p:txBody>
      </p:sp>
      <p:sp>
        <p:nvSpPr>
          <p:cNvPr id="7" name="TextBox 6">
            <a:extLst>
              <a:ext uri="{FF2B5EF4-FFF2-40B4-BE49-F238E27FC236}">
                <a16:creationId xmlns:a16="http://schemas.microsoft.com/office/drawing/2014/main" id="{F7FCD0C1-12AF-9DE2-4A06-EB3189DD2C91}"/>
              </a:ext>
            </a:extLst>
          </p:cNvPr>
          <p:cNvSpPr txBox="1"/>
          <p:nvPr/>
        </p:nvSpPr>
        <p:spPr>
          <a:xfrm>
            <a:off x="1800694" y="2713219"/>
            <a:ext cx="5454546" cy="774571"/>
          </a:xfrm>
          <a:prstGeom prst="rect">
            <a:avLst/>
          </a:prstGeom>
          <a:noFill/>
        </p:spPr>
        <p:txBody>
          <a:bodyPr wrap="square">
            <a:spAutoFit/>
          </a:bodyPr>
          <a:lstStyle/>
          <a:p>
            <a:pPr lvl="0" algn="ctr" defTabSz="457200">
              <a:spcBef>
                <a:spcPts val="1000"/>
              </a:spcBef>
              <a:spcAft>
                <a:spcPts val="0"/>
              </a:spcAft>
              <a:buClrTx/>
              <a:buSzTx/>
            </a:pPr>
            <a:r>
              <a:rPr lang="en-IN" sz="1800" b="1" dirty="0">
                <a:solidFill>
                  <a:srgbClr val="C00000"/>
                </a:solidFill>
                <a:latin typeface="Times New Roman" pitchFamily="18" charset="0"/>
                <a:cs typeface="Times New Roman" pitchFamily="18" charset="0"/>
              </a:rPr>
              <a:t>Under the Guidance of</a:t>
            </a:r>
          </a:p>
          <a:p>
            <a:pPr lvl="0" algn="ctr" defTabSz="457200">
              <a:spcBef>
                <a:spcPts val="1000"/>
              </a:spcBef>
              <a:spcAft>
                <a:spcPts val="0"/>
              </a:spcAft>
              <a:buClrTx/>
              <a:buSzTx/>
            </a:pPr>
            <a:r>
              <a:rPr lang="en-US" sz="1800" b="1" dirty="0" err="1">
                <a:solidFill>
                  <a:srgbClr val="C00000"/>
                </a:solidFill>
                <a:latin typeface="Times New Roman" panose="02020603050405020304" pitchFamily="18" charset="0"/>
                <a:cs typeface="Times New Roman" pitchFamily="18" charset="0"/>
              </a:rPr>
              <a:t>Dr.G.SriDevi</a:t>
            </a:r>
            <a:r>
              <a:rPr lang="en-US" sz="1800" b="1" dirty="0">
                <a:solidFill>
                  <a:srgbClr val="C00000"/>
                </a:solidFill>
                <a:latin typeface="Times New Roman" panose="02020603050405020304" pitchFamily="18" charset="0"/>
                <a:cs typeface="Times New Roman" pitchFamily="18" charset="0"/>
              </a:rPr>
              <a:t> ,</a:t>
            </a:r>
            <a:r>
              <a:rPr lang="en-IN" sz="1200" b="1" dirty="0">
                <a:solidFill>
                  <a:srgbClr val="C00000"/>
                </a:solidFill>
                <a:latin typeface="Times New Roman" panose="02020603050405020304" pitchFamily="18" charset="0"/>
                <a:cs typeface="Times New Roman" pitchFamily="18" charset="0"/>
              </a:rPr>
              <a:t>M.Tech(PhD)</a:t>
            </a:r>
            <a:endParaRPr lang="en-IN" sz="1200" dirty="0">
              <a:solidFill>
                <a:prstClr val="black"/>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6321-0B56-868B-18A0-C26F610EF4B0}"/>
              </a:ext>
            </a:extLst>
          </p:cNvPr>
          <p:cNvSpPr>
            <a:spLocks noGrp="1"/>
          </p:cNvSpPr>
          <p:nvPr>
            <p:ph type="title"/>
          </p:nvPr>
        </p:nvSpPr>
        <p:spPr>
          <a:xfrm>
            <a:off x="685332" y="1"/>
            <a:ext cx="7773338" cy="427220"/>
          </a:xfrm>
        </p:spPr>
        <p:txBody>
          <a:bodyPr>
            <a:normAutofit fontScale="90000"/>
          </a:bodyPr>
          <a:lstStyle/>
          <a:p>
            <a:r>
              <a:rPr lang="en-IN" dirty="0" err="1"/>
              <a:t>DataSET</a:t>
            </a:r>
            <a:r>
              <a:rPr lang="en-IN" dirty="0"/>
              <a:t> BEFORE preprocessing</a:t>
            </a:r>
          </a:p>
        </p:txBody>
      </p:sp>
      <p:pic>
        <p:nvPicPr>
          <p:cNvPr id="5" name="Content Placeholder 4">
            <a:extLst>
              <a:ext uri="{FF2B5EF4-FFF2-40B4-BE49-F238E27FC236}">
                <a16:creationId xmlns:a16="http://schemas.microsoft.com/office/drawing/2014/main" id="{E6A858FA-58FB-374D-D334-556D022F03D3}"/>
              </a:ext>
            </a:extLst>
          </p:cNvPr>
          <p:cNvPicPr>
            <a:picLocks noGrp="1" noChangeAspect="1"/>
          </p:cNvPicPr>
          <p:nvPr>
            <p:ph sz="quarter" idx="13"/>
          </p:nvPr>
        </p:nvPicPr>
        <p:blipFill>
          <a:blip r:embed="rId2"/>
          <a:stretch>
            <a:fillRect/>
          </a:stretch>
        </p:blipFill>
        <p:spPr>
          <a:xfrm>
            <a:off x="134912" y="427222"/>
            <a:ext cx="8874176" cy="4527028"/>
          </a:xfrm>
        </p:spPr>
      </p:pic>
    </p:spTree>
    <p:extLst>
      <p:ext uri="{BB962C8B-B14F-4D97-AF65-F5344CB8AC3E}">
        <p14:creationId xmlns:p14="http://schemas.microsoft.com/office/powerpoint/2010/main" val="409398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2169-7FE8-6BB0-2302-74CCCCD1EBE0}"/>
              </a:ext>
            </a:extLst>
          </p:cNvPr>
          <p:cNvSpPr>
            <a:spLocks noGrp="1"/>
          </p:cNvSpPr>
          <p:nvPr>
            <p:ph type="title"/>
          </p:nvPr>
        </p:nvSpPr>
        <p:spPr>
          <a:xfrm>
            <a:off x="685332" y="82446"/>
            <a:ext cx="7773338" cy="509665"/>
          </a:xfrm>
        </p:spPr>
        <p:txBody>
          <a:bodyPr/>
          <a:lstStyle/>
          <a:p>
            <a:r>
              <a:rPr lang="en-IN" dirty="0" err="1"/>
              <a:t>DataSET</a:t>
            </a:r>
            <a:r>
              <a:rPr lang="en-IN" dirty="0"/>
              <a:t> after preprocessing</a:t>
            </a:r>
          </a:p>
        </p:txBody>
      </p:sp>
      <p:pic>
        <p:nvPicPr>
          <p:cNvPr id="5" name="Content Placeholder 4">
            <a:extLst>
              <a:ext uri="{FF2B5EF4-FFF2-40B4-BE49-F238E27FC236}">
                <a16:creationId xmlns:a16="http://schemas.microsoft.com/office/drawing/2014/main" id="{D0AD8FD6-4EE3-6E02-C23A-E27BCB118AA4}"/>
              </a:ext>
            </a:extLst>
          </p:cNvPr>
          <p:cNvPicPr>
            <a:picLocks noGrp="1" noChangeAspect="1"/>
          </p:cNvPicPr>
          <p:nvPr>
            <p:ph sz="quarter" idx="13"/>
          </p:nvPr>
        </p:nvPicPr>
        <p:blipFill>
          <a:blip r:embed="rId2"/>
          <a:stretch>
            <a:fillRect/>
          </a:stretch>
        </p:blipFill>
        <p:spPr>
          <a:xfrm>
            <a:off x="164892" y="517161"/>
            <a:ext cx="8874177" cy="4543893"/>
          </a:xfrm>
        </p:spPr>
      </p:pic>
    </p:spTree>
    <p:extLst>
      <p:ext uri="{BB962C8B-B14F-4D97-AF65-F5344CB8AC3E}">
        <p14:creationId xmlns:p14="http://schemas.microsoft.com/office/powerpoint/2010/main" val="267289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22D6-2220-0387-5859-C7A90AB29A28}"/>
              </a:ext>
            </a:extLst>
          </p:cNvPr>
          <p:cNvSpPr>
            <a:spLocks noGrp="1"/>
          </p:cNvSpPr>
          <p:nvPr>
            <p:ph type="title"/>
          </p:nvPr>
        </p:nvSpPr>
        <p:spPr>
          <a:xfrm>
            <a:off x="540000" y="363275"/>
            <a:ext cx="6267200" cy="572700"/>
          </a:xfrm>
        </p:spPr>
        <p:txBody>
          <a:bodyPr/>
          <a:lstStyle/>
          <a:p>
            <a:r>
              <a:rPr lang="en-IN" dirty="0"/>
              <a:t>K-Means clustering Algorithm</a:t>
            </a:r>
            <a:br>
              <a:rPr lang="en-IN" dirty="0"/>
            </a:br>
            <a:endParaRPr lang="en-IN" dirty="0"/>
          </a:p>
        </p:txBody>
      </p:sp>
      <p:sp>
        <p:nvSpPr>
          <p:cNvPr id="3" name="TextBox 2">
            <a:extLst>
              <a:ext uri="{FF2B5EF4-FFF2-40B4-BE49-F238E27FC236}">
                <a16:creationId xmlns:a16="http://schemas.microsoft.com/office/drawing/2014/main" id="{2CA5DD13-E8A3-2D34-429E-7975EF811C07}"/>
              </a:ext>
            </a:extLst>
          </p:cNvPr>
          <p:cNvSpPr txBox="1"/>
          <p:nvPr/>
        </p:nvSpPr>
        <p:spPr>
          <a:xfrm>
            <a:off x="985520" y="1463040"/>
            <a:ext cx="673608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K-Means clustering is a popular unsupervised machine learning algorithm used to partition data into k distinct clusters based on feature similarity. The algorithm works by initializing k centroids, one for each cluster, and then iteratively assigning each data point to the nearest centroid and updating the centroids based on the mean of the assigned points. This process repeats until convergence, typically when the assignments no longer change. The primary objective of K-Means is to minimize the within-cluster variance, creating compact and well-separated clusters. It's computationally efficient and works well with large datasets. However, it requires specifying the number of clusters in advance and may struggle with clusters of varying shapes and sizes.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75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89"/>
          <p:cNvSpPr txBox="1">
            <a:spLocks noGrp="1"/>
          </p:cNvSpPr>
          <p:nvPr>
            <p:ph type="title"/>
          </p:nvPr>
        </p:nvSpPr>
        <p:spPr>
          <a:xfrm>
            <a:off x="644576" y="212038"/>
            <a:ext cx="4302177" cy="7839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1208" name="Google Shape;1208;p89"/>
          <p:cNvSpPr/>
          <p:nvPr/>
        </p:nvSpPr>
        <p:spPr>
          <a:xfrm>
            <a:off x="5622300" y="1488002"/>
            <a:ext cx="312000" cy="31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9"/>
          <p:cNvSpPr/>
          <p:nvPr/>
        </p:nvSpPr>
        <p:spPr>
          <a:xfrm>
            <a:off x="5622300" y="3084840"/>
            <a:ext cx="312000" cy="31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35B82F4-F752-A2F5-BEDF-C2933B6507D6}"/>
              </a:ext>
            </a:extLst>
          </p:cNvPr>
          <p:cNvSpPr txBox="1"/>
          <p:nvPr/>
        </p:nvSpPr>
        <p:spPr>
          <a:xfrm>
            <a:off x="644576" y="661851"/>
            <a:ext cx="7300211" cy="4093428"/>
          </a:xfrm>
          <a:prstGeom prst="rect">
            <a:avLst/>
          </a:prstGeom>
          <a:noFill/>
        </p:spPr>
        <p:txBody>
          <a:bodyPr wrap="square">
            <a:spAutoFit/>
          </a:bodyPr>
          <a:lstStyle/>
          <a:p>
            <a:r>
              <a:rPr lang="en-US" sz="2000" b="1" dirty="0">
                <a:solidFill>
                  <a:srgbClr val="FF0000"/>
                </a:solidFill>
              </a:rPr>
              <a:t>Algorithm: k-means</a:t>
            </a:r>
            <a:r>
              <a:rPr lang="en-US" sz="1600" dirty="0">
                <a:solidFill>
                  <a:schemeClr val="accent6">
                    <a:lumMod val="50000"/>
                  </a:schemeClr>
                </a:solidFill>
              </a:rPr>
              <a:t>. The k-means algorithm for partitioning, where each cluster’s center is </a:t>
            </a:r>
          </a:p>
          <a:p>
            <a:r>
              <a:rPr lang="en-US" sz="1600" dirty="0">
                <a:solidFill>
                  <a:schemeClr val="accent6">
                    <a:lumMod val="50000"/>
                  </a:schemeClr>
                </a:solidFill>
              </a:rPr>
              <a:t>represented by the mean value of the objects in the cluster.</a:t>
            </a:r>
          </a:p>
          <a:p>
            <a:r>
              <a:rPr lang="en-US" sz="1600" b="1" dirty="0">
                <a:solidFill>
                  <a:schemeClr val="accent6">
                    <a:lumMod val="50000"/>
                  </a:schemeClr>
                </a:solidFill>
              </a:rPr>
              <a:t>Input</a:t>
            </a:r>
            <a:r>
              <a:rPr lang="en-US" sz="1600" dirty="0">
                <a:solidFill>
                  <a:schemeClr val="accent6">
                    <a:lumMod val="50000"/>
                  </a:schemeClr>
                </a:solidFill>
              </a:rPr>
              <a:t>:</a:t>
            </a:r>
          </a:p>
          <a:p>
            <a:r>
              <a:rPr lang="en-US" sz="1600" dirty="0">
                <a:solidFill>
                  <a:schemeClr val="accent6">
                    <a:lumMod val="50000"/>
                  </a:schemeClr>
                </a:solidFill>
              </a:rPr>
              <a:t> k: the number of clusters,</a:t>
            </a:r>
          </a:p>
          <a:p>
            <a:r>
              <a:rPr lang="en-US" sz="1600" dirty="0">
                <a:solidFill>
                  <a:schemeClr val="accent6">
                    <a:lumMod val="50000"/>
                  </a:schemeClr>
                </a:solidFill>
              </a:rPr>
              <a:t> D: a data set containing n objects.</a:t>
            </a:r>
          </a:p>
          <a:p>
            <a:r>
              <a:rPr lang="en-US" sz="1600" b="1" dirty="0">
                <a:solidFill>
                  <a:schemeClr val="accent6">
                    <a:lumMod val="50000"/>
                  </a:schemeClr>
                </a:solidFill>
              </a:rPr>
              <a:t>Output: </a:t>
            </a:r>
            <a:r>
              <a:rPr lang="en-US" sz="1600" dirty="0">
                <a:solidFill>
                  <a:schemeClr val="accent6">
                    <a:lumMod val="50000"/>
                  </a:schemeClr>
                </a:solidFill>
              </a:rPr>
              <a:t>A set of k clusters.</a:t>
            </a:r>
          </a:p>
          <a:p>
            <a:r>
              <a:rPr lang="en-US" sz="1600" b="1" dirty="0">
                <a:solidFill>
                  <a:schemeClr val="accent6">
                    <a:lumMod val="50000"/>
                  </a:schemeClr>
                </a:solidFill>
              </a:rPr>
              <a:t>Method</a:t>
            </a:r>
            <a:r>
              <a:rPr lang="en-US" sz="1600" dirty="0">
                <a:solidFill>
                  <a:schemeClr val="accent6">
                    <a:lumMod val="50000"/>
                  </a:schemeClr>
                </a:solidFill>
              </a:rPr>
              <a:t>:</a:t>
            </a:r>
          </a:p>
          <a:p>
            <a:r>
              <a:rPr lang="en-US" sz="1600" dirty="0">
                <a:solidFill>
                  <a:schemeClr val="accent6">
                    <a:lumMod val="50000"/>
                  </a:schemeClr>
                </a:solidFill>
              </a:rPr>
              <a:t>(1) arbitrarily choose k objects from D as the initial cluster centers;</a:t>
            </a:r>
          </a:p>
          <a:p>
            <a:r>
              <a:rPr lang="en-US" sz="1600" dirty="0">
                <a:solidFill>
                  <a:schemeClr val="accent6">
                    <a:lumMod val="50000"/>
                  </a:schemeClr>
                </a:solidFill>
              </a:rPr>
              <a:t>(2) repeat</a:t>
            </a:r>
          </a:p>
          <a:p>
            <a:r>
              <a:rPr lang="en-US" sz="1600" dirty="0">
                <a:solidFill>
                  <a:schemeClr val="accent6">
                    <a:lumMod val="50000"/>
                  </a:schemeClr>
                </a:solidFill>
              </a:rPr>
              <a:t>(3) (re)assign each object to the cluster to which the object is the most similar, based on the </a:t>
            </a:r>
          </a:p>
          <a:p>
            <a:r>
              <a:rPr lang="en-US" sz="1600" dirty="0">
                <a:solidFill>
                  <a:schemeClr val="accent6">
                    <a:lumMod val="50000"/>
                  </a:schemeClr>
                </a:solidFill>
              </a:rPr>
              <a:t>mean value of the objects in the cluster;</a:t>
            </a:r>
          </a:p>
          <a:p>
            <a:r>
              <a:rPr lang="en-US" sz="1600" dirty="0">
                <a:solidFill>
                  <a:schemeClr val="accent6">
                    <a:lumMod val="50000"/>
                  </a:schemeClr>
                </a:solidFill>
              </a:rPr>
              <a:t>(4) update the cluster means, that is, calculate the mean value of the objects for each </a:t>
            </a:r>
          </a:p>
          <a:p>
            <a:r>
              <a:rPr lang="en-US" sz="1600" dirty="0">
                <a:solidFill>
                  <a:schemeClr val="accent6">
                    <a:lumMod val="50000"/>
                  </a:schemeClr>
                </a:solidFill>
              </a:rPr>
              <a:t> cluster;</a:t>
            </a:r>
          </a:p>
          <a:p>
            <a:r>
              <a:rPr lang="en-US" sz="1600" dirty="0">
                <a:solidFill>
                  <a:schemeClr val="accent6">
                    <a:lumMod val="50000"/>
                  </a:schemeClr>
                </a:solidFill>
              </a:rPr>
              <a:t>(5) until no change;</a:t>
            </a:r>
            <a:endParaRPr lang="en-IN" sz="16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2"/>
                                        </p:tgtEl>
                                        <p:attrNameLst>
                                          <p:attrName>style.visibility</p:attrName>
                                        </p:attrNameLst>
                                      </p:cBhvr>
                                      <p:to>
                                        <p:strVal val="visible"/>
                                      </p:to>
                                    </p:set>
                                    <p:animEffect transition="in" filter="fade">
                                      <p:cBhvr>
                                        <p:cTn id="7" dur="1000"/>
                                        <p:tgtEl>
                                          <p:spTgt spid="1202"/>
                                        </p:tgtEl>
                                      </p:cBhvr>
                                    </p:animEffect>
                                  </p:childTnLst>
                                </p:cTn>
                              </p:par>
                              <p:par>
                                <p:cTn id="8" presetID="2" presetClass="entr" presetSubtype="2" fill="hold" nodeType="withEffect">
                                  <p:stCondLst>
                                    <p:cond delay="0"/>
                                  </p:stCondLst>
                                  <p:childTnLst>
                                    <p:set>
                                      <p:cBhvr>
                                        <p:cTn id="9" dur="1" fill="hold">
                                          <p:stCondLst>
                                            <p:cond delay="0"/>
                                          </p:stCondLst>
                                        </p:cTn>
                                        <p:tgtEl>
                                          <p:spTgt spid="1209"/>
                                        </p:tgtEl>
                                        <p:attrNameLst>
                                          <p:attrName>style.visibility</p:attrName>
                                        </p:attrNameLst>
                                      </p:cBhvr>
                                      <p:to>
                                        <p:strVal val="visible"/>
                                      </p:to>
                                    </p:set>
                                    <p:anim calcmode="lin" valueType="num">
                                      <p:cBhvr additive="base">
                                        <p:cTn id="10" dur="1000"/>
                                        <p:tgtEl>
                                          <p:spTgt spid="120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08"/>
                                        </p:tgtEl>
                                        <p:attrNameLst>
                                          <p:attrName>style.visibility</p:attrName>
                                        </p:attrNameLst>
                                      </p:cBhvr>
                                      <p:to>
                                        <p:strVal val="visible"/>
                                      </p:to>
                                    </p:set>
                                    <p:anim calcmode="lin" valueType="num">
                                      <p:cBhvr additive="base">
                                        <p:cTn id="13" dur="1000"/>
                                        <p:tgtEl>
                                          <p:spTgt spid="1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4" name="Google Shape;1174;p87"/>
          <p:cNvSpPr txBox="1">
            <a:spLocks noGrp="1"/>
          </p:cNvSpPr>
          <p:nvPr>
            <p:ph type="subTitle" idx="1"/>
          </p:nvPr>
        </p:nvSpPr>
        <p:spPr>
          <a:xfrm>
            <a:off x="-1873769" y="284813"/>
            <a:ext cx="7457606" cy="7570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Workflow of K-Means</a:t>
            </a:r>
            <a:endParaRPr sz="2000" dirty="0"/>
          </a:p>
        </p:txBody>
      </p:sp>
      <p:pic>
        <p:nvPicPr>
          <p:cNvPr id="3" name="Picture 2">
            <a:extLst>
              <a:ext uri="{FF2B5EF4-FFF2-40B4-BE49-F238E27FC236}">
                <a16:creationId xmlns:a16="http://schemas.microsoft.com/office/drawing/2014/main" id="{F29C8D44-E9AD-E461-60F6-9652BDEFEDC9}"/>
              </a:ext>
            </a:extLst>
          </p:cNvPr>
          <p:cNvPicPr>
            <a:picLocks noChangeAspect="1"/>
          </p:cNvPicPr>
          <p:nvPr/>
        </p:nvPicPr>
        <p:blipFill>
          <a:blip r:embed="rId3"/>
          <a:stretch>
            <a:fillRect/>
          </a:stretch>
        </p:blipFill>
        <p:spPr>
          <a:xfrm>
            <a:off x="170688" y="1042774"/>
            <a:ext cx="8802624" cy="3057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74"/>
                                        </p:tgtEl>
                                        <p:attrNameLst>
                                          <p:attrName>style.visibility</p:attrName>
                                        </p:attrNameLst>
                                      </p:cBhvr>
                                      <p:to>
                                        <p:strVal val="visible"/>
                                      </p:to>
                                    </p:set>
                                    <p:anim calcmode="lin" valueType="num">
                                      <p:cBhvr additive="base">
                                        <p:cTn id="7" dur="1000"/>
                                        <p:tgtEl>
                                          <p:spTgt spid="11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3" name="Title 2">
            <a:extLst>
              <a:ext uri="{FF2B5EF4-FFF2-40B4-BE49-F238E27FC236}">
                <a16:creationId xmlns:a16="http://schemas.microsoft.com/office/drawing/2014/main" id="{FBE460CE-D64A-C19C-597F-AFE0A10704CC}"/>
              </a:ext>
            </a:extLst>
          </p:cNvPr>
          <p:cNvSpPr>
            <a:spLocks noGrp="1"/>
          </p:cNvSpPr>
          <p:nvPr>
            <p:ph type="title"/>
          </p:nvPr>
        </p:nvSpPr>
        <p:spPr>
          <a:xfrm>
            <a:off x="-1723514" y="288075"/>
            <a:ext cx="8064000" cy="572700"/>
          </a:xfrm>
        </p:spPr>
        <p:txBody>
          <a:bodyPr/>
          <a:lstStyle/>
          <a:p>
            <a:r>
              <a:rPr lang="en-US" dirty="0"/>
              <a:t>Python script</a:t>
            </a:r>
            <a:endParaRPr lang="en-IN" dirty="0"/>
          </a:p>
        </p:txBody>
      </p:sp>
      <p:sp>
        <p:nvSpPr>
          <p:cNvPr id="4" name="Rectangle 2">
            <a:extLst>
              <a:ext uri="{FF2B5EF4-FFF2-40B4-BE49-F238E27FC236}">
                <a16:creationId xmlns:a16="http://schemas.microsoft.com/office/drawing/2014/main" id="{CC068DE0-6F75-51D7-8056-038799E37E49}"/>
              </a:ext>
            </a:extLst>
          </p:cNvPr>
          <p:cNvSpPr>
            <a:spLocks noChangeArrowheads="1"/>
          </p:cNvSpPr>
          <p:nvPr/>
        </p:nvSpPr>
        <p:spPr bwMode="auto">
          <a:xfrm>
            <a:off x="427220" y="1025557"/>
            <a:ext cx="10171897" cy="65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A0EF75A8-8D81-D5FA-BE70-051CCF67B31A}"/>
              </a:ext>
            </a:extLst>
          </p:cNvPr>
          <p:cNvPicPr>
            <a:picLocks noChangeAspect="1"/>
          </p:cNvPicPr>
          <p:nvPr/>
        </p:nvPicPr>
        <p:blipFill>
          <a:blip r:embed="rId3"/>
          <a:stretch>
            <a:fillRect/>
          </a:stretch>
        </p:blipFill>
        <p:spPr>
          <a:xfrm>
            <a:off x="719328" y="1158241"/>
            <a:ext cx="6798057" cy="32674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0E4D-E3AF-5166-07A7-93D8F1FB3328}"/>
              </a:ext>
            </a:extLst>
          </p:cNvPr>
          <p:cNvSpPr>
            <a:spLocks noGrp="1"/>
          </p:cNvSpPr>
          <p:nvPr>
            <p:ph type="title"/>
          </p:nvPr>
        </p:nvSpPr>
        <p:spPr>
          <a:xfrm>
            <a:off x="685332" y="463888"/>
            <a:ext cx="7773338" cy="785049"/>
          </a:xfrm>
        </p:spPr>
        <p:txBody>
          <a:bodyPr/>
          <a:lstStyle/>
          <a:p>
            <a:r>
              <a:rPr lang="en-US" dirty="0"/>
              <a:t>Output for k-means</a:t>
            </a:r>
            <a:endParaRPr lang="en-IN" dirty="0"/>
          </a:p>
        </p:txBody>
      </p:sp>
      <p:pic>
        <p:nvPicPr>
          <p:cNvPr id="4" name="Picture 3">
            <a:extLst>
              <a:ext uri="{FF2B5EF4-FFF2-40B4-BE49-F238E27FC236}">
                <a16:creationId xmlns:a16="http://schemas.microsoft.com/office/drawing/2014/main" id="{5B48A909-22E5-529E-C6A7-1C74876BA52B}"/>
              </a:ext>
            </a:extLst>
          </p:cNvPr>
          <p:cNvPicPr>
            <a:picLocks noChangeAspect="1"/>
          </p:cNvPicPr>
          <p:nvPr/>
        </p:nvPicPr>
        <p:blipFill>
          <a:blip r:embed="rId2"/>
          <a:stretch>
            <a:fillRect/>
          </a:stretch>
        </p:blipFill>
        <p:spPr>
          <a:xfrm>
            <a:off x="2522731" y="1081204"/>
            <a:ext cx="4320981" cy="3512386"/>
          </a:xfrm>
          <a:prstGeom prst="rect">
            <a:avLst/>
          </a:prstGeom>
        </p:spPr>
      </p:pic>
    </p:spTree>
    <p:extLst>
      <p:ext uri="{BB962C8B-B14F-4D97-AF65-F5344CB8AC3E}">
        <p14:creationId xmlns:p14="http://schemas.microsoft.com/office/powerpoint/2010/main" val="94395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32" name="Google Shape;1132;p83"/>
          <p:cNvSpPr txBox="1">
            <a:spLocks noGrp="1"/>
          </p:cNvSpPr>
          <p:nvPr>
            <p:ph type="title"/>
          </p:nvPr>
        </p:nvSpPr>
        <p:spPr>
          <a:xfrm>
            <a:off x="586614" y="279168"/>
            <a:ext cx="5153785" cy="909551"/>
          </a:xfrm>
          <a:prstGeom prst="rect">
            <a:avLst/>
          </a:prstGeom>
        </p:spPr>
        <p:txBody>
          <a:bodyPr spcFirstLastPara="1" wrap="square" lIns="91425" tIns="91425" rIns="91425" bIns="91425" anchor="b" anchorCtr="0">
            <a:noAutofit/>
          </a:bodyPr>
          <a:lstStyle/>
          <a:p>
            <a:pPr lvl="0"/>
            <a:r>
              <a:rPr lang="en-IN" sz="2000" dirty="0">
                <a:solidFill>
                  <a:schemeClr val="accent2">
                    <a:lumMod val="75000"/>
                  </a:schemeClr>
                </a:solidFill>
                <a:latin typeface="Open Sans"/>
              </a:rPr>
              <a:t>Hierarchical clustering algorithm</a:t>
            </a:r>
            <a:endParaRPr sz="2000" dirty="0">
              <a:solidFill>
                <a:schemeClr val="accent2">
                  <a:lumMod val="75000"/>
                </a:schemeClr>
              </a:solidFill>
              <a:latin typeface="Open Sans"/>
            </a:endParaRPr>
          </a:p>
        </p:txBody>
      </p:sp>
      <p:sp>
        <p:nvSpPr>
          <p:cNvPr id="2" name="TextBox 1">
            <a:extLst>
              <a:ext uri="{FF2B5EF4-FFF2-40B4-BE49-F238E27FC236}">
                <a16:creationId xmlns:a16="http://schemas.microsoft.com/office/drawing/2014/main" id="{7D98AC82-A36E-203F-62C2-BD3B252CD4A6}"/>
              </a:ext>
            </a:extLst>
          </p:cNvPr>
          <p:cNvSpPr txBox="1"/>
          <p:nvPr/>
        </p:nvSpPr>
        <p:spPr>
          <a:xfrm>
            <a:off x="904240" y="1391920"/>
            <a:ext cx="811234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Hierarchical clustering is an unsupervised machine learning algorithm used to build a hierarchy of clusters through either agglomerative (bottom-up) or divisive (top-down) approaches.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agglomerative approach, each data point starts as its own cluster, and pairs of clusters are merged iteratively based on their similarity until a single cluster remains.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Conversely, the divisive approach begins with one cluster containing all data points and splits them iteratively. The results are visualized using a dendrogram, which shows the nested grouping of clusters. Hierarchical clustering does not require specifying the number of clusters in advance and is useful for understanding data structure. However, it can be computationally intensive and sensitive to noise and outliers.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32"/>
                                        </p:tgtEl>
                                        <p:attrNameLst>
                                          <p:attrName>style.visibility</p:attrName>
                                        </p:attrNameLst>
                                      </p:cBhvr>
                                      <p:to>
                                        <p:strVal val="visible"/>
                                      </p:to>
                                    </p:set>
                                    <p:anim calcmode="lin" valueType="num">
                                      <p:cBhvr additive="base">
                                        <p:cTn id="7" dur="1000"/>
                                        <p:tgtEl>
                                          <p:spTgt spid="113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02786F8-AA3B-4983-5E6E-0E90F7BE585B}"/>
              </a:ext>
            </a:extLst>
          </p:cNvPr>
          <p:cNvSpPr>
            <a:spLocks noChangeArrowheads="1"/>
          </p:cNvSpPr>
          <p:nvPr/>
        </p:nvSpPr>
        <p:spPr bwMode="auto">
          <a:xfrm>
            <a:off x="0" y="-386952"/>
            <a:ext cx="531882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Algorithm:</a:t>
            </a:r>
            <a:r>
              <a:rPr kumimoji="0" lang="en-US" altLang="en-US" sz="1100" b="0"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Hierarchical Clustering</a:t>
            </a:r>
            <a:endParaRPr kumimoji="0" lang="en-US" altLang="en-US" sz="6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Input</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91A136EF-A5C0-53C7-73C3-2A4E40175E02}"/>
              </a:ext>
            </a:extLst>
          </p:cNvPr>
          <p:cNvGrpSpPr>
            <a:grpSpLocks/>
          </p:cNvGrpSpPr>
          <p:nvPr/>
        </p:nvGrpSpPr>
        <p:grpSpPr bwMode="auto">
          <a:xfrm>
            <a:off x="821690" y="1336040"/>
            <a:ext cx="268605" cy="403860"/>
            <a:chOff x="1294" y="11"/>
            <a:chExt cx="423" cy="636"/>
          </a:xfrm>
        </p:grpSpPr>
        <p:pic>
          <p:nvPicPr>
            <p:cNvPr id="6" name="Picture 5">
              <a:extLst>
                <a:ext uri="{FF2B5EF4-FFF2-40B4-BE49-F238E27FC236}">
                  <a16:creationId xmlns:a16="http://schemas.microsoft.com/office/drawing/2014/main" id="{ED6D1895-6FA2-0FF9-A3A8-EF77A06F49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4" y="11"/>
              <a:ext cx="423" cy="3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B942503-3062-E262-5BFB-AE0353AA3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 y="333"/>
              <a:ext cx="423" cy="31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5">
            <a:extLst>
              <a:ext uri="{FF2B5EF4-FFF2-40B4-BE49-F238E27FC236}">
                <a16:creationId xmlns:a16="http://schemas.microsoft.com/office/drawing/2014/main" id="{1F9B3B66-EA97-67AA-167F-EB66D3F691FC}"/>
              </a:ext>
            </a:extLst>
          </p:cNvPr>
          <p:cNvSpPr>
            <a:spLocks noChangeArrowheads="1"/>
          </p:cNvSpPr>
          <p:nvPr/>
        </p:nvSpPr>
        <p:spPr bwMode="auto">
          <a:xfrm>
            <a:off x="698810" y="51207"/>
            <a:ext cx="820729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k: the number of clusters,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 a data set containing n objects</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lang="en-US" altLang="en-US" sz="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Output: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hierarchical clustering represented as a dendrogram.</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Method: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Initialization:</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Create n clusters, each containing one of the n objects.</a:t>
            </a:r>
            <a:endPar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Compute the initial distance matrix D, where D[</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i</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j] is the distance between the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i-th</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j-</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objects.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Repeat: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Find the Closest Clusters: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Identify the two clusters Ci and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Cj</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that are closest, i.e., have the smallest distance in the distance matrix D.</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Merge Clusters: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Merge clusters Ci​ and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Cj</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into a new cluster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Cij</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Update Distance Matrix: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Update the distance matrix to reflect the distance between the new cluster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Cij</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all other existing clusters.</a:t>
            </a:r>
            <a:endPar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 a chosen linkage criterion (single, complete, average, centroid) to compute the distance between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Cij</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each remaining cluster.</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Until:</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All objects are merged into a single cluster or another stopping criterion is met.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35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99"/>
          <p:cNvSpPr txBox="1">
            <a:spLocks noGrp="1"/>
          </p:cNvSpPr>
          <p:nvPr>
            <p:ph type="title"/>
          </p:nvPr>
        </p:nvSpPr>
        <p:spPr>
          <a:xfrm>
            <a:off x="-893745" y="581061"/>
            <a:ext cx="8064000" cy="572700"/>
          </a:xfrm>
          <a:prstGeom prst="rect">
            <a:avLst/>
          </a:prstGeom>
        </p:spPr>
        <p:txBody>
          <a:bodyPr spcFirstLastPara="1" wrap="square" lIns="91425" tIns="91425" rIns="91425" bIns="91425" anchor="t" anchorCtr="0">
            <a:noAutofit/>
          </a:bodyPr>
          <a:lstStyle/>
          <a:p>
            <a:pPr lvl="0"/>
            <a:r>
              <a:rPr lang="en-US" sz="2000" dirty="0">
                <a:solidFill>
                  <a:schemeClr val="accent2">
                    <a:lumMod val="75000"/>
                  </a:schemeClr>
                </a:solidFill>
              </a:rPr>
              <a:t>Workflow of </a:t>
            </a:r>
            <a:r>
              <a:rPr lang="en-IN" sz="2000" b="0" dirty="0">
                <a:solidFill>
                  <a:schemeClr val="accent2">
                    <a:lumMod val="75000"/>
                  </a:schemeClr>
                </a:solidFill>
                <a:highlight>
                  <a:srgbClr val="FFFFFF"/>
                </a:highlight>
                <a:latin typeface="Open Sans" panose="020B0606030504020204" pitchFamily="34" charset="0"/>
                <a:ea typeface="Open Sans" panose="020B0606030504020204" pitchFamily="34" charset="0"/>
                <a:cs typeface="Open Sans" panose="020B0606030504020204" pitchFamily="34" charset="0"/>
              </a:rPr>
              <a:t>Hierarchical</a:t>
            </a:r>
            <a:endParaRPr sz="2000" dirty="0">
              <a:latin typeface="Open Sans" panose="020B0606030504020204" pitchFamily="34" charset="0"/>
              <a:ea typeface="Open Sans" panose="020B0606030504020204" pitchFamily="34" charset="0"/>
              <a:cs typeface="Open Sans" panose="020B0606030504020204" pitchFamily="34" charset="0"/>
              <a:sym typeface="Josefin Sans"/>
            </a:endParaRPr>
          </a:p>
        </p:txBody>
      </p:sp>
      <p:pic>
        <p:nvPicPr>
          <p:cNvPr id="5" name="Picture 4">
            <a:extLst>
              <a:ext uri="{FF2B5EF4-FFF2-40B4-BE49-F238E27FC236}">
                <a16:creationId xmlns:a16="http://schemas.microsoft.com/office/drawing/2014/main" id="{33160173-135A-04BF-7EB2-1E138BB9919D}"/>
              </a:ext>
            </a:extLst>
          </p:cNvPr>
          <p:cNvPicPr>
            <a:picLocks noChangeAspect="1"/>
          </p:cNvPicPr>
          <p:nvPr/>
        </p:nvPicPr>
        <p:blipFill>
          <a:blip r:embed="rId3"/>
          <a:stretch>
            <a:fillRect/>
          </a:stretch>
        </p:blipFill>
        <p:spPr>
          <a:xfrm>
            <a:off x="944136" y="1234068"/>
            <a:ext cx="7144215" cy="3237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89"/>
                                        </p:tgtEl>
                                        <p:attrNameLst>
                                          <p:attrName>style.visibility</p:attrName>
                                        </p:attrNameLst>
                                      </p:cBhvr>
                                      <p:to>
                                        <p:strVal val="visible"/>
                                      </p:to>
                                    </p:set>
                                    <p:animEffect transition="in" filter="fade">
                                      <p:cBhvr>
                                        <p:cTn id="7" dur="1000"/>
                                        <p:tgtEl>
                                          <p:spTgt spid="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3D45-55EC-04B3-C927-F05AA370E0C5}"/>
              </a:ext>
            </a:extLst>
          </p:cNvPr>
          <p:cNvSpPr>
            <a:spLocks noGrp="1"/>
          </p:cNvSpPr>
          <p:nvPr>
            <p:ph type="title"/>
          </p:nvPr>
        </p:nvSpPr>
        <p:spPr>
          <a:xfrm>
            <a:off x="540000" y="363275"/>
            <a:ext cx="8064000" cy="4251588"/>
          </a:xfrm>
        </p:spPr>
        <p:txBody>
          <a:bodyPr/>
          <a:lstStyle/>
          <a:p>
            <a:br>
              <a:rPr lang="en" dirty="0">
                <a:solidFill>
                  <a:schemeClr val="tx1"/>
                </a:solidFill>
              </a:rPr>
            </a:br>
            <a:r>
              <a:rPr lang="en" dirty="0">
                <a:solidFill>
                  <a:schemeClr val="tx1"/>
                </a:solidFill>
              </a:rPr>
              <a:t>CONTENTS</a:t>
            </a:r>
            <a:endParaRPr lang="en-IN" dirty="0"/>
          </a:p>
        </p:txBody>
      </p:sp>
      <p:sp>
        <p:nvSpPr>
          <p:cNvPr id="3" name="Google Shape;1063;p77">
            <a:extLst>
              <a:ext uri="{FF2B5EF4-FFF2-40B4-BE49-F238E27FC236}">
                <a16:creationId xmlns:a16="http://schemas.microsoft.com/office/drawing/2014/main" id="{0D9C949C-AADB-DA56-2576-30A728D19A2B}"/>
              </a:ext>
            </a:extLst>
          </p:cNvPr>
          <p:cNvSpPr txBox="1">
            <a:spLocks noGrp="1"/>
          </p:cNvSpPr>
          <p:nvPr/>
        </p:nvSpPr>
        <p:spPr>
          <a:xfrm>
            <a:off x="2515425" y="325021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r>
              <a:rPr lang="en" dirty="0">
                <a:solidFill>
                  <a:schemeClr val="tx2">
                    <a:lumMod val="75000"/>
                  </a:schemeClr>
                </a:solidFill>
              </a:rPr>
              <a:t>04</a:t>
            </a:r>
            <a:endParaRPr dirty="0">
              <a:solidFill>
                <a:schemeClr val="tx2">
                  <a:lumMod val="75000"/>
                </a:schemeClr>
              </a:solidFill>
            </a:endParaRPr>
          </a:p>
        </p:txBody>
      </p:sp>
      <p:sp>
        <p:nvSpPr>
          <p:cNvPr id="4" name="Google Shape;1064;p77">
            <a:extLst>
              <a:ext uri="{FF2B5EF4-FFF2-40B4-BE49-F238E27FC236}">
                <a16:creationId xmlns:a16="http://schemas.microsoft.com/office/drawing/2014/main" id="{783C26A0-ADF8-1372-617F-DE01AEBFE0E9}"/>
              </a:ext>
            </a:extLst>
          </p:cNvPr>
          <p:cNvSpPr txBox="1">
            <a:spLocks noGrp="1"/>
          </p:cNvSpPr>
          <p:nvPr/>
        </p:nvSpPr>
        <p:spPr>
          <a:xfrm>
            <a:off x="5033800" y="3250210"/>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r>
              <a:rPr lang="en" dirty="0">
                <a:solidFill>
                  <a:schemeClr val="tx2">
                    <a:lumMod val="75000"/>
                  </a:schemeClr>
                </a:solidFill>
              </a:rPr>
              <a:t>05</a:t>
            </a:r>
            <a:endParaRPr dirty="0">
              <a:solidFill>
                <a:schemeClr val="tx2">
                  <a:lumMod val="75000"/>
                </a:schemeClr>
              </a:solidFill>
            </a:endParaRPr>
          </a:p>
        </p:txBody>
      </p:sp>
      <p:sp>
        <p:nvSpPr>
          <p:cNvPr id="5" name="Google Shape;1065;p77">
            <a:extLst>
              <a:ext uri="{FF2B5EF4-FFF2-40B4-BE49-F238E27FC236}">
                <a16:creationId xmlns:a16="http://schemas.microsoft.com/office/drawing/2014/main" id="{495FAA49-FBAF-44F3-2A62-E5F336FC5F96}"/>
              </a:ext>
            </a:extLst>
          </p:cNvPr>
          <p:cNvSpPr txBox="1">
            <a:spLocks noGrp="1"/>
          </p:cNvSpPr>
          <p:nvPr/>
        </p:nvSpPr>
        <p:spPr>
          <a:xfrm>
            <a:off x="718787" y="2319860"/>
            <a:ext cx="26697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1600"/>
              </a:spcAft>
              <a:buNone/>
            </a:pPr>
            <a:r>
              <a:rPr lang="en" dirty="0"/>
              <a:t>Introduction</a:t>
            </a:r>
            <a:endParaRPr dirty="0"/>
          </a:p>
        </p:txBody>
      </p:sp>
      <p:sp>
        <p:nvSpPr>
          <p:cNvPr id="6" name="Google Shape;1067;p77">
            <a:extLst>
              <a:ext uri="{FF2B5EF4-FFF2-40B4-BE49-F238E27FC236}">
                <a16:creationId xmlns:a16="http://schemas.microsoft.com/office/drawing/2014/main" id="{28EA01C7-B63F-2A44-AEF0-C7478109ABD4}"/>
              </a:ext>
            </a:extLst>
          </p:cNvPr>
          <p:cNvSpPr txBox="1">
            <a:spLocks noGrp="1"/>
          </p:cNvSpPr>
          <p:nvPr/>
        </p:nvSpPr>
        <p:spPr>
          <a:xfrm>
            <a:off x="3237162" y="2280562"/>
            <a:ext cx="26697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1600"/>
              </a:spcAft>
              <a:buNone/>
            </a:pPr>
            <a:r>
              <a:rPr lang="en" dirty="0"/>
              <a:t>Problem Statement</a:t>
            </a:r>
            <a:endParaRPr dirty="0"/>
          </a:p>
        </p:txBody>
      </p:sp>
      <p:sp>
        <p:nvSpPr>
          <p:cNvPr id="7" name="Google Shape;1069;p77">
            <a:extLst>
              <a:ext uri="{FF2B5EF4-FFF2-40B4-BE49-F238E27FC236}">
                <a16:creationId xmlns:a16="http://schemas.microsoft.com/office/drawing/2014/main" id="{318CB374-D26E-886C-A413-4C754B8A280A}"/>
              </a:ext>
            </a:extLst>
          </p:cNvPr>
          <p:cNvSpPr txBox="1">
            <a:spLocks noGrp="1"/>
          </p:cNvSpPr>
          <p:nvPr/>
        </p:nvSpPr>
        <p:spPr>
          <a:xfrm>
            <a:off x="5755512" y="2280562"/>
            <a:ext cx="26697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1600"/>
              </a:spcAft>
              <a:buNone/>
            </a:pPr>
            <a:r>
              <a:rPr lang="en" dirty="0"/>
              <a:t>Proposed Method</a:t>
            </a:r>
            <a:endParaRPr dirty="0"/>
          </a:p>
        </p:txBody>
      </p:sp>
      <p:sp>
        <p:nvSpPr>
          <p:cNvPr id="8" name="Google Shape;1071;p77">
            <a:extLst>
              <a:ext uri="{FF2B5EF4-FFF2-40B4-BE49-F238E27FC236}">
                <a16:creationId xmlns:a16="http://schemas.microsoft.com/office/drawing/2014/main" id="{662C26EC-8946-DE90-7A3B-8CA5209F1FC9}"/>
              </a:ext>
            </a:extLst>
          </p:cNvPr>
          <p:cNvSpPr txBox="1">
            <a:spLocks noGrp="1"/>
          </p:cNvSpPr>
          <p:nvPr/>
        </p:nvSpPr>
        <p:spPr>
          <a:xfrm>
            <a:off x="1766787" y="3744062"/>
            <a:ext cx="30921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1600"/>
              </a:spcAft>
              <a:buNone/>
            </a:pPr>
            <a:r>
              <a:rPr lang="en" dirty="0"/>
              <a:t>Results</a:t>
            </a:r>
            <a:endParaRPr dirty="0"/>
          </a:p>
        </p:txBody>
      </p:sp>
      <p:sp>
        <p:nvSpPr>
          <p:cNvPr id="9" name="Google Shape;1073;p77">
            <a:extLst>
              <a:ext uri="{FF2B5EF4-FFF2-40B4-BE49-F238E27FC236}">
                <a16:creationId xmlns:a16="http://schemas.microsoft.com/office/drawing/2014/main" id="{0E7C5647-F2AA-7BA5-D1F0-98293881E812}"/>
              </a:ext>
            </a:extLst>
          </p:cNvPr>
          <p:cNvSpPr txBox="1">
            <a:spLocks noGrp="1"/>
          </p:cNvSpPr>
          <p:nvPr/>
        </p:nvSpPr>
        <p:spPr>
          <a:xfrm>
            <a:off x="4496362" y="3744062"/>
            <a:ext cx="26697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1600"/>
              </a:spcAft>
              <a:buNone/>
            </a:pPr>
            <a:r>
              <a:rPr lang="en" dirty="0"/>
              <a:t>Conclusion</a:t>
            </a:r>
            <a:endParaRPr dirty="0"/>
          </a:p>
        </p:txBody>
      </p:sp>
      <p:sp>
        <p:nvSpPr>
          <p:cNvPr id="10" name="Google Shape;1075;p77">
            <a:extLst>
              <a:ext uri="{FF2B5EF4-FFF2-40B4-BE49-F238E27FC236}">
                <a16:creationId xmlns:a16="http://schemas.microsoft.com/office/drawing/2014/main" id="{2E84D391-E3C8-35C6-A967-7362C9B59EA8}"/>
              </a:ext>
            </a:extLst>
          </p:cNvPr>
          <p:cNvSpPr txBox="1">
            <a:spLocks noGrp="1"/>
          </p:cNvSpPr>
          <p:nvPr/>
        </p:nvSpPr>
        <p:spPr>
          <a:xfrm>
            <a:off x="1256237" y="1771204"/>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pPr lvl="0"/>
            <a:r>
              <a:rPr lang="en" dirty="0">
                <a:solidFill>
                  <a:schemeClr val="tx2">
                    <a:lumMod val="75000"/>
                  </a:schemeClr>
                </a:solidFill>
              </a:rPr>
              <a:t>01</a:t>
            </a:r>
          </a:p>
        </p:txBody>
      </p:sp>
      <p:sp>
        <p:nvSpPr>
          <p:cNvPr id="11" name="Google Shape;1076;p77">
            <a:extLst>
              <a:ext uri="{FF2B5EF4-FFF2-40B4-BE49-F238E27FC236}">
                <a16:creationId xmlns:a16="http://schemas.microsoft.com/office/drawing/2014/main" id="{3369D381-1154-7BC2-788F-1142F89069EC}"/>
              </a:ext>
            </a:extLst>
          </p:cNvPr>
          <p:cNvSpPr txBox="1">
            <a:spLocks noGrp="1"/>
          </p:cNvSpPr>
          <p:nvPr/>
        </p:nvSpPr>
        <p:spPr>
          <a:xfrm>
            <a:off x="3774612" y="1771204"/>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r>
              <a:rPr lang="en" dirty="0">
                <a:solidFill>
                  <a:schemeClr val="tx2">
                    <a:lumMod val="75000"/>
                  </a:schemeClr>
                </a:solidFill>
              </a:rPr>
              <a:t>02</a:t>
            </a:r>
            <a:endParaRPr dirty="0">
              <a:solidFill>
                <a:schemeClr val="tx2">
                  <a:lumMod val="75000"/>
                </a:schemeClr>
              </a:solidFill>
            </a:endParaRPr>
          </a:p>
        </p:txBody>
      </p:sp>
      <p:sp>
        <p:nvSpPr>
          <p:cNvPr id="12" name="Google Shape;1077;p77">
            <a:extLst>
              <a:ext uri="{FF2B5EF4-FFF2-40B4-BE49-F238E27FC236}">
                <a16:creationId xmlns:a16="http://schemas.microsoft.com/office/drawing/2014/main" id="{AE13A917-5944-50C3-04AB-E3E447F0D496}"/>
              </a:ext>
            </a:extLst>
          </p:cNvPr>
          <p:cNvSpPr txBox="1">
            <a:spLocks noGrp="1"/>
          </p:cNvSpPr>
          <p:nvPr/>
        </p:nvSpPr>
        <p:spPr>
          <a:xfrm>
            <a:off x="6292987" y="1771204"/>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r>
              <a:rPr lang="en" dirty="0">
                <a:solidFill>
                  <a:schemeClr val="tx2">
                    <a:lumMod val="75000"/>
                  </a:schemeClr>
                </a:solidFill>
              </a:rPr>
              <a:t>03</a:t>
            </a:r>
            <a:endParaRPr dirty="0">
              <a:solidFill>
                <a:schemeClr val="tx2">
                  <a:lumMod val="75000"/>
                </a:schemeClr>
              </a:solidFill>
            </a:endParaRPr>
          </a:p>
        </p:txBody>
      </p:sp>
      <p:sp>
        <p:nvSpPr>
          <p:cNvPr id="13" name="Google Shape;1078;p77">
            <a:extLst>
              <a:ext uri="{FF2B5EF4-FFF2-40B4-BE49-F238E27FC236}">
                <a16:creationId xmlns:a16="http://schemas.microsoft.com/office/drawing/2014/main" id="{43C42E38-5731-D258-22AB-20EFF5D1F417}"/>
              </a:ext>
            </a:extLst>
          </p:cNvPr>
          <p:cNvSpPr txBox="1">
            <a:spLocks noGrp="1"/>
          </p:cNvSpPr>
          <p:nvPr/>
        </p:nvSpPr>
        <p:spPr>
          <a:xfrm>
            <a:off x="2141200" y="971353"/>
            <a:ext cx="369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marL="0" lvl="0" indent="0" algn="ctr" rtl="0">
              <a:spcBef>
                <a:spcPts val="0"/>
              </a:spcBef>
              <a:spcAft>
                <a:spcPts val="0"/>
              </a:spcAft>
              <a:buNone/>
            </a:pPr>
            <a:r>
              <a:rPr lang="en" dirty="0">
                <a:solidFill>
                  <a:schemeClr val="tx1"/>
                </a:solidFill>
              </a:rPr>
              <a:t> </a:t>
            </a:r>
            <a:endParaRPr dirty="0">
              <a:solidFill>
                <a:schemeClr val="tx1"/>
              </a:solidFill>
            </a:endParaRPr>
          </a:p>
        </p:txBody>
      </p:sp>
    </p:spTree>
    <p:extLst>
      <p:ext uri="{BB962C8B-B14F-4D97-AF65-F5344CB8AC3E}">
        <p14:creationId xmlns:p14="http://schemas.microsoft.com/office/powerpoint/2010/main" val="2564083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04"/>
          <p:cNvSpPr txBox="1">
            <a:spLocks noGrp="1"/>
          </p:cNvSpPr>
          <p:nvPr>
            <p:ph type="title"/>
          </p:nvPr>
        </p:nvSpPr>
        <p:spPr>
          <a:xfrm>
            <a:off x="510988" y="489229"/>
            <a:ext cx="3164947" cy="586536"/>
          </a:xfrm>
          <a:prstGeom prst="rect">
            <a:avLst/>
          </a:prstGeom>
        </p:spPr>
        <p:txBody>
          <a:bodyPr spcFirstLastPara="1" wrap="square" lIns="91425" tIns="91425" rIns="91425" bIns="91425" anchor="t" anchorCtr="0">
            <a:noAutofit/>
          </a:bodyPr>
          <a:lstStyle/>
          <a:p>
            <a:pPr lvl="0"/>
            <a:r>
              <a:rPr lang="en-US" dirty="0"/>
              <a:t>Python script</a:t>
            </a:r>
            <a:endParaRPr dirty="0"/>
          </a:p>
        </p:txBody>
      </p:sp>
      <p:pic>
        <p:nvPicPr>
          <p:cNvPr id="3" name="Picture 2">
            <a:extLst>
              <a:ext uri="{FF2B5EF4-FFF2-40B4-BE49-F238E27FC236}">
                <a16:creationId xmlns:a16="http://schemas.microsoft.com/office/drawing/2014/main" id="{0D8D33D2-C284-1505-A728-1A06AC9AEA98}"/>
              </a:ext>
            </a:extLst>
          </p:cNvPr>
          <p:cNvPicPr>
            <a:picLocks noChangeAspect="1"/>
          </p:cNvPicPr>
          <p:nvPr/>
        </p:nvPicPr>
        <p:blipFill>
          <a:blip r:embed="rId3"/>
          <a:stretch>
            <a:fillRect/>
          </a:stretch>
        </p:blipFill>
        <p:spPr>
          <a:xfrm>
            <a:off x="1085850" y="1235074"/>
            <a:ext cx="6972300" cy="3316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07"/>
                                        </p:tgtEl>
                                        <p:attrNameLst>
                                          <p:attrName>style.visibility</p:attrName>
                                        </p:attrNameLst>
                                      </p:cBhvr>
                                      <p:to>
                                        <p:strVal val="visible"/>
                                      </p:to>
                                    </p:set>
                                    <p:animEffect transition="in" filter="fade">
                                      <p:cBhvr>
                                        <p:cTn id="7" dur="1000"/>
                                        <p:tgtEl>
                                          <p:spTgt spid="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3" name="Title 2">
            <a:extLst>
              <a:ext uri="{FF2B5EF4-FFF2-40B4-BE49-F238E27FC236}">
                <a16:creationId xmlns:a16="http://schemas.microsoft.com/office/drawing/2014/main" id="{BFC2FD65-C5B5-ABC0-7416-E1A799CE248B}"/>
              </a:ext>
            </a:extLst>
          </p:cNvPr>
          <p:cNvSpPr>
            <a:spLocks noGrp="1"/>
          </p:cNvSpPr>
          <p:nvPr>
            <p:ph type="title"/>
          </p:nvPr>
        </p:nvSpPr>
        <p:spPr>
          <a:xfrm>
            <a:off x="479565" y="0"/>
            <a:ext cx="4860000" cy="822300"/>
          </a:xfrm>
        </p:spPr>
        <p:txBody>
          <a:bodyPr/>
          <a:lstStyle/>
          <a:p>
            <a:r>
              <a:rPr lang="en" sz="2800" dirty="0"/>
              <a:t>Output:</a:t>
            </a:r>
            <a:endParaRPr lang="en-IN" sz="2800" dirty="0"/>
          </a:p>
        </p:txBody>
      </p:sp>
      <p:pic>
        <p:nvPicPr>
          <p:cNvPr id="4" name="Picture 3">
            <a:extLst>
              <a:ext uri="{FF2B5EF4-FFF2-40B4-BE49-F238E27FC236}">
                <a16:creationId xmlns:a16="http://schemas.microsoft.com/office/drawing/2014/main" id="{789D4DED-0625-648E-E078-4A70EFB61429}"/>
              </a:ext>
            </a:extLst>
          </p:cNvPr>
          <p:cNvPicPr>
            <a:picLocks noChangeAspect="1"/>
          </p:cNvPicPr>
          <p:nvPr/>
        </p:nvPicPr>
        <p:blipFill>
          <a:blip r:embed="rId3"/>
          <a:stretch>
            <a:fillRect/>
          </a:stretch>
        </p:blipFill>
        <p:spPr>
          <a:xfrm>
            <a:off x="1257300" y="1048552"/>
            <a:ext cx="5936456" cy="3301992"/>
          </a:xfrm>
          <a:prstGeom prst="rect">
            <a:avLst/>
          </a:prstGeom>
        </p:spPr>
      </p:pic>
      <p:pic>
        <p:nvPicPr>
          <p:cNvPr id="5" name="Picture 4">
            <a:extLst>
              <a:ext uri="{FF2B5EF4-FFF2-40B4-BE49-F238E27FC236}">
                <a16:creationId xmlns:a16="http://schemas.microsoft.com/office/drawing/2014/main" id="{EFA07ECC-29BD-2DF0-DEE0-2E57BC27B798}"/>
              </a:ext>
            </a:extLst>
          </p:cNvPr>
          <p:cNvPicPr>
            <a:picLocks noChangeAspect="1"/>
          </p:cNvPicPr>
          <p:nvPr/>
        </p:nvPicPr>
        <p:blipFill>
          <a:blip r:embed="rId4"/>
          <a:stretch>
            <a:fillRect/>
          </a:stretch>
        </p:blipFill>
        <p:spPr>
          <a:xfrm>
            <a:off x="479565" y="981306"/>
            <a:ext cx="7891284" cy="33692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2" name="Google Shape;1272;p92"/>
          <p:cNvSpPr txBox="1">
            <a:spLocks noGrp="1"/>
          </p:cNvSpPr>
          <p:nvPr>
            <p:ph type="subTitle" idx="1"/>
          </p:nvPr>
        </p:nvSpPr>
        <p:spPr>
          <a:xfrm>
            <a:off x="1491522" y="434715"/>
            <a:ext cx="5486400" cy="599606"/>
          </a:xfrm>
          <a:prstGeom prst="rect">
            <a:avLst/>
          </a:prstGeom>
        </p:spPr>
        <p:txBody>
          <a:bodyPr spcFirstLastPara="1" wrap="square" lIns="91425" tIns="91425" rIns="91425" bIns="91425" anchor="ctr" anchorCtr="0">
            <a:noAutofit/>
          </a:bodyPr>
          <a:lstStyle/>
          <a:p>
            <a:pPr marL="0" lvl="0" indent="0"/>
            <a:r>
              <a:rPr lang="en-US" sz="3200" dirty="0">
                <a:solidFill>
                  <a:schemeClr val="dk2"/>
                </a:solidFill>
              </a:rPr>
              <a:t>Normalizing Data</a:t>
            </a:r>
            <a:endParaRPr sz="3200" dirty="0">
              <a:solidFill>
                <a:schemeClr val="dk2"/>
              </a:solidFill>
            </a:endParaRPr>
          </a:p>
        </p:txBody>
      </p:sp>
      <p:pic>
        <p:nvPicPr>
          <p:cNvPr id="4" name="Picture 3">
            <a:extLst>
              <a:ext uri="{FF2B5EF4-FFF2-40B4-BE49-F238E27FC236}">
                <a16:creationId xmlns:a16="http://schemas.microsoft.com/office/drawing/2014/main" id="{1B11D2FC-3E92-E47F-8790-460086016E62}"/>
              </a:ext>
            </a:extLst>
          </p:cNvPr>
          <p:cNvPicPr>
            <a:picLocks noChangeAspect="1"/>
          </p:cNvPicPr>
          <p:nvPr/>
        </p:nvPicPr>
        <p:blipFill>
          <a:blip r:embed="rId3"/>
          <a:stretch>
            <a:fillRect/>
          </a:stretch>
        </p:blipFill>
        <p:spPr>
          <a:xfrm>
            <a:off x="1491522" y="1207293"/>
            <a:ext cx="5486400" cy="3021807"/>
          </a:xfrm>
          <a:prstGeom prst="rect">
            <a:avLst/>
          </a:prstGeom>
        </p:spPr>
      </p:pic>
      <p:pic>
        <p:nvPicPr>
          <p:cNvPr id="3" name="Picture 2">
            <a:extLst>
              <a:ext uri="{FF2B5EF4-FFF2-40B4-BE49-F238E27FC236}">
                <a16:creationId xmlns:a16="http://schemas.microsoft.com/office/drawing/2014/main" id="{CB234EB9-C9D6-C20E-37DA-7FC63573FF8A}"/>
              </a:ext>
            </a:extLst>
          </p:cNvPr>
          <p:cNvPicPr>
            <a:picLocks noChangeAspect="1"/>
          </p:cNvPicPr>
          <p:nvPr/>
        </p:nvPicPr>
        <p:blipFill>
          <a:blip r:embed="rId4"/>
          <a:stretch>
            <a:fillRect/>
          </a:stretch>
        </p:blipFill>
        <p:spPr>
          <a:xfrm>
            <a:off x="511752" y="1034321"/>
            <a:ext cx="7487389" cy="35302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72"/>
                                        </p:tgtEl>
                                        <p:attrNameLst>
                                          <p:attrName>style.visibility</p:attrName>
                                        </p:attrNameLst>
                                      </p:cBhvr>
                                      <p:to>
                                        <p:strVal val="visible"/>
                                      </p:to>
                                    </p:set>
                                    <p:anim calcmode="lin" valueType="num">
                                      <p:cBhvr additive="base">
                                        <p:cTn id="7"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F2DA-D07F-A91D-AC20-D894ADAD5CD4}"/>
              </a:ext>
            </a:extLst>
          </p:cNvPr>
          <p:cNvSpPr>
            <a:spLocks noGrp="1"/>
          </p:cNvSpPr>
          <p:nvPr>
            <p:ph type="title"/>
          </p:nvPr>
        </p:nvSpPr>
        <p:spPr>
          <a:xfrm>
            <a:off x="2250150" y="340572"/>
            <a:ext cx="4044000" cy="497700"/>
          </a:xfrm>
        </p:spPr>
        <p:txBody>
          <a:bodyPr/>
          <a:lstStyle/>
          <a:p>
            <a:r>
              <a:rPr lang="en-US" dirty="0"/>
              <a:t>K-Means</a:t>
            </a:r>
            <a:endParaRPr lang="en-IN" dirty="0"/>
          </a:p>
        </p:txBody>
      </p:sp>
      <p:sp>
        <p:nvSpPr>
          <p:cNvPr id="3" name="Subtitle 2">
            <a:extLst>
              <a:ext uri="{FF2B5EF4-FFF2-40B4-BE49-F238E27FC236}">
                <a16:creationId xmlns:a16="http://schemas.microsoft.com/office/drawing/2014/main" id="{C3B35044-5100-C43E-DE59-25DCC97315CB}"/>
              </a:ext>
            </a:extLst>
          </p:cNvPr>
          <p:cNvSpPr>
            <a:spLocks noGrp="1"/>
          </p:cNvSpPr>
          <p:nvPr>
            <p:ph type="subTitle"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E81AEB0F-4347-0D33-8495-452B44E40D98}"/>
              </a:ext>
            </a:extLst>
          </p:cNvPr>
          <p:cNvPicPr>
            <a:picLocks noChangeAspect="1"/>
          </p:cNvPicPr>
          <p:nvPr/>
        </p:nvPicPr>
        <p:blipFill>
          <a:blip r:embed="rId2"/>
          <a:stretch>
            <a:fillRect/>
          </a:stretch>
        </p:blipFill>
        <p:spPr>
          <a:xfrm>
            <a:off x="460917" y="838271"/>
            <a:ext cx="8348546" cy="3973423"/>
          </a:xfrm>
          <a:prstGeom prst="rect">
            <a:avLst/>
          </a:prstGeom>
        </p:spPr>
      </p:pic>
    </p:spTree>
    <p:extLst>
      <p:ext uri="{BB962C8B-B14F-4D97-AF65-F5344CB8AC3E}">
        <p14:creationId xmlns:p14="http://schemas.microsoft.com/office/powerpoint/2010/main" val="303347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F9110E-B993-184F-0DAF-A9B77EE1BD18}"/>
              </a:ext>
            </a:extLst>
          </p:cNvPr>
          <p:cNvSpPr>
            <a:spLocks noGrp="1"/>
          </p:cNvSpPr>
          <p:nvPr>
            <p:ph type="subTitle" idx="1"/>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9956C2EF-5E12-A879-B5AE-C57E344121C9}"/>
              </a:ext>
            </a:extLst>
          </p:cNvPr>
          <p:cNvSpPr>
            <a:spLocks noGrp="1"/>
          </p:cNvSpPr>
          <p:nvPr>
            <p:ph type="subTitle" idx="2"/>
          </p:nvPr>
        </p:nvSpPr>
        <p:spPr/>
        <p:txBody>
          <a:bodyPr/>
          <a:lstStyle/>
          <a:p>
            <a:r>
              <a:rPr lang="en-US" dirty="0"/>
              <a:t> </a:t>
            </a:r>
            <a:endParaRPr lang="en-IN" dirty="0"/>
          </a:p>
        </p:txBody>
      </p:sp>
      <p:sp>
        <p:nvSpPr>
          <p:cNvPr id="4" name="Title 3">
            <a:extLst>
              <a:ext uri="{FF2B5EF4-FFF2-40B4-BE49-F238E27FC236}">
                <a16:creationId xmlns:a16="http://schemas.microsoft.com/office/drawing/2014/main" id="{F9987977-8C65-7AB2-CF0B-C8BB661E92A4}"/>
              </a:ext>
            </a:extLst>
          </p:cNvPr>
          <p:cNvSpPr>
            <a:spLocks noGrp="1"/>
          </p:cNvSpPr>
          <p:nvPr>
            <p:ph type="title"/>
          </p:nvPr>
        </p:nvSpPr>
        <p:spPr>
          <a:xfrm>
            <a:off x="4485470" y="121001"/>
            <a:ext cx="3784770" cy="514699"/>
          </a:xfrm>
        </p:spPr>
        <p:txBody>
          <a:bodyPr/>
          <a:lstStyle/>
          <a:p>
            <a:r>
              <a:rPr lang="en-US" dirty="0"/>
              <a:t>After Normalization</a:t>
            </a:r>
            <a:endParaRPr lang="en-IN" dirty="0"/>
          </a:p>
        </p:txBody>
      </p:sp>
      <p:sp>
        <p:nvSpPr>
          <p:cNvPr id="5" name="Title 4">
            <a:extLst>
              <a:ext uri="{FF2B5EF4-FFF2-40B4-BE49-F238E27FC236}">
                <a16:creationId xmlns:a16="http://schemas.microsoft.com/office/drawing/2014/main" id="{27C790D5-FBB0-C323-69A5-98EE58A14D52}"/>
              </a:ext>
            </a:extLst>
          </p:cNvPr>
          <p:cNvSpPr>
            <a:spLocks noGrp="1"/>
          </p:cNvSpPr>
          <p:nvPr>
            <p:ph type="title" idx="3"/>
          </p:nvPr>
        </p:nvSpPr>
        <p:spPr>
          <a:xfrm>
            <a:off x="292089" y="0"/>
            <a:ext cx="3903991" cy="635700"/>
          </a:xfrm>
        </p:spPr>
        <p:txBody>
          <a:bodyPr/>
          <a:lstStyle/>
          <a:p>
            <a:r>
              <a:rPr lang="en-US" dirty="0"/>
              <a:t>Before Normalization</a:t>
            </a:r>
            <a:endParaRPr lang="en-IN" dirty="0"/>
          </a:p>
        </p:txBody>
      </p:sp>
      <p:pic>
        <p:nvPicPr>
          <p:cNvPr id="7" name="Picture 6">
            <a:extLst>
              <a:ext uri="{FF2B5EF4-FFF2-40B4-BE49-F238E27FC236}">
                <a16:creationId xmlns:a16="http://schemas.microsoft.com/office/drawing/2014/main" id="{71080A96-E407-BA97-2495-35EFAC4CE07F}"/>
              </a:ext>
            </a:extLst>
          </p:cNvPr>
          <p:cNvPicPr>
            <a:picLocks noChangeAspect="1"/>
          </p:cNvPicPr>
          <p:nvPr/>
        </p:nvPicPr>
        <p:blipFill>
          <a:blip r:embed="rId2"/>
          <a:stretch>
            <a:fillRect/>
          </a:stretch>
        </p:blipFill>
        <p:spPr>
          <a:xfrm>
            <a:off x="1093982" y="795454"/>
            <a:ext cx="3478018" cy="3512386"/>
          </a:xfrm>
          <a:prstGeom prst="rect">
            <a:avLst/>
          </a:prstGeom>
        </p:spPr>
      </p:pic>
      <p:pic>
        <p:nvPicPr>
          <p:cNvPr id="11" name="Picture 10">
            <a:extLst>
              <a:ext uri="{FF2B5EF4-FFF2-40B4-BE49-F238E27FC236}">
                <a16:creationId xmlns:a16="http://schemas.microsoft.com/office/drawing/2014/main" id="{683433C9-C85C-C47D-630C-32B5FD19B197}"/>
              </a:ext>
            </a:extLst>
          </p:cNvPr>
          <p:cNvPicPr>
            <a:picLocks noChangeAspect="1"/>
          </p:cNvPicPr>
          <p:nvPr/>
        </p:nvPicPr>
        <p:blipFill>
          <a:blip r:embed="rId3"/>
          <a:stretch>
            <a:fillRect/>
          </a:stretch>
        </p:blipFill>
        <p:spPr>
          <a:xfrm>
            <a:off x="4947922" y="795454"/>
            <a:ext cx="3705424" cy="3512386"/>
          </a:xfrm>
          <a:prstGeom prst="rect">
            <a:avLst/>
          </a:prstGeom>
        </p:spPr>
      </p:pic>
    </p:spTree>
    <p:extLst>
      <p:ext uri="{BB962C8B-B14F-4D97-AF65-F5344CB8AC3E}">
        <p14:creationId xmlns:p14="http://schemas.microsoft.com/office/powerpoint/2010/main" val="66247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F0B401-9E46-658B-4A6C-6E3AD64818FB}"/>
              </a:ext>
            </a:extLst>
          </p:cNvPr>
          <p:cNvSpPr>
            <a:spLocks noGrp="1"/>
          </p:cNvSpPr>
          <p:nvPr>
            <p:ph type="subTitle" idx="1"/>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04A43494-FD09-1B85-540E-3590F05FD918}"/>
              </a:ext>
            </a:extLst>
          </p:cNvPr>
          <p:cNvSpPr>
            <a:spLocks noGrp="1"/>
          </p:cNvSpPr>
          <p:nvPr>
            <p:ph type="subTitle" idx="2"/>
          </p:nvPr>
        </p:nvSpPr>
        <p:spPr/>
        <p:txBody>
          <a:bodyPr/>
          <a:lstStyle/>
          <a:p>
            <a:r>
              <a:rPr lang="en-US" dirty="0"/>
              <a:t> </a:t>
            </a:r>
            <a:endParaRPr lang="en-IN" dirty="0"/>
          </a:p>
        </p:txBody>
      </p:sp>
      <p:sp>
        <p:nvSpPr>
          <p:cNvPr id="4" name="Title 3">
            <a:extLst>
              <a:ext uri="{FF2B5EF4-FFF2-40B4-BE49-F238E27FC236}">
                <a16:creationId xmlns:a16="http://schemas.microsoft.com/office/drawing/2014/main" id="{700353D4-1EAF-5958-C130-198AAFE07EDB}"/>
              </a:ext>
            </a:extLst>
          </p:cNvPr>
          <p:cNvSpPr>
            <a:spLocks noGrp="1"/>
          </p:cNvSpPr>
          <p:nvPr>
            <p:ph type="title"/>
          </p:nvPr>
        </p:nvSpPr>
        <p:spPr/>
        <p:txBody>
          <a:bodyPr/>
          <a:lstStyle/>
          <a:p>
            <a:r>
              <a:rPr lang="en-US" dirty="0"/>
              <a:t> </a:t>
            </a:r>
            <a:endParaRPr lang="en-IN" dirty="0"/>
          </a:p>
        </p:txBody>
      </p:sp>
      <p:sp>
        <p:nvSpPr>
          <p:cNvPr id="5" name="Title 4">
            <a:extLst>
              <a:ext uri="{FF2B5EF4-FFF2-40B4-BE49-F238E27FC236}">
                <a16:creationId xmlns:a16="http://schemas.microsoft.com/office/drawing/2014/main" id="{E43B4145-4AF6-6349-3491-8FF3A83C2E4A}"/>
              </a:ext>
            </a:extLst>
          </p:cNvPr>
          <p:cNvSpPr>
            <a:spLocks noGrp="1"/>
          </p:cNvSpPr>
          <p:nvPr>
            <p:ph type="title" idx="3"/>
          </p:nvPr>
        </p:nvSpPr>
        <p:spPr>
          <a:xfrm>
            <a:off x="0" y="0"/>
            <a:ext cx="4092565" cy="635700"/>
          </a:xfrm>
        </p:spPr>
        <p:txBody>
          <a:bodyPr/>
          <a:lstStyle/>
          <a:p>
            <a:r>
              <a:rPr lang="en-US" dirty="0"/>
              <a:t>Hierarchical Clustering</a:t>
            </a:r>
            <a:endParaRPr lang="en-IN" dirty="0"/>
          </a:p>
        </p:txBody>
      </p:sp>
      <p:pic>
        <p:nvPicPr>
          <p:cNvPr id="7" name="Picture 6">
            <a:extLst>
              <a:ext uri="{FF2B5EF4-FFF2-40B4-BE49-F238E27FC236}">
                <a16:creationId xmlns:a16="http://schemas.microsoft.com/office/drawing/2014/main" id="{0E8A9312-48B7-4D64-A9E3-6F266CB62FB3}"/>
              </a:ext>
            </a:extLst>
          </p:cNvPr>
          <p:cNvPicPr>
            <a:picLocks noChangeAspect="1"/>
          </p:cNvPicPr>
          <p:nvPr/>
        </p:nvPicPr>
        <p:blipFill>
          <a:blip r:embed="rId2"/>
          <a:stretch>
            <a:fillRect/>
          </a:stretch>
        </p:blipFill>
        <p:spPr>
          <a:xfrm>
            <a:off x="592099" y="635700"/>
            <a:ext cx="7711842" cy="4322876"/>
          </a:xfrm>
          <a:prstGeom prst="rect">
            <a:avLst/>
          </a:prstGeom>
        </p:spPr>
      </p:pic>
    </p:spTree>
    <p:extLst>
      <p:ext uri="{BB962C8B-B14F-4D97-AF65-F5344CB8AC3E}">
        <p14:creationId xmlns:p14="http://schemas.microsoft.com/office/powerpoint/2010/main" val="577802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A52BF0-F798-C3A5-7DA4-F06B75A9A924}"/>
              </a:ext>
            </a:extLst>
          </p:cNvPr>
          <p:cNvSpPr>
            <a:spLocks noGrp="1"/>
          </p:cNvSpPr>
          <p:nvPr>
            <p:ph type="subTitle" idx="1"/>
          </p:nvPr>
        </p:nvSpPr>
        <p:spPr/>
        <p:txBody>
          <a:bodyPr/>
          <a:lstStyle/>
          <a:p>
            <a:r>
              <a:rPr lang="en-US" dirty="0"/>
              <a:t> </a:t>
            </a:r>
            <a:endParaRPr lang="en-IN" dirty="0"/>
          </a:p>
        </p:txBody>
      </p:sp>
      <p:sp>
        <p:nvSpPr>
          <p:cNvPr id="4" name="Title 3">
            <a:extLst>
              <a:ext uri="{FF2B5EF4-FFF2-40B4-BE49-F238E27FC236}">
                <a16:creationId xmlns:a16="http://schemas.microsoft.com/office/drawing/2014/main" id="{7F612D44-8E91-27FC-B3DC-C9262DA18AED}"/>
              </a:ext>
            </a:extLst>
          </p:cNvPr>
          <p:cNvSpPr>
            <a:spLocks noGrp="1"/>
          </p:cNvSpPr>
          <p:nvPr>
            <p:ph type="title"/>
          </p:nvPr>
        </p:nvSpPr>
        <p:spPr>
          <a:xfrm>
            <a:off x="4678913" y="162560"/>
            <a:ext cx="3688946" cy="473140"/>
          </a:xfrm>
        </p:spPr>
        <p:txBody>
          <a:bodyPr/>
          <a:lstStyle/>
          <a:p>
            <a:r>
              <a:rPr lang="en-US" dirty="0"/>
              <a:t>After Normalization</a:t>
            </a:r>
            <a:endParaRPr lang="en-IN" dirty="0"/>
          </a:p>
        </p:txBody>
      </p:sp>
      <p:sp>
        <p:nvSpPr>
          <p:cNvPr id="5" name="Title 4">
            <a:extLst>
              <a:ext uri="{FF2B5EF4-FFF2-40B4-BE49-F238E27FC236}">
                <a16:creationId xmlns:a16="http://schemas.microsoft.com/office/drawing/2014/main" id="{3FB12171-7A58-F48C-DBFF-5182E816B631}"/>
              </a:ext>
            </a:extLst>
          </p:cNvPr>
          <p:cNvSpPr>
            <a:spLocks noGrp="1"/>
          </p:cNvSpPr>
          <p:nvPr>
            <p:ph type="title" idx="3"/>
          </p:nvPr>
        </p:nvSpPr>
        <p:spPr>
          <a:xfrm>
            <a:off x="0" y="0"/>
            <a:ext cx="4099708" cy="635700"/>
          </a:xfrm>
        </p:spPr>
        <p:txBody>
          <a:bodyPr/>
          <a:lstStyle/>
          <a:p>
            <a:r>
              <a:rPr lang="en-US" dirty="0"/>
              <a:t>Before Normalization</a:t>
            </a:r>
            <a:endParaRPr lang="en-IN" dirty="0"/>
          </a:p>
        </p:txBody>
      </p:sp>
      <p:pic>
        <p:nvPicPr>
          <p:cNvPr id="7" name="Picture 6">
            <a:extLst>
              <a:ext uri="{FF2B5EF4-FFF2-40B4-BE49-F238E27FC236}">
                <a16:creationId xmlns:a16="http://schemas.microsoft.com/office/drawing/2014/main" id="{597DD2AC-BE27-D253-1585-A4BFE1F7346D}"/>
              </a:ext>
            </a:extLst>
          </p:cNvPr>
          <p:cNvPicPr>
            <a:picLocks noChangeAspect="1"/>
          </p:cNvPicPr>
          <p:nvPr/>
        </p:nvPicPr>
        <p:blipFill>
          <a:blip r:embed="rId2"/>
          <a:stretch>
            <a:fillRect/>
          </a:stretch>
        </p:blipFill>
        <p:spPr>
          <a:xfrm>
            <a:off x="267747" y="635700"/>
            <a:ext cx="4197342" cy="4018076"/>
          </a:xfrm>
          <a:prstGeom prst="rect">
            <a:avLst/>
          </a:prstGeom>
        </p:spPr>
      </p:pic>
      <p:pic>
        <p:nvPicPr>
          <p:cNvPr id="9" name="Picture 8">
            <a:extLst>
              <a:ext uri="{FF2B5EF4-FFF2-40B4-BE49-F238E27FC236}">
                <a16:creationId xmlns:a16="http://schemas.microsoft.com/office/drawing/2014/main" id="{49EAE766-6DB3-88DA-F934-085BEEE36BF0}"/>
              </a:ext>
            </a:extLst>
          </p:cNvPr>
          <p:cNvPicPr>
            <a:picLocks noChangeAspect="1"/>
          </p:cNvPicPr>
          <p:nvPr/>
        </p:nvPicPr>
        <p:blipFill>
          <a:blip r:embed="rId3"/>
          <a:stretch>
            <a:fillRect/>
          </a:stretch>
        </p:blipFill>
        <p:spPr>
          <a:xfrm>
            <a:off x="4832195" y="635700"/>
            <a:ext cx="3985697" cy="4018076"/>
          </a:xfrm>
          <a:prstGeom prst="rect">
            <a:avLst/>
          </a:prstGeom>
        </p:spPr>
      </p:pic>
    </p:spTree>
    <p:extLst>
      <p:ext uri="{BB962C8B-B14F-4D97-AF65-F5344CB8AC3E}">
        <p14:creationId xmlns:p14="http://schemas.microsoft.com/office/powerpoint/2010/main" val="369570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EA75-AFB0-DA16-5FE9-CD21D4B80905}"/>
              </a:ext>
            </a:extLst>
          </p:cNvPr>
          <p:cNvSpPr>
            <a:spLocks noGrp="1"/>
          </p:cNvSpPr>
          <p:nvPr>
            <p:ph type="title"/>
          </p:nvPr>
        </p:nvSpPr>
        <p:spPr/>
        <p:txBody>
          <a:bodyPr>
            <a:normAutofit/>
          </a:bodyPr>
          <a:lstStyle/>
          <a:p>
            <a:r>
              <a:rPr lang="en-US" sz="2000" dirty="0"/>
              <a:t>OVERALL WORKFLOW</a:t>
            </a:r>
            <a:endParaRPr lang="en-IN" sz="2000" dirty="0"/>
          </a:p>
        </p:txBody>
      </p:sp>
      <p:pic>
        <p:nvPicPr>
          <p:cNvPr id="4" name="Content Placeholder 3">
            <a:extLst>
              <a:ext uri="{FF2B5EF4-FFF2-40B4-BE49-F238E27FC236}">
                <a16:creationId xmlns:a16="http://schemas.microsoft.com/office/drawing/2014/main" id="{B85BED23-365F-F148-2116-5F83ABBABB1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80839" y="1360449"/>
            <a:ext cx="6259551" cy="2982951"/>
          </a:xfrm>
          <a:prstGeom prst="rect">
            <a:avLst/>
          </a:prstGeom>
          <a:noFill/>
          <a:ln>
            <a:noFill/>
          </a:ln>
        </p:spPr>
      </p:pic>
    </p:spTree>
    <p:extLst>
      <p:ext uri="{BB962C8B-B14F-4D97-AF65-F5344CB8AC3E}">
        <p14:creationId xmlns:p14="http://schemas.microsoft.com/office/powerpoint/2010/main" val="396822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04284D-FA36-830E-7CD2-EF5BFCFA1C35}"/>
              </a:ext>
            </a:extLst>
          </p:cNvPr>
          <p:cNvSpPr>
            <a:spLocks noGrp="1"/>
          </p:cNvSpPr>
          <p:nvPr>
            <p:ph type="subTitle" idx="1"/>
          </p:nvPr>
        </p:nvSpPr>
        <p:spPr>
          <a:xfrm>
            <a:off x="3986213" y="543075"/>
            <a:ext cx="4150518" cy="515605"/>
          </a:xfrm>
        </p:spPr>
        <p:txBody>
          <a:bodyPr/>
          <a:lstStyle/>
          <a:p>
            <a:r>
              <a:rPr lang="en-US" sz="1800" dirty="0">
                <a:latin typeface="Times New Roman" panose="02020603050405020304" pitchFamily="18" charset="0"/>
                <a:cs typeface="Times New Roman" panose="02020603050405020304" pitchFamily="18" charset="0"/>
              </a:rPr>
              <a:t>After Normalization</a:t>
            </a: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7B0C7F-7A99-C75A-D43D-6CA92DEC7ED1}"/>
              </a:ext>
            </a:extLst>
          </p:cNvPr>
          <p:cNvSpPr>
            <a:spLocks noGrp="1"/>
          </p:cNvSpPr>
          <p:nvPr>
            <p:ph type="subTitle" idx="2"/>
          </p:nvPr>
        </p:nvSpPr>
        <p:spPr>
          <a:xfrm>
            <a:off x="182880" y="543075"/>
            <a:ext cx="3803333" cy="945000"/>
          </a:xfrm>
        </p:spPr>
        <p:txBody>
          <a:bodyPr/>
          <a:lstStyle/>
          <a:p>
            <a:r>
              <a:rPr lang="en-US" sz="1800" dirty="0">
                <a:latin typeface="Times New Roman" panose="02020603050405020304" pitchFamily="18" charset="0"/>
                <a:cs typeface="Times New Roman" panose="02020603050405020304" pitchFamily="18" charset="0"/>
              </a:rPr>
              <a:t>Before Normalization</a:t>
            </a: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3A29E636-546D-9258-51C1-A5B85517699F}"/>
              </a:ext>
            </a:extLst>
          </p:cNvPr>
          <p:cNvSpPr>
            <a:spLocks noGrp="1"/>
          </p:cNvSpPr>
          <p:nvPr>
            <p:ph type="title"/>
          </p:nvPr>
        </p:nvSpPr>
        <p:spPr/>
        <p:txBody>
          <a:bodyPr/>
          <a:lstStyle/>
          <a:p>
            <a:r>
              <a:rPr lang="en-US" dirty="0"/>
              <a:t> </a:t>
            </a:r>
            <a:endParaRPr lang="en-IN" dirty="0"/>
          </a:p>
        </p:txBody>
      </p:sp>
      <p:sp>
        <p:nvSpPr>
          <p:cNvPr id="5" name="Title 4">
            <a:extLst>
              <a:ext uri="{FF2B5EF4-FFF2-40B4-BE49-F238E27FC236}">
                <a16:creationId xmlns:a16="http://schemas.microsoft.com/office/drawing/2014/main" id="{43F5FD5B-16F9-7D72-4892-1F14BBA0B4F3}"/>
              </a:ext>
            </a:extLst>
          </p:cNvPr>
          <p:cNvSpPr>
            <a:spLocks noGrp="1"/>
          </p:cNvSpPr>
          <p:nvPr>
            <p:ph type="title" idx="3"/>
          </p:nvPr>
        </p:nvSpPr>
        <p:spPr>
          <a:xfrm>
            <a:off x="0" y="-106987"/>
            <a:ext cx="5736431" cy="635700"/>
          </a:xfrm>
        </p:spPr>
        <p:txBody>
          <a:bodyPr/>
          <a:lstStyle/>
          <a:p>
            <a:r>
              <a:rPr lang="en-US" dirty="0"/>
              <a:t>SUM of SQUARED ERROR</a:t>
            </a:r>
            <a:endParaRPr lang="en-IN" dirty="0"/>
          </a:p>
        </p:txBody>
      </p:sp>
      <p:pic>
        <p:nvPicPr>
          <p:cNvPr id="6" name="Picture 5">
            <a:extLst>
              <a:ext uri="{FF2B5EF4-FFF2-40B4-BE49-F238E27FC236}">
                <a16:creationId xmlns:a16="http://schemas.microsoft.com/office/drawing/2014/main" id="{FF513CC9-E6AB-9354-A6E7-077AEE72E18A}"/>
              </a:ext>
            </a:extLst>
          </p:cNvPr>
          <p:cNvPicPr>
            <a:picLocks noChangeAspect="1"/>
          </p:cNvPicPr>
          <p:nvPr/>
        </p:nvPicPr>
        <p:blipFill>
          <a:blip r:embed="rId2"/>
          <a:stretch>
            <a:fillRect/>
          </a:stretch>
        </p:blipFill>
        <p:spPr>
          <a:xfrm>
            <a:off x="335280" y="1450657"/>
            <a:ext cx="3942080" cy="3355023"/>
          </a:xfrm>
          <a:prstGeom prst="rect">
            <a:avLst/>
          </a:prstGeom>
        </p:spPr>
      </p:pic>
      <p:pic>
        <p:nvPicPr>
          <p:cNvPr id="8" name="Picture 7">
            <a:extLst>
              <a:ext uri="{FF2B5EF4-FFF2-40B4-BE49-F238E27FC236}">
                <a16:creationId xmlns:a16="http://schemas.microsoft.com/office/drawing/2014/main" id="{085892F1-7F8C-92FD-D192-68C850511948}"/>
              </a:ext>
            </a:extLst>
          </p:cNvPr>
          <p:cNvPicPr>
            <a:picLocks noChangeAspect="1"/>
          </p:cNvPicPr>
          <p:nvPr/>
        </p:nvPicPr>
        <p:blipFill>
          <a:blip r:embed="rId3"/>
          <a:stretch>
            <a:fillRect/>
          </a:stretch>
        </p:blipFill>
        <p:spPr>
          <a:xfrm>
            <a:off x="4429760" y="1488075"/>
            <a:ext cx="4531360" cy="3355023"/>
          </a:xfrm>
          <a:prstGeom prst="rect">
            <a:avLst/>
          </a:prstGeom>
        </p:spPr>
      </p:pic>
    </p:spTree>
    <p:extLst>
      <p:ext uri="{BB962C8B-B14F-4D97-AF65-F5344CB8AC3E}">
        <p14:creationId xmlns:p14="http://schemas.microsoft.com/office/powerpoint/2010/main" val="192211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FC6D-C55E-CC6B-DE66-FF9C9CD81CE3}"/>
              </a:ext>
            </a:extLst>
          </p:cNvPr>
          <p:cNvSpPr>
            <a:spLocks noGrp="1"/>
          </p:cNvSpPr>
          <p:nvPr>
            <p:ph type="title"/>
          </p:nvPr>
        </p:nvSpPr>
        <p:spPr>
          <a:xfrm>
            <a:off x="685332" y="463889"/>
            <a:ext cx="7165127" cy="658668"/>
          </a:xfrm>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77301408-EE6F-1833-A12A-05A1B02FE0A1}"/>
              </a:ext>
            </a:extLst>
          </p:cNvPr>
          <p:cNvSpPr>
            <a:spLocks noGrp="1"/>
          </p:cNvSpPr>
          <p:nvPr>
            <p:ph sz="quarter" idx="13"/>
          </p:nvPr>
        </p:nvSpPr>
        <p:spPr>
          <a:xfrm>
            <a:off x="685330" y="1025912"/>
            <a:ext cx="7772870" cy="3317488"/>
          </a:xfrm>
        </p:spPr>
        <p:txBody>
          <a:bodyPr>
            <a:normAutofit lnSpcReduction="10000"/>
          </a:bodyPr>
          <a:lstStyle/>
          <a:p>
            <a:pPr>
              <a:buFont typeface="Wingdings" panose="05000000000000000000" pitchFamily="2" charset="2"/>
              <a:buChar char="Ø"/>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By applying and comparing k-means, and hierarchical clustering to the water treatment dataset, we found after normalization at k=4 sum of squared error is reduced. </a:t>
            </a:r>
          </a:p>
          <a:p>
            <a:pPr>
              <a:buFont typeface="Wingdings" panose="05000000000000000000" pitchFamily="2" charset="2"/>
              <a:buChar char="Ø"/>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silhouette score value is highest at k=4 i.e. 0.126.</a:t>
            </a:r>
          </a:p>
          <a:p>
            <a:pPr>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analyzing sum of squared error before and after normalization, the K-Means algorithm </a:t>
            </a:r>
            <a:r>
              <a:rPr lang="en-US" altLang="en-US" sz="1800" cap="none" dirty="0">
                <a:latin typeface="Times New Roman" panose="02020603050405020304" pitchFamily="18" charset="0"/>
                <a:cs typeface="Times New Roman" panose="02020603050405020304" pitchFamily="18" charset="0"/>
              </a:rPr>
              <a:t>is best suited for the water treatment dataset rather than hierarchical clustering.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K-means algorithm for clustering in the context of  water treatment analysis can provide </a:t>
            </a:r>
            <a:r>
              <a:rPr lang="en-US" altLang="en-US" sz="1800" cap="none" dirty="0">
                <a:latin typeface="Times New Roman" panose="02020603050405020304" pitchFamily="18" charset="0"/>
                <a:cs typeface="Times New Roman" panose="02020603050405020304" pitchFamily="18" charset="0"/>
              </a:rPr>
              <a:t>good clusters.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448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1" name="Google Shape;1221;p90"/>
          <p:cNvSpPr txBox="1">
            <a:spLocks noGrp="1"/>
          </p:cNvSpPr>
          <p:nvPr>
            <p:ph type="title"/>
          </p:nvPr>
        </p:nvSpPr>
        <p:spPr>
          <a:xfrm>
            <a:off x="-494675" y="854439"/>
            <a:ext cx="9199763" cy="784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Abstract</a:t>
            </a:r>
            <a:endParaRPr sz="2400" dirty="0"/>
          </a:p>
        </p:txBody>
      </p:sp>
      <p:sp>
        <p:nvSpPr>
          <p:cNvPr id="3" name="TextBox 2">
            <a:extLst>
              <a:ext uri="{FF2B5EF4-FFF2-40B4-BE49-F238E27FC236}">
                <a16:creationId xmlns:a16="http://schemas.microsoft.com/office/drawing/2014/main" id="{D447F668-9AB2-5E88-4DCF-E03BB4FCC9C8}"/>
              </a:ext>
            </a:extLst>
          </p:cNvPr>
          <p:cNvSpPr txBox="1"/>
          <p:nvPr/>
        </p:nvSpPr>
        <p:spPr>
          <a:xfrm>
            <a:off x="907256" y="1623597"/>
            <a:ext cx="7315200" cy="3167085"/>
          </a:xfrm>
          <a:prstGeom prst="rect">
            <a:avLst/>
          </a:prstGeom>
          <a:noFill/>
        </p:spPr>
        <p:txBody>
          <a:bodyPr wrap="square">
            <a:spAutoFit/>
          </a:bodyPr>
          <a:lstStyle/>
          <a:p>
            <a:pPr marL="88265" marR="88900" algn="just">
              <a:lnSpc>
                <a:spcPct val="150000"/>
              </a:lnSpc>
              <a:spcBef>
                <a:spcPts val="5"/>
              </a:spcBef>
              <a:spcAft>
                <a:spcPts val="0"/>
              </a:spcAft>
            </a:pPr>
            <a:r>
              <a:rPr lang="en-US" sz="1500" dirty="0">
                <a:effectLst/>
                <a:latin typeface="Times New Roman" panose="02020603050405020304" pitchFamily="18" charset="0"/>
                <a:ea typeface="Times New Roman" panose="02020603050405020304" pitchFamily="18" charset="0"/>
              </a:rPr>
              <a:t>This project aims to enhance water treatment efficiency by identifying patterns in water quality measurements using clustering techniques such as K-Means and Hierarchical clustering. The dataset "WATER_TREATMENT" contains various parameters measured at entry (E), primary (P), secondary (S), and tertiary (D) phases, including pH, BOD, COD, SS, SSV, SED, COND, and zinc concentration. It also includes reductions (RD) of these parameters across different phases. By applying these clustering techniques, we seek to categorize water samples with similar characteristics at different stages. This analysis will uncover patterns and relationships, optimizing operations and improving the effectiveness of water treatment facilities to ensure a safe and clean water supply.</a:t>
            </a:r>
            <a:endParaRPr lang="en-IN" sz="15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1"/>
                                        </p:tgtEl>
                                        <p:attrNameLst>
                                          <p:attrName>style.visibility</p:attrName>
                                        </p:attrNameLst>
                                      </p:cBhvr>
                                      <p:to>
                                        <p:strVal val="visible"/>
                                      </p:to>
                                    </p:set>
                                    <p:animEffect transition="in" filter="fade">
                                      <p:cBhvr>
                                        <p:cTn id="7" dur="1000"/>
                                        <p:tgtEl>
                                          <p:spTgt spid="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01DF-22F4-040A-E854-5ECDCF389B45}"/>
              </a:ext>
            </a:extLst>
          </p:cNvPr>
          <p:cNvSpPr>
            <a:spLocks noGrp="1"/>
          </p:cNvSpPr>
          <p:nvPr>
            <p:ph type="title"/>
          </p:nvPr>
        </p:nvSpPr>
        <p:spPr>
          <a:xfrm>
            <a:off x="685332" y="463889"/>
            <a:ext cx="7773338" cy="65866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49DF719-46A9-ECDF-E1E1-2855BAACF2C1}"/>
              </a:ext>
            </a:extLst>
          </p:cNvPr>
          <p:cNvSpPr>
            <a:spLocks noGrp="1"/>
          </p:cNvSpPr>
          <p:nvPr>
            <p:ph sz="quarter" idx="13"/>
          </p:nvPr>
        </p:nvSpPr>
        <p:spPr>
          <a:xfrm>
            <a:off x="685330" y="1122557"/>
            <a:ext cx="7772870" cy="3220843"/>
          </a:xfrm>
        </p:spPr>
        <p:txBody>
          <a:bodyPr>
            <a:normAutofit/>
          </a:bodyPr>
          <a:lstStyle/>
          <a:p>
            <a:r>
              <a:rPr lang="en-US" sz="1800" kern="100" cap="none" dirty="0">
                <a:effectLst/>
                <a:latin typeface="Times New Roman" panose="02020603050405020304" pitchFamily="18" charset="0"/>
                <a:ea typeface="Calibri" panose="020F0502020204030204" pitchFamily="34" charset="0"/>
                <a:cs typeface="Times New Roman" panose="02020603050405020304" pitchFamily="18" charset="0"/>
              </a:rPr>
              <a:t>K-means clustering: k-means effectively identified distinct clusters representing different operational states in the water treatment process, such as high contamination periods and efficient treatment phases, providing actionable insights for optimizing process performance.</a:t>
            </a:r>
          </a:p>
          <a:p>
            <a:r>
              <a:rPr lang="en-US" sz="1800" kern="100" cap="none" dirty="0">
                <a:effectLst/>
                <a:latin typeface="Times New Roman" panose="02020603050405020304" pitchFamily="18" charset="0"/>
                <a:ea typeface="Calibri" panose="020F0502020204030204" pitchFamily="34" charset="0"/>
                <a:cs typeface="Times New Roman" panose="02020603050405020304" pitchFamily="18" charset="0"/>
              </a:rPr>
              <a:t>Hierarchical clustering: hierarchical clustering offered a detailed view of the relationships between water quality parameters, revealing a nested structure of clusters and subtle variations in treatment efficiency, thereby enhancing the understanding of the treatment process dynamics.</a:t>
            </a:r>
            <a:endParaRPr lang="en-IN" sz="18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926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84"/>
          <p:cNvSpPr txBox="1">
            <a:spLocks noGrp="1"/>
          </p:cNvSpPr>
          <p:nvPr>
            <p:ph type="subTitle" idx="1"/>
          </p:nvPr>
        </p:nvSpPr>
        <p:spPr>
          <a:xfrm>
            <a:off x="1278414" y="2077200"/>
            <a:ext cx="5690700" cy="989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6600" dirty="0"/>
              <a:t>THANK YOU</a:t>
            </a:r>
            <a:endParaRPr sz="6600" dirty="0"/>
          </a:p>
        </p:txBody>
      </p:sp>
      <p:grpSp>
        <p:nvGrpSpPr>
          <p:cNvPr id="2" name="Google Shape;5946;p147">
            <a:extLst>
              <a:ext uri="{FF2B5EF4-FFF2-40B4-BE49-F238E27FC236}">
                <a16:creationId xmlns:a16="http://schemas.microsoft.com/office/drawing/2014/main" id="{575FAC16-BB66-F054-458E-3BD8B909B73E}"/>
              </a:ext>
            </a:extLst>
          </p:cNvPr>
          <p:cNvGrpSpPr/>
          <p:nvPr/>
        </p:nvGrpSpPr>
        <p:grpSpPr>
          <a:xfrm>
            <a:off x="2048435" y="3146982"/>
            <a:ext cx="5047129" cy="187889"/>
            <a:chOff x="238125" y="2506075"/>
            <a:chExt cx="7115411" cy="673075"/>
          </a:xfrm>
        </p:grpSpPr>
        <p:sp>
          <p:nvSpPr>
            <p:cNvPr id="3" name="Google Shape;5947;p147">
              <a:extLst>
                <a:ext uri="{FF2B5EF4-FFF2-40B4-BE49-F238E27FC236}">
                  <a16:creationId xmlns:a16="http://schemas.microsoft.com/office/drawing/2014/main" id="{34273310-664B-8B8D-DDE4-F9274DE39C30}"/>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948;p147">
              <a:extLst>
                <a:ext uri="{FF2B5EF4-FFF2-40B4-BE49-F238E27FC236}">
                  <a16:creationId xmlns:a16="http://schemas.microsoft.com/office/drawing/2014/main" id="{5ECDAB26-60E4-13AF-BB23-C708AC8C6950}"/>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49;p147">
              <a:extLst>
                <a:ext uri="{FF2B5EF4-FFF2-40B4-BE49-F238E27FC236}">
                  <a16:creationId xmlns:a16="http://schemas.microsoft.com/office/drawing/2014/main" id="{AB0A542C-B5CF-01C2-C8C1-3D9B5A6F2DEB}"/>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50;p147">
              <a:extLst>
                <a:ext uri="{FF2B5EF4-FFF2-40B4-BE49-F238E27FC236}">
                  <a16:creationId xmlns:a16="http://schemas.microsoft.com/office/drawing/2014/main" id="{9844F760-13AC-CC8F-CBA6-B7AF8EF82E16}"/>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51;p147">
              <a:extLst>
                <a:ext uri="{FF2B5EF4-FFF2-40B4-BE49-F238E27FC236}">
                  <a16:creationId xmlns:a16="http://schemas.microsoft.com/office/drawing/2014/main" id="{019DD127-4945-155F-813C-F50214B2C8BB}"/>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314792" y="666752"/>
            <a:ext cx="6300321" cy="4037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                           introduction</a:t>
            </a:r>
            <a:endParaRPr sz="2800" dirty="0">
              <a:latin typeface="Times New Roman" panose="02020603050405020304" pitchFamily="18" charset="0"/>
              <a:cs typeface="Times New Roman" panose="02020603050405020304" pitchFamily="18" charset="0"/>
            </a:endParaRPr>
          </a:p>
        </p:txBody>
      </p:sp>
      <p:sp>
        <p:nvSpPr>
          <p:cNvPr id="1084" name="Google Shape;1084;p78"/>
          <p:cNvSpPr txBox="1">
            <a:spLocks noGrp="1"/>
          </p:cNvSpPr>
          <p:nvPr>
            <p:ph type="subTitle" idx="1"/>
          </p:nvPr>
        </p:nvSpPr>
        <p:spPr>
          <a:xfrm>
            <a:off x="512957" y="1516566"/>
            <a:ext cx="5345150" cy="2628213"/>
          </a:xfrm>
          <a:prstGeom prst="rect">
            <a:avLst/>
          </a:prstGeom>
        </p:spPr>
        <p:txBody>
          <a:bodyPr spcFirstLastPara="1" wrap="square" lIns="91425" tIns="91425" rIns="91425" bIns="91425" anchor="ctr" anchorCtr="0">
            <a:noAutofit/>
          </a:bodyPr>
          <a:lstStyle/>
          <a:p>
            <a:pPr marL="285750" lvl="0" indent="-285750" algn="just">
              <a:buFont typeface="Wingdings" panose="05000000000000000000" pitchFamily="2" charset="2"/>
              <a:buChar char="Ø"/>
            </a:pPr>
            <a:r>
              <a:rPr lang="en-US" cap="none" dirty="0">
                <a:solidFill>
                  <a:schemeClr val="accent5">
                    <a:lumMod val="10000"/>
                  </a:schemeClr>
                </a:solidFill>
                <a:latin typeface="Times New Roman" panose="02020603050405020304" pitchFamily="18" charset="0"/>
                <a:cs typeface="Times New Roman" panose="02020603050405020304" pitchFamily="18" charset="0"/>
              </a:rPr>
              <a:t>The "WATER_TREATMENT" dataset comprises water quality measurements taken at various stages of the treatment process: entry (E), primary (P), secondary (S), and tertiary (D) phases. </a:t>
            </a:r>
          </a:p>
          <a:p>
            <a:pPr marL="285750" indent="-285750" algn="just">
              <a:buFont typeface="Wingdings" panose="05000000000000000000" pitchFamily="2" charset="2"/>
              <a:buChar char="Ø"/>
            </a:pPr>
            <a:r>
              <a:rPr lang="en-US" cap="none" dirty="0">
                <a:solidFill>
                  <a:schemeClr val="accent5">
                    <a:lumMod val="10000"/>
                  </a:schemeClr>
                </a:solidFill>
                <a:latin typeface="Times New Roman" panose="02020603050405020304" pitchFamily="18" charset="0"/>
                <a:cs typeface="Times New Roman" panose="02020603050405020304" pitchFamily="18" charset="0"/>
              </a:rPr>
              <a:t>It includes parameters such as </a:t>
            </a:r>
            <a:r>
              <a:rPr lang="en-US" cap="none" dirty="0" err="1">
                <a:solidFill>
                  <a:schemeClr val="accent5">
                    <a:lumMod val="10000"/>
                  </a:schemeClr>
                </a:solidFill>
                <a:latin typeface="Times New Roman" panose="02020603050405020304" pitchFamily="18" charset="0"/>
                <a:cs typeface="Times New Roman" panose="02020603050405020304" pitchFamily="18" charset="0"/>
              </a:rPr>
              <a:t>ph</a:t>
            </a:r>
            <a:r>
              <a:rPr lang="en-US" cap="none" dirty="0">
                <a:solidFill>
                  <a:schemeClr val="accent5">
                    <a:lumMod val="10000"/>
                  </a:schemeClr>
                </a:solidFill>
                <a:latin typeface="Times New Roman" panose="02020603050405020304" pitchFamily="18" charset="0"/>
                <a:cs typeface="Times New Roman" panose="02020603050405020304" pitchFamily="18" charset="0"/>
              </a:rPr>
              <a:t>, biochemical oxygen demand (bod), chemical oxygen demand (cod), suspended solids (ss), volatile suspended solids (</a:t>
            </a:r>
            <a:r>
              <a:rPr lang="en-US" cap="none" dirty="0" err="1">
                <a:solidFill>
                  <a:schemeClr val="accent5">
                    <a:lumMod val="10000"/>
                  </a:schemeClr>
                </a:solidFill>
                <a:latin typeface="Times New Roman" panose="02020603050405020304" pitchFamily="18" charset="0"/>
                <a:cs typeface="Times New Roman" panose="02020603050405020304" pitchFamily="18" charset="0"/>
              </a:rPr>
              <a:t>ssv</a:t>
            </a:r>
            <a:r>
              <a:rPr lang="en-US" cap="none" dirty="0">
                <a:solidFill>
                  <a:schemeClr val="accent5">
                    <a:lumMod val="10000"/>
                  </a:schemeClr>
                </a:solidFill>
                <a:latin typeface="Times New Roman" panose="02020603050405020304" pitchFamily="18" charset="0"/>
                <a:cs typeface="Times New Roman" panose="02020603050405020304" pitchFamily="18" charset="0"/>
              </a:rPr>
              <a:t>), sediment (sed), conductivity (</a:t>
            </a:r>
            <a:r>
              <a:rPr lang="en-US" cap="none" dirty="0" err="1">
                <a:solidFill>
                  <a:schemeClr val="accent5">
                    <a:lumMod val="10000"/>
                  </a:schemeClr>
                </a:solidFill>
                <a:latin typeface="Times New Roman" panose="02020603050405020304" pitchFamily="18" charset="0"/>
                <a:cs typeface="Times New Roman" panose="02020603050405020304" pitchFamily="18" charset="0"/>
              </a:rPr>
              <a:t>cond</a:t>
            </a:r>
            <a:r>
              <a:rPr lang="en-US" cap="none" dirty="0">
                <a:solidFill>
                  <a:schemeClr val="accent5">
                    <a:lumMod val="10000"/>
                  </a:schemeClr>
                </a:solidFill>
                <a:latin typeface="Times New Roman" panose="02020603050405020304" pitchFamily="18" charset="0"/>
                <a:cs typeface="Times New Roman" panose="02020603050405020304" pitchFamily="18" charset="0"/>
              </a:rPr>
              <a:t>), and zinc concentration (</a:t>
            </a:r>
            <a:r>
              <a:rPr lang="en-US" cap="none" dirty="0" err="1">
                <a:solidFill>
                  <a:schemeClr val="accent5">
                    <a:lumMod val="10000"/>
                  </a:schemeClr>
                </a:solidFill>
                <a:latin typeface="Times New Roman" panose="02020603050405020304" pitchFamily="18" charset="0"/>
                <a:cs typeface="Times New Roman" panose="02020603050405020304" pitchFamily="18" charset="0"/>
              </a:rPr>
              <a:t>zn</a:t>
            </a:r>
            <a:r>
              <a:rPr lang="en-US" cap="none" dirty="0">
                <a:solidFill>
                  <a:schemeClr val="accent5">
                    <a:lumMod val="10000"/>
                  </a:schemeClr>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cap="none" dirty="0">
                <a:solidFill>
                  <a:schemeClr val="accent5">
                    <a:lumMod val="10000"/>
                  </a:schemeClr>
                </a:solidFill>
                <a:latin typeface="Times New Roman" panose="02020603050405020304" pitchFamily="18" charset="0"/>
                <a:cs typeface="Times New Roman" panose="02020603050405020304" pitchFamily="18" charset="0"/>
              </a:rPr>
              <a:t>This comprehensive dataset is crucial for analyzing and identifying patterns to optimize water treatment processes, enhancing overall efficiency and effectiveness</a:t>
            </a:r>
          </a:p>
          <a:p>
            <a:pPr marL="285750" lvl="0" indent="-285750" algn="just">
              <a:buFont typeface="Wingdings" panose="05000000000000000000" pitchFamily="2" charset="2"/>
              <a:buChar char="Ø"/>
            </a:pPr>
            <a:endParaRPr lang="en-US" sz="1400" dirty="0">
              <a:solidFill>
                <a:schemeClr val="accent5">
                  <a:lumMod val="10000"/>
                </a:schemeClr>
              </a:solidFill>
              <a:latin typeface="Times New Roman" panose="02020603050405020304" pitchFamily="18" charset="0"/>
              <a:cs typeface="Times New Roman" panose="02020603050405020304" pitchFamily="18" charset="0"/>
            </a:endParaRPr>
          </a:p>
          <a:p>
            <a:pPr marL="0" lvl="0" indent="0" algn="just"/>
            <a:r>
              <a:rPr lang="en-US" sz="1400" dirty="0">
                <a:solidFill>
                  <a:schemeClr val="accent5">
                    <a:lumMod val="10000"/>
                  </a:schemeClr>
                </a:solidFill>
                <a:latin typeface="Times New Roman" panose="02020603050405020304" pitchFamily="18" charset="0"/>
                <a:cs typeface="Times New Roman" panose="02020603050405020304" pitchFamily="18" charset="0"/>
              </a:rPr>
              <a:t>.</a:t>
            </a:r>
            <a:endParaRPr sz="1400" dirty="0">
              <a:solidFill>
                <a:schemeClr val="accent5">
                  <a:lumMod val="1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0BC0CA-84A6-891C-39D4-9541C20A80E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81132" y="1070516"/>
            <a:ext cx="2943922" cy="34062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3" name="Title 2">
            <a:extLst>
              <a:ext uri="{FF2B5EF4-FFF2-40B4-BE49-F238E27FC236}">
                <a16:creationId xmlns:a16="http://schemas.microsoft.com/office/drawing/2014/main" id="{ED048401-C9EA-EAC7-54AD-1D7D101A009A}"/>
              </a:ext>
            </a:extLst>
          </p:cNvPr>
          <p:cNvSpPr>
            <a:spLocks noGrp="1"/>
          </p:cNvSpPr>
          <p:nvPr>
            <p:ph type="title"/>
          </p:nvPr>
        </p:nvSpPr>
        <p:spPr>
          <a:xfrm>
            <a:off x="357965" y="967265"/>
            <a:ext cx="5508885" cy="1251679"/>
          </a:xfrm>
        </p:spPr>
        <p:txBody>
          <a:bodyPr/>
          <a:lstStyle/>
          <a:p>
            <a:r>
              <a:rPr lang="en-US" sz="2400" dirty="0">
                <a:latin typeface="Times New Roman" panose="02020603050405020304" pitchFamily="18" charset="0"/>
                <a:cs typeface="Times New Roman" panose="02020603050405020304" pitchFamily="18" charset="0"/>
              </a:rPr>
              <a:t>Problem Statement</a:t>
            </a:r>
            <a:br>
              <a:rPr lang="en-US" sz="4000" dirty="0"/>
            </a:br>
            <a:endParaRPr lang="en-IN" sz="4000" dirty="0"/>
          </a:p>
        </p:txBody>
      </p:sp>
      <p:sp>
        <p:nvSpPr>
          <p:cNvPr id="4" name="TextBox 3">
            <a:extLst>
              <a:ext uri="{FF2B5EF4-FFF2-40B4-BE49-F238E27FC236}">
                <a16:creationId xmlns:a16="http://schemas.microsoft.com/office/drawing/2014/main" id="{F5DD0071-0D9E-474C-CF58-4E359B265ABD}"/>
              </a:ext>
            </a:extLst>
          </p:cNvPr>
          <p:cNvSpPr txBox="1"/>
          <p:nvPr/>
        </p:nvSpPr>
        <p:spPr>
          <a:xfrm>
            <a:off x="1123760" y="2047494"/>
            <a:ext cx="6443472" cy="1569660"/>
          </a:xfrm>
          <a:prstGeom prst="rect">
            <a:avLst/>
          </a:prstGeom>
          <a:noFill/>
        </p:spPr>
        <p:txBody>
          <a:bodyPr wrap="square">
            <a:spAutoFit/>
          </a:bodyPr>
          <a:lstStyle/>
          <a:p>
            <a:pPr algn="just"/>
            <a:r>
              <a:rPr lang="en-US" sz="1600" i="0" dirty="0">
                <a:solidFill>
                  <a:srgbClr val="000000"/>
                </a:solidFill>
                <a:effectLst/>
                <a:latin typeface="Times New Roman" panose="02020603050405020304" pitchFamily="18" charset="0"/>
                <a:cs typeface="Times New Roman" panose="02020603050405020304" pitchFamily="18" charset="0"/>
              </a:rPr>
              <a:t>The project aims to identify patterns in water treatment efficiency using clustering techniques on a comprehensive dataset of water quality measurements. By categorizing water samples with similar characteristics at different treatment stages, the analysis seeks to optimize operations and enhance the effectiveness of water treatment facilities, ensuring a safe and clean water supply.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4" name="Google Shape;1104;p81"/>
          <p:cNvSpPr txBox="1">
            <a:spLocks noGrp="1"/>
          </p:cNvSpPr>
          <p:nvPr>
            <p:ph type="title"/>
          </p:nvPr>
        </p:nvSpPr>
        <p:spPr>
          <a:xfrm>
            <a:off x="112426" y="397239"/>
            <a:ext cx="6813030" cy="1622348"/>
          </a:xfrm>
          <a:prstGeom prst="rect">
            <a:avLst/>
          </a:prstGeom>
        </p:spPr>
        <p:txBody>
          <a:bodyPr spcFirstLastPara="1" wrap="square" lIns="91425" tIns="91425" rIns="91425" bIns="91425" anchor="ctr" anchorCtr="0">
            <a:noAutofit/>
          </a:bodyPr>
          <a:lstStyle/>
          <a:p>
            <a:pPr lvl="0"/>
            <a:r>
              <a:rPr lang="en-IN" sz="4800" dirty="0">
                <a:solidFill>
                  <a:schemeClr val="tx2">
                    <a:lumMod val="75000"/>
                  </a:schemeClr>
                </a:solidFill>
              </a:rPr>
              <a:t>     </a:t>
            </a:r>
            <a:endParaRPr sz="4800" dirty="0">
              <a:solidFill>
                <a:schemeClr val="tx2">
                  <a:lumMod val="75000"/>
                </a:schemeClr>
              </a:solidFill>
            </a:endParaRPr>
          </a:p>
        </p:txBody>
      </p:sp>
      <p:sp>
        <p:nvSpPr>
          <p:cNvPr id="3" name="TextBox 2">
            <a:extLst>
              <a:ext uri="{FF2B5EF4-FFF2-40B4-BE49-F238E27FC236}">
                <a16:creationId xmlns:a16="http://schemas.microsoft.com/office/drawing/2014/main" id="{B0A84B52-6086-6C46-08F9-79C991E2A1AD}"/>
              </a:ext>
            </a:extLst>
          </p:cNvPr>
          <p:cNvSpPr txBox="1"/>
          <p:nvPr/>
        </p:nvSpPr>
        <p:spPr>
          <a:xfrm>
            <a:off x="357188" y="1021556"/>
            <a:ext cx="7679531" cy="1692771"/>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Methodology</a:t>
            </a:r>
          </a:p>
          <a:p>
            <a:pPr algn="just"/>
            <a:endParaRPr lang="en-IN" sz="24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analysis of various data mining algorithms, the algorithms that are used in this model  are K-Means and Hierarchical Clustering Algorithms which can be helpful for </a:t>
            </a:r>
            <a:r>
              <a:rPr lang="en-US" sz="1600" dirty="0">
                <a:solidFill>
                  <a:srgbClr val="000000"/>
                </a:solidFill>
                <a:latin typeface="Times New Roman" panose="02020603050405020304" pitchFamily="18" charset="0"/>
                <a:cs typeface="Times New Roman" panose="02020603050405020304" pitchFamily="18" charset="0"/>
              </a:rPr>
              <a:t>Water Treatment efficiency</a:t>
            </a:r>
            <a:r>
              <a:rPr lang="en-US" sz="2400" dirty="0">
                <a:solidFill>
                  <a:srgbClr val="000000"/>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1000"/>
                                        <p:tgtEl>
                                          <p:spTgt spid="11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8F34-7734-F511-45C1-3510EDCFF699}"/>
              </a:ext>
            </a:extLst>
          </p:cNvPr>
          <p:cNvSpPr>
            <a:spLocks noGrp="1"/>
          </p:cNvSpPr>
          <p:nvPr>
            <p:ph type="title"/>
          </p:nvPr>
        </p:nvSpPr>
        <p:spPr>
          <a:xfrm>
            <a:off x="685332" y="463888"/>
            <a:ext cx="6884701" cy="1197133"/>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E5235176-B59A-1EA5-344B-24C0396852F6}"/>
              </a:ext>
            </a:extLst>
          </p:cNvPr>
          <p:cNvSpPr>
            <a:spLocks noGrp="1"/>
          </p:cNvSpPr>
          <p:nvPr>
            <p:ph sz="quarter" idx="13"/>
          </p:nvPr>
        </p:nvSpPr>
        <p:spPr>
          <a:xfrm>
            <a:off x="685330" y="1583473"/>
            <a:ext cx="6794762" cy="2759927"/>
          </a:xfrm>
        </p:spPr>
        <p:txBody>
          <a:bodyPr>
            <a:normAutofit/>
          </a:bodyPr>
          <a:lstStyle/>
          <a:p>
            <a:r>
              <a:rPr lang="en-US" sz="1700" cap="none" dirty="0">
                <a:latin typeface="Times New Roman" panose="02020603050405020304" pitchFamily="18" charset="0"/>
                <a:cs typeface="Times New Roman" panose="02020603050405020304" pitchFamily="18" charset="0"/>
              </a:rPr>
              <a:t>The dataset used in this project contains comprehensive water quality measurements taken from different stages of the water treatment process.</a:t>
            </a:r>
          </a:p>
          <a:p>
            <a:r>
              <a:rPr lang="en-US" sz="1700" cap="none" dirty="0">
                <a:latin typeface="Times New Roman" panose="02020603050405020304" pitchFamily="18" charset="0"/>
                <a:cs typeface="Times New Roman" panose="02020603050405020304" pitchFamily="18" charset="0"/>
              </a:rPr>
              <a:t> These measurements are crucial for understanding the efficiency effectiveness of the treatment process.</a:t>
            </a:r>
          </a:p>
          <a:p>
            <a:r>
              <a:rPr lang="en-US" sz="1700" cap="none" dirty="0">
                <a:latin typeface="Times New Roman" panose="02020603050405020304" pitchFamily="18" charset="0"/>
                <a:cs typeface="Times New Roman" panose="02020603050405020304" pitchFamily="18" charset="0"/>
              </a:rPr>
              <a:t> Each column in the dataset represents a specific parameter measured at various stages, providing a detailed snapshot of water quality before, during, and after treatment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24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0179B6-B5CE-EE78-9B23-22FA3B827756}"/>
              </a:ext>
            </a:extLst>
          </p:cNvPr>
          <p:cNvSpPr txBox="1"/>
          <p:nvPr/>
        </p:nvSpPr>
        <p:spPr>
          <a:xfrm>
            <a:off x="1056807" y="464695"/>
            <a:ext cx="6430780"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in this project captures a rich array of water quality measurements from various stages of the water treatment process.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Each measurement plays a crucial role in assessing the efficiency of the water treatment, enabling a detailed analysis that can inform improvements and optimizations.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data includes parameters such as flow rate, zinc concentration, pH levels, biological oxygen demand (BOD), chemical oxygen demand (COD), suspended solids (SS), volatile suspended solids (VSS), sediments, and conductivity.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These parameters are recorded at the entry stage, primary treatment stage, secondary treatment stage, and tertiary treatment stage, providing a thorough overview of the water treatment lifecycle.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86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A9EB-2747-76A6-3746-5C7B3C710D74}"/>
              </a:ext>
            </a:extLst>
          </p:cNvPr>
          <p:cNvSpPr>
            <a:spLocks noGrp="1"/>
          </p:cNvSpPr>
          <p:nvPr>
            <p:ph type="title"/>
          </p:nvPr>
        </p:nvSpPr>
        <p:spPr>
          <a:xfrm>
            <a:off x="685332" y="463888"/>
            <a:ext cx="8248806" cy="1197133"/>
          </a:xfrm>
        </p:spPr>
        <p:txBody>
          <a:bodyPr/>
          <a:lstStyle/>
          <a:p>
            <a:r>
              <a:rPr lang="en-US" dirty="0">
                <a:latin typeface="Times New Roman" panose="02020603050405020304" pitchFamily="18" charset="0"/>
                <a:cs typeface="Times New Roman" panose="02020603050405020304" pitchFamily="18" charset="0"/>
              </a:rPr>
              <a:t>different stages of the water treatment process</a:t>
            </a:r>
            <a:endParaRPr lang="en-IN" dirty="0"/>
          </a:p>
        </p:txBody>
      </p:sp>
      <p:sp>
        <p:nvSpPr>
          <p:cNvPr id="3" name="Content Placeholder 2">
            <a:extLst>
              <a:ext uri="{FF2B5EF4-FFF2-40B4-BE49-F238E27FC236}">
                <a16:creationId xmlns:a16="http://schemas.microsoft.com/office/drawing/2014/main" id="{ACF1AAE0-881D-6739-A3D3-8CAB6D0D854A}"/>
              </a:ext>
            </a:extLst>
          </p:cNvPr>
          <p:cNvSpPr>
            <a:spLocks noGrp="1"/>
          </p:cNvSpPr>
          <p:nvPr>
            <p:ph sz="quarter" idx="13"/>
          </p:nvPr>
        </p:nvSpPr>
        <p:spPr/>
        <p:txBody>
          <a:bodyPr>
            <a:normAutofit fontScale="85000" lnSpcReduction="20000"/>
          </a:bodyPr>
          <a:lstStyle/>
          <a:p>
            <a:r>
              <a:rPr lang="en-US" dirty="0"/>
              <a:t> 1. </a:t>
            </a:r>
            <a:r>
              <a:rPr lang="en-US" b="1" dirty="0"/>
              <a:t>Entry Point (E): </a:t>
            </a:r>
            <a:r>
              <a:rPr lang="en-US" dirty="0"/>
              <a:t>Measurements taken at the initial entry of raw   water into the treatment plant. </a:t>
            </a:r>
          </a:p>
          <a:p>
            <a:r>
              <a:rPr lang="en-US" dirty="0"/>
              <a:t>2. </a:t>
            </a:r>
            <a:r>
              <a:rPr lang="en-US" b="1" dirty="0"/>
              <a:t>Primary Treatment (P):  </a:t>
            </a:r>
            <a:r>
              <a:rPr lang="en-US" dirty="0"/>
              <a:t>Measurements after primary treatment, which typically involves the removal  of large particles and  sediments.</a:t>
            </a:r>
          </a:p>
          <a:p>
            <a:r>
              <a:rPr lang="en-US" dirty="0"/>
              <a:t>3. </a:t>
            </a:r>
            <a:r>
              <a:rPr lang="en-US" b="1" dirty="0"/>
              <a:t>Secondary Treatment (D): </a:t>
            </a:r>
            <a:r>
              <a:rPr lang="en-US" dirty="0"/>
              <a:t>Measurements after secondary treatment, which often includes biological  processes to remove dissolved and suspended organic matter. </a:t>
            </a:r>
          </a:p>
          <a:p>
            <a:r>
              <a:rPr lang="en-US" dirty="0"/>
              <a:t>4. </a:t>
            </a:r>
            <a:r>
              <a:rPr lang="en-US" b="1" dirty="0"/>
              <a:t>Sludge Processing (S): </a:t>
            </a:r>
            <a:r>
              <a:rPr lang="en-US" dirty="0"/>
              <a:t>Measurements related to the treatment and processing of sludge, a byproduct of water  treatment. </a:t>
            </a:r>
          </a:p>
          <a:p>
            <a:r>
              <a:rPr lang="en-US" dirty="0"/>
              <a:t>5. </a:t>
            </a:r>
            <a:r>
              <a:rPr lang="en-US" b="1" dirty="0"/>
              <a:t>General (G):</a:t>
            </a:r>
            <a:r>
              <a:rPr lang="en-US" dirty="0"/>
              <a:t>Combined or overall data reductions observed across different stages of process.</a:t>
            </a:r>
            <a:endParaRPr lang="en-IN" dirty="0"/>
          </a:p>
          <a:p>
            <a:endParaRPr lang="en-IN" dirty="0"/>
          </a:p>
        </p:txBody>
      </p:sp>
    </p:spTree>
    <p:extLst>
      <p:ext uri="{BB962C8B-B14F-4D97-AF65-F5344CB8AC3E}">
        <p14:creationId xmlns:p14="http://schemas.microsoft.com/office/powerpoint/2010/main" val="21684799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2712</TotalTime>
  <Words>1540</Words>
  <Application>Microsoft Office PowerPoint</Application>
  <PresentationFormat>On-screen Show (16:9)</PresentationFormat>
  <Paragraphs>129</Paragraphs>
  <Slides>31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Open Sans</vt:lpstr>
      <vt:lpstr>Wingdings</vt:lpstr>
      <vt:lpstr>Fira Sans Condensed</vt:lpstr>
      <vt:lpstr>Times New Roman</vt:lpstr>
      <vt:lpstr>Tw Cen MT</vt:lpstr>
      <vt:lpstr>Josefin Sans</vt:lpstr>
      <vt:lpstr>Courier New</vt:lpstr>
      <vt:lpstr>Droplet</vt:lpstr>
      <vt:lpstr>          IDENTIFYING PATTERNS IN WATER TREATMENT EFFICIENCY USING CLUSTERING TECHNIQUES </vt:lpstr>
      <vt:lpstr> CONTENTS</vt:lpstr>
      <vt:lpstr>Abstract</vt:lpstr>
      <vt:lpstr>                           introduction</vt:lpstr>
      <vt:lpstr>Problem Statement </vt:lpstr>
      <vt:lpstr>     </vt:lpstr>
      <vt:lpstr>Dataset description</vt:lpstr>
      <vt:lpstr>PowerPoint Presentation</vt:lpstr>
      <vt:lpstr>different stages of the water treatment process</vt:lpstr>
      <vt:lpstr>DataSET BEFORE preprocessing</vt:lpstr>
      <vt:lpstr>DataSET after preprocessing</vt:lpstr>
      <vt:lpstr>K-Means clustering Algorithm </vt:lpstr>
      <vt:lpstr>           </vt:lpstr>
      <vt:lpstr>PowerPoint Presentation</vt:lpstr>
      <vt:lpstr>Python script</vt:lpstr>
      <vt:lpstr>Output for k-means</vt:lpstr>
      <vt:lpstr>Hierarchical clustering algorithm</vt:lpstr>
      <vt:lpstr>PowerPoint Presentation</vt:lpstr>
      <vt:lpstr>Workflow of Hierarchical</vt:lpstr>
      <vt:lpstr>Python script</vt:lpstr>
      <vt:lpstr>Output:</vt:lpstr>
      <vt:lpstr>PowerPoint Presentation</vt:lpstr>
      <vt:lpstr>K-Means</vt:lpstr>
      <vt:lpstr>After Normalization</vt:lpstr>
      <vt:lpstr> </vt:lpstr>
      <vt:lpstr>After Normalization</vt:lpstr>
      <vt:lpstr>OVERALL WORKFLOW</vt:lpstr>
      <vt:lpstr> </vt:lpstr>
      <vt:lpstr>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Cluster Analysis for Banking Crisis</dc:title>
  <dc:creator>kaif</dc:creator>
  <cp:lastModifiedBy>bussasravanthi2004@gmail.com</cp:lastModifiedBy>
  <cp:revision>64</cp:revision>
  <dcterms:modified xsi:type="dcterms:W3CDTF">2024-06-06T06:18:21Z</dcterms:modified>
</cp:coreProperties>
</file>