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18"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0F70B-968A-4DED-8326-B4612FADA243}" type="datetimeFigureOut">
              <a:rPr lang="en-US" smtClean="0"/>
              <a:t>5/25/2022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34D21-21B4-4BEE-AB9D-72F109A95480}" type="slidenum">
              <a:rPr lang="en-US" smtClean="0"/>
              <a:t>‹#›</a:t>
            </a:fld>
            <a:endParaRPr lang="en-US"/>
          </a:p>
        </p:txBody>
      </p:sp>
    </p:spTree>
    <p:extLst>
      <p:ext uri="{BB962C8B-B14F-4D97-AF65-F5344CB8AC3E}">
        <p14:creationId xmlns:p14="http://schemas.microsoft.com/office/powerpoint/2010/main" val="2468970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Residuals – pred – actual </a:t>
            </a:r>
          </a:p>
          <a:p>
            <a:endParaRPr lang="en-US" dirty="0"/>
          </a:p>
          <a:p>
            <a:r>
              <a:rPr lang="en-US" dirty="0"/>
              <a:t>Division bet estimates/</a:t>
            </a:r>
            <a:r>
              <a:rPr lang="en-US" dirty="0" err="1"/>
              <a:t>stderror</a:t>
            </a:r>
            <a:r>
              <a:rPr lang="en-US" dirty="0"/>
              <a:t> is t</a:t>
            </a:r>
          </a:p>
          <a:p>
            <a:r>
              <a:rPr lang="en-US" dirty="0"/>
              <a:t>Multiple R – correlation </a:t>
            </a:r>
            <a:r>
              <a:rPr lang="en-US" dirty="0" err="1"/>
              <a:t>coeff</a:t>
            </a:r>
            <a:r>
              <a:rPr lang="en-US" dirty="0"/>
              <a:t> – measures strength of linear relationship </a:t>
            </a:r>
          </a:p>
          <a:p>
            <a:r>
              <a:rPr lang="en-US" dirty="0"/>
              <a:t>1 – perfect linear relationship 0 – none. 0.75 is fairly strong LR. </a:t>
            </a:r>
          </a:p>
          <a:p>
            <a:endParaRPr lang="en-US" dirty="0"/>
          </a:p>
          <a:p>
            <a:r>
              <a:rPr lang="en-US" dirty="0"/>
              <a:t>R square - </a:t>
            </a:r>
            <a:r>
              <a:rPr lang="en-US" dirty="0" err="1"/>
              <a:t>coeff</a:t>
            </a:r>
            <a:r>
              <a:rPr lang="en-US" dirty="0"/>
              <a:t> of determination – how much % of input(proportion of variance) can be explained by target variable.</a:t>
            </a:r>
          </a:p>
          <a:p>
            <a:r>
              <a:rPr lang="en-US" dirty="0"/>
              <a:t>0.75 – 75% of the variance in target can be explained by input.</a:t>
            </a:r>
          </a:p>
          <a:p>
            <a:endParaRPr lang="en-US" dirty="0"/>
          </a:p>
          <a:p>
            <a:r>
              <a:rPr lang="en-US" dirty="0"/>
              <a:t>Adjusted R square – always lower than R square. Used to compare fit of regression models.</a:t>
            </a:r>
          </a:p>
          <a:p>
            <a:r>
              <a:rPr lang="en-US" b="0" i="0" dirty="0">
                <a:solidFill>
                  <a:srgbClr val="000000"/>
                </a:solidFill>
                <a:effectLst/>
                <a:latin typeface="Helvetica" panose="020B0604020202020204" pitchFamily="34" charset="0"/>
              </a:rPr>
              <a:t>Adj for </a:t>
            </a:r>
            <a:r>
              <a:rPr lang="en-US" b="0" i="0" dirty="0" err="1">
                <a:solidFill>
                  <a:srgbClr val="000000"/>
                </a:solidFill>
                <a:effectLst/>
                <a:latin typeface="Helvetica" panose="020B0604020202020204" pitchFamily="34" charset="0"/>
              </a:rPr>
              <a:t>mlr</a:t>
            </a:r>
            <a:r>
              <a:rPr lang="en-US" b="0" i="0" dirty="0">
                <a:solidFill>
                  <a:srgbClr val="000000"/>
                </a:solidFill>
                <a:effectLst/>
                <a:latin typeface="Helvetica" panose="020B0604020202020204" pitchFamily="34" charset="0"/>
              </a:rPr>
              <a:t> coz it scales multiple parameters, single – not needed so we use multiple r </a:t>
            </a:r>
          </a:p>
          <a:p>
            <a:r>
              <a:rPr lang="en-US" b="0" i="0" dirty="0">
                <a:solidFill>
                  <a:srgbClr val="000000"/>
                </a:solidFill>
                <a:effectLst/>
                <a:latin typeface="Helvetica" panose="020B0604020202020204" pitchFamily="34" charset="0"/>
              </a:rPr>
              <a:t>Less f stat , the better, it should always show</a:t>
            </a:r>
          </a:p>
          <a:p>
            <a:endParaRPr lang="en-US" dirty="0"/>
          </a:p>
        </p:txBody>
      </p:sp>
      <p:sp>
        <p:nvSpPr>
          <p:cNvPr id="4" name="Slide Number Placeholder 3"/>
          <p:cNvSpPr>
            <a:spLocks noGrp="1"/>
          </p:cNvSpPr>
          <p:nvPr>
            <p:ph type="sldNum" sz="quarter" idx="5"/>
          </p:nvPr>
        </p:nvSpPr>
        <p:spPr/>
        <p:txBody>
          <a:bodyPr/>
          <a:lstStyle/>
          <a:p>
            <a:fld id="{883ADE84-B95A-4717-BACF-05416E2549BF}" type="slidenum">
              <a:rPr lang="en-US" smtClean="0"/>
              <a:t>11</a:t>
            </a:fld>
            <a:endParaRPr lang="en-US"/>
          </a:p>
        </p:txBody>
      </p:sp>
    </p:spTree>
    <p:extLst>
      <p:ext uri="{BB962C8B-B14F-4D97-AF65-F5344CB8AC3E}">
        <p14:creationId xmlns:p14="http://schemas.microsoft.com/office/powerpoint/2010/main" val="365586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3ADE84-B95A-4717-BACF-05416E2549BF}" type="slidenum">
              <a:rPr lang="en-US" smtClean="0"/>
              <a:t>14</a:t>
            </a:fld>
            <a:endParaRPr lang="en-US"/>
          </a:p>
        </p:txBody>
      </p:sp>
    </p:spTree>
    <p:extLst>
      <p:ext uri="{BB962C8B-B14F-4D97-AF65-F5344CB8AC3E}">
        <p14:creationId xmlns:p14="http://schemas.microsoft.com/office/powerpoint/2010/main" val="2724075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5/25/2022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5/25/2022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5/25/2022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kumarajarshi/life-expectancy-who" TargetMode="External"/><Relationship Id="rId2" Type="http://schemas.openxmlformats.org/officeDocument/2006/relationships/hyperlink" Target="https://www.who.int/data/gho/data/themes/topics/indicator-groups/indicator-group-details/GHO/life-expectancy-and-healthy-life-expectanc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58B3C53B-6EEA-4596-A6A4-FA543336E11B}"/>
              </a:ext>
            </a:extLst>
          </p:cNvPr>
          <p:cNvSpPr>
            <a:spLocks noGrp="1"/>
          </p:cNvSpPr>
          <p:nvPr>
            <p:ph type="ctrTitle"/>
          </p:nvPr>
        </p:nvSpPr>
        <p:spPr>
          <a:xfrm>
            <a:off x="1683171" y="1169773"/>
            <a:ext cx="8825658" cy="2870161"/>
          </a:xfrm>
        </p:spPr>
        <p:txBody>
          <a:bodyPr anchor="b">
            <a:normAutofit/>
          </a:bodyPr>
          <a:lstStyle/>
          <a:p>
            <a:pPr algn="ctr"/>
            <a:r>
              <a:rPr lang="en-US" dirty="0">
                <a:solidFill>
                  <a:schemeClr val="tx1"/>
                </a:solidFill>
              </a:rPr>
              <a:t>DATA ANALYTICS - STA 6714</a:t>
            </a:r>
          </a:p>
        </p:txBody>
      </p:sp>
      <p:sp>
        <p:nvSpPr>
          <p:cNvPr id="3" name="Subtitle 2">
            <a:extLst>
              <a:ext uri="{FF2B5EF4-FFF2-40B4-BE49-F238E27FC236}">
                <a16:creationId xmlns:a16="http://schemas.microsoft.com/office/drawing/2014/main" id="{DBB38A22-4325-4C59-B799-207557B376E8}"/>
              </a:ext>
            </a:extLst>
          </p:cNvPr>
          <p:cNvSpPr>
            <a:spLocks noGrp="1"/>
          </p:cNvSpPr>
          <p:nvPr>
            <p:ph type="subTitle" idx="1"/>
          </p:nvPr>
        </p:nvSpPr>
        <p:spPr>
          <a:xfrm>
            <a:off x="1683171" y="4293441"/>
            <a:ext cx="8825658" cy="1234148"/>
          </a:xfrm>
        </p:spPr>
        <p:txBody>
          <a:bodyPr>
            <a:normAutofit/>
          </a:bodyPr>
          <a:lstStyle/>
          <a:p>
            <a:pPr algn="ctr"/>
            <a:r>
              <a:rPr lang="en-US" sz="2000" dirty="0"/>
              <a:t> University of central Florida </a:t>
            </a:r>
          </a:p>
          <a:p>
            <a:pPr algn="ctr"/>
            <a:r>
              <a:rPr lang="en-US" sz="2000" dirty="0"/>
              <a:t>LEELA SRAVANTHI CHIGURUPATI</a:t>
            </a:r>
          </a:p>
          <a:p>
            <a:pPr algn="ctr"/>
            <a:endParaRPr lang="en-US" sz="2000" dirty="0"/>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97806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BA31D-BAEB-4020-98EA-D7BF4D317F22}"/>
              </a:ext>
            </a:extLst>
          </p:cNvPr>
          <p:cNvSpPr>
            <a:spLocks noGrp="1"/>
          </p:cNvSpPr>
          <p:nvPr>
            <p:ph type="title"/>
          </p:nvPr>
        </p:nvSpPr>
        <p:spPr>
          <a:xfrm>
            <a:off x="635001" y="641974"/>
            <a:ext cx="8761413" cy="706964"/>
          </a:xfrm>
        </p:spPr>
        <p:txBody>
          <a:bodyPr/>
          <a:lstStyle/>
          <a:p>
            <a:r>
              <a:rPr lang="en-US" dirty="0"/>
              <a:t>Summary data</a:t>
            </a:r>
          </a:p>
        </p:txBody>
      </p:sp>
      <p:pic>
        <p:nvPicPr>
          <p:cNvPr id="4" name="Content Placeholder 3" descr="A screenshot of a computer&#10;&#10;Description automatically generated with medium confidence">
            <a:extLst>
              <a:ext uri="{FF2B5EF4-FFF2-40B4-BE49-F238E27FC236}">
                <a16:creationId xmlns:a16="http://schemas.microsoft.com/office/drawing/2014/main" id="{7893325E-31F4-446C-9655-574F7388455C}"/>
              </a:ext>
            </a:extLst>
          </p:cNvPr>
          <p:cNvPicPr>
            <a:picLocks noGrp="1" noChangeAspect="1"/>
          </p:cNvPicPr>
          <p:nvPr>
            <p:ph idx="1"/>
          </p:nvPr>
        </p:nvPicPr>
        <p:blipFill>
          <a:blip r:embed="rId2"/>
          <a:stretch>
            <a:fillRect/>
          </a:stretch>
        </p:blipFill>
        <p:spPr>
          <a:xfrm>
            <a:off x="475129" y="1559858"/>
            <a:ext cx="11250705" cy="4733365"/>
          </a:xfrm>
          <a:prstGeom prst="rect">
            <a:avLst/>
          </a:prstGeom>
        </p:spPr>
      </p:pic>
    </p:spTree>
    <p:extLst>
      <p:ext uri="{BB962C8B-B14F-4D97-AF65-F5344CB8AC3E}">
        <p14:creationId xmlns:p14="http://schemas.microsoft.com/office/powerpoint/2010/main" val="2749619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FC6A-AC5D-4FBE-B8B8-1C2BBAE01C9A}"/>
              </a:ext>
            </a:extLst>
          </p:cNvPr>
          <p:cNvSpPr>
            <a:spLocks noGrp="1"/>
          </p:cNvSpPr>
          <p:nvPr>
            <p:ph type="title"/>
          </p:nvPr>
        </p:nvSpPr>
        <p:spPr>
          <a:xfrm>
            <a:off x="693316" y="689582"/>
            <a:ext cx="6488720" cy="579924"/>
          </a:xfrm>
        </p:spPr>
        <p:txBody>
          <a:bodyPr/>
          <a:lstStyle/>
          <a:p>
            <a:r>
              <a:rPr lang="en-US" sz="3200" dirty="0"/>
              <a:t>Multiple Linear Regression</a:t>
            </a:r>
          </a:p>
        </p:txBody>
      </p:sp>
      <p:pic>
        <p:nvPicPr>
          <p:cNvPr id="5" name="Content Placeholder 4" descr="Text&#10;&#10;Description automatically generated">
            <a:extLst>
              <a:ext uri="{FF2B5EF4-FFF2-40B4-BE49-F238E27FC236}">
                <a16:creationId xmlns:a16="http://schemas.microsoft.com/office/drawing/2014/main" id="{3E24DD23-ED37-4CDC-8CE9-29E571E41E58}"/>
              </a:ext>
            </a:extLst>
          </p:cNvPr>
          <p:cNvPicPr>
            <a:picLocks noGrp="1" noChangeAspect="1"/>
          </p:cNvPicPr>
          <p:nvPr>
            <p:ph idx="1"/>
          </p:nvPr>
        </p:nvPicPr>
        <p:blipFill>
          <a:blip r:embed="rId3"/>
          <a:stretch>
            <a:fillRect/>
          </a:stretch>
        </p:blipFill>
        <p:spPr>
          <a:xfrm>
            <a:off x="470617" y="1269506"/>
            <a:ext cx="11230151" cy="4591975"/>
          </a:xfrm>
        </p:spPr>
      </p:pic>
      <p:sp>
        <p:nvSpPr>
          <p:cNvPr id="6" name="TextBox 5">
            <a:extLst>
              <a:ext uri="{FF2B5EF4-FFF2-40B4-BE49-F238E27FC236}">
                <a16:creationId xmlns:a16="http://schemas.microsoft.com/office/drawing/2014/main" id="{242607AC-F443-468F-BB53-CA47E20F78C8}"/>
              </a:ext>
            </a:extLst>
          </p:cNvPr>
          <p:cNvSpPr txBox="1"/>
          <p:nvPr/>
        </p:nvSpPr>
        <p:spPr>
          <a:xfrm>
            <a:off x="550415" y="6072197"/>
            <a:ext cx="11150353" cy="338554"/>
          </a:xfrm>
          <a:prstGeom prst="rect">
            <a:avLst/>
          </a:prstGeom>
          <a:noFill/>
        </p:spPr>
        <p:txBody>
          <a:bodyPr wrap="square" rtlCol="0">
            <a:spAutoFit/>
          </a:bodyPr>
          <a:lstStyle/>
          <a:p>
            <a:r>
              <a:rPr lang="en-US" sz="1600" dirty="0"/>
              <a:t>Here are the results of MLR with Life Expectancy(Predictor) and income, school, mortality, population(response).</a:t>
            </a:r>
          </a:p>
        </p:txBody>
      </p:sp>
      <p:pic>
        <p:nvPicPr>
          <p:cNvPr id="7" name="Content Placeholder 4" descr="Text&#10;&#10;Description automatically generated">
            <a:extLst>
              <a:ext uri="{FF2B5EF4-FFF2-40B4-BE49-F238E27FC236}">
                <a16:creationId xmlns:a16="http://schemas.microsoft.com/office/drawing/2014/main" id="{CB188EB8-5903-4FC2-9A5C-401FC1E18F33}"/>
              </a:ext>
            </a:extLst>
          </p:cNvPr>
          <p:cNvPicPr>
            <a:picLocks noChangeAspect="1"/>
          </p:cNvPicPr>
          <p:nvPr/>
        </p:nvPicPr>
        <p:blipFill rotWithShape="1">
          <a:blip r:embed="rId3"/>
          <a:srcRect t="43323" b="14182"/>
          <a:stretch/>
        </p:blipFill>
        <p:spPr>
          <a:xfrm>
            <a:off x="454945" y="3297380"/>
            <a:ext cx="11737055" cy="2078183"/>
          </a:xfrm>
          <a:prstGeom prst="rect">
            <a:avLst/>
          </a:prstGeom>
        </p:spPr>
      </p:pic>
    </p:spTree>
    <p:extLst>
      <p:ext uri="{BB962C8B-B14F-4D97-AF65-F5344CB8AC3E}">
        <p14:creationId xmlns:p14="http://schemas.microsoft.com/office/powerpoint/2010/main" val="124859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31FC-CF00-467F-B0EC-DA1CE9E8620B}"/>
              </a:ext>
            </a:extLst>
          </p:cNvPr>
          <p:cNvSpPr>
            <a:spLocks noGrp="1"/>
          </p:cNvSpPr>
          <p:nvPr>
            <p:ph type="title"/>
          </p:nvPr>
        </p:nvSpPr>
        <p:spPr>
          <a:xfrm>
            <a:off x="631079" y="620187"/>
            <a:ext cx="8703421" cy="799038"/>
          </a:xfrm>
        </p:spPr>
        <p:txBody>
          <a:bodyPr/>
          <a:lstStyle/>
          <a:p>
            <a:r>
              <a:rPr lang="en-US" sz="3200" dirty="0"/>
              <a:t>Plots for Life Expectancy VS income &amp; Schooling with regression line.</a:t>
            </a:r>
          </a:p>
        </p:txBody>
      </p:sp>
      <p:pic>
        <p:nvPicPr>
          <p:cNvPr id="5" name="Content Placeholder 4" descr="Chart, scatter chart&#10;&#10;Description automatically generated">
            <a:extLst>
              <a:ext uri="{FF2B5EF4-FFF2-40B4-BE49-F238E27FC236}">
                <a16:creationId xmlns:a16="http://schemas.microsoft.com/office/drawing/2014/main" id="{4F979113-5CE6-4BBB-8BAC-E2B858DC007E}"/>
              </a:ext>
            </a:extLst>
          </p:cNvPr>
          <p:cNvPicPr>
            <a:picLocks noGrp="1" noChangeAspect="1"/>
          </p:cNvPicPr>
          <p:nvPr>
            <p:ph idx="1"/>
          </p:nvPr>
        </p:nvPicPr>
        <p:blipFill>
          <a:blip r:embed="rId2"/>
          <a:stretch>
            <a:fillRect/>
          </a:stretch>
        </p:blipFill>
        <p:spPr>
          <a:xfrm>
            <a:off x="6348867" y="1680632"/>
            <a:ext cx="5705103" cy="4203700"/>
          </a:xfrm>
        </p:spPr>
      </p:pic>
      <p:pic>
        <p:nvPicPr>
          <p:cNvPr id="9" name="Picture 8" descr="Chart, scatter chart&#10;&#10;Description automatically generated">
            <a:extLst>
              <a:ext uri="{FF2B5EF4-FFF2-40B4-BE49-F238E27FC236}">
                <a16:creationId xmlns:a16="http://schemas.microsoft.com/office/drawing/2014/main" id="{E8CD2D7A-1DFE-4870-B585-DD7899AF8AF7}"/>
              </a:ext>
            </a:extLst>
          </p:cNvPr>
          <p:cNvPicPr>
            <a:picLocks noChangeAspect="1"/>
          </p:cNvPicPr>
          <p:nvPr/>
        </p:nvPicPr>
        <p:blipFill>
          <a:blip r:embed="rId3"/>
          <a:stretch>
            <a:fillRect/>
          </a:stretch>
        </p:blipFill>
        <p:spPr>
          <a:xfrm>
            <a:off x="138030" y="1680632"/>
            <a:ext cx="6210838" cy="4203700"/>
          </a:xfrm>
          <a:prstGeom prst="rect">
            <a:avLst/>
          </a:prstGeom>
        </p:spPr>
      </p:pic>
    </p:spTree>
    <p:extLst>
      <p:ext uri="{BB962C8B-B14F-4D97-AF65-F5344CB8AC3E}">
        <p14:creationId xmlns:p14="http://schemas.microsoft.com/office/powerpoint/2010/main" val="227802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C7AA-FFF9-4508-9303-10F95169296C}"/>
              </a:ext>
            </a:extLst>
          </p:cNvPr>
          <p:cNvSpPr>
            <a:spLocks noGrp="1"/>
          </p:cNvSpPr>
          <p:nvPr>
            <p:ph type="title"/>
          </p:nvPr>
        </p:nvSpPr>
        <p:spPr>
          <a:xfrm>
            <a:off x="726329" y="630768"/>
            <a:ext cx="8761413" cy="706964"/>
          </a:xfrm>
        </p:spPr>
        <p:txBody>
          <a:bodyPr/>
          <a:lstStyle/>
          <a:p>
            <a:r>
              <a:rPr lang="en-US" sz="2800" dirty="0"/>
              <a:t>Plots for Life Expectancy VS income &amp; Schooling with regression line.</a:t>
            </a:r>
          </a:p>
        </p:txBody>
      </p:sp>
      <p:pic>
        <p:nvPicPr>
          <p:cNvPr id="5" name="Content Placeholder 4" descr="Chart, scatter chart&#10;&#10;Description automatically generated">
            <a:extLst>
              <a:ext uri="{FF2B5EF4-FFF2-40B4-BE49-F238E27FC236}">
                <a16:creationId xmlns:a16="http://schemas.microsoft.com/office/drawing/2014/main" id="{84DCD7F0-64C3-4408-A9F5-834A3FE519A0}"/>
              </a:ext>
            </a:extLst>
          </p:cNvPr>
          <p:cNvPicPr>
            <a:picLocks noGrp="1" noChangeAspect="1"/>
          </p:cNvPicPr>
          <p:nvPr>
            <p:ph idx="1"/>
          </p:nvPr>
        </p:nvPicPr>
        <p:blipFill>
          <a:blip r:embed="rId2"/>
          <a:stretch>
            <a:fillRect/>
          </a:stretch>
        </p:blipFill>
        <p:spPr>
          <a:xfrm>
            <a:off x="203613" y="1444872"/>
            <a:ext cx="6419129" cy="4503168"/>
          </a:xfrm>
        </p:spPr>
      </p:pic>
      <p:pic>
        <p:nvPicPr>
          <p:cNvPr id="7" name="Picture 6" descr="Chart, scatter chart&#10;&#10;Description automatically generated">
            <a:extLst>
              <a:ext uri="{FF2B5EF4-FFF2-40B4-BE49-F238E27FC236}">
                <a16:creationId xmlns:a16="http://schemas.microsoft.com/office/drawing/2014/main" id="{AB8E2CFD-DAFA-4736-9FF9-70FD45264AA7}"/>
              </a:ext>
            </a:extLst>
          </p:cNvPr>
          <p:cNvPicPr>
            <a:picLocks noChangeAspect="1"/>
          </p:cNvPicPr>
          <p:nvPr/>
        </p:nvPicPr>
        <p:blipFill>
          <a:blip r:embed="rId3"/>
          <a:stretch>
            <a:fillRect/>
          </a:stretch>
        </p:blipFill>
        <p:spPr>
          <a:xfrm>
            <a:off x="6559137" y="1444872"/>
            <a:ext cx="5429250" cy="4503168"/>
          </a:xfrm>
          <a:prstGeom prst="rect">
            <a:avLst/>
          </a:prstGeom>
        </p:spPr>
      </p:pic>
    </p:spTree>
    <p:extLst>
      <p:ext uri="{BB962C8B-B14F-4D97-AF65-F5344CB8AC3E}">
        <p14:creationId xmlns:p14="http://schemas.microsoft.com/office/powerpoint/2010/main" val="372897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D06D-1DF5-4218-910A-F14A8B4101A8}"/>
              </a:ext>
            </a:extLst>
          </p:cNvPr>
          <p:cNvSpPr>
            <a:spLocks noGrp="1"/>
          </p:cNvSpPr>
          <p:nvPr>
            <p:ph type="title"/>
          </p:nvPr>
        </p:nvSpPr>
        <p:spPr>
          <a:xfrm>
            <a:off x="650129" y="621243"/>
            <a:ext cx="8761413" cy="706964"/>
          </a:xfrm>
        </p:spPr>
        <p:txBody>
          <a:bodyPr/>
          <a:lstStyle/>
          <a:p>
            <a:r>
              <a:rPr lang="en-US"/>
              <a:t>Residuals VS Fitted and ANOVA</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268CB362-19B6-4992-AB28-6EBB7054FAE7}"/>
              </a:ext>
            </a:extLst>
          </p:cNvPr>
          <p:cNvPicPr>
            <a:picLocks noGrp="1" noChangeAspect="1"/>
          </p:cNvPicPr>
          <p:nvPr>
            <p:ph idx="1"/>
          </p:nvPr>
        </p:nvPicPr>
        <p:blipFill>
          <a:blip r:embed="rId3"/>
          <a:stretch>
            <a:fillRect/>
          </a:stretch>
        </p:blipFill>
        <p:spPr>
          <a:xfrm>
            <a:off x="278355" y="1831604"/>
            <a:ext cx="6831748" cy="4473946"/>
          </a:xfrm>
        </p:spPr>
      </p:pic>
      <p:pic>
        <p:nvPicPr>
          <p:cNvPr id="7" name="Picture 6" descr="A picture containing table&#10;&#10;Description automatically generated">
            <a:extLst>
              <a:ext uri="{FF2B5EF4-FFF2-40B4-BE49-F238E27FC236}">
                <a16:creationId xmlns:a16="http://schemas.microsoft.com/office/drawing/2014/main" id="{AAB55C18-2A17-49CC-9BBC-562EA151CED1}"/>
              </a:ext>
            </a:extLst>
          </p:cNvPr>
          <p:cNvPicPr>
            <a:picLocks noChangeAspect="1"/>
          </p:cNvPicPr>
          <p:nvPr/>
        </p:nvPicPr>
        <p:blipFill rotWithShape="1">
          <a:blip r:embed="rId4"/>
          <a:srcRect b="12357"/>
          <a:stretch/>
        </p:blipFill>
        <p:spPr>
          <a:xfrm>
            <a:off x="7110103" y="1831604"/>
            <a:ext cx="4602879" cy="2650749"/>
          </a:xfrm>
          <a:prstGeom prst="rect">
            <a:avLst/>
          </a:prstGeom>
        </p:spPr>
      </p:pic>
      <p:sp>
        <p:nvSpPr>
          <p:cNvPr id="3" name="TextBox 2">
            <a:extLst>
              <a:ext uri="{FF2B5EF4-FFF2-40B4-BE49-F238E27FC236}">
                <a16:creationId xmlns:a16="http://schemas.microsoft.com/office/drawing/2014/main" id="{6D2D70B3-3FFD-4FCD-AEE1-9718F4904B6D}"/>
              </a:ext>
            </a:extLst>
          </p:cNvPr>
          <p:cNvSpPr txBox="1"/>
          <p:nvPr/>
        </p:nvSpPr>
        <p:spPr>
          <a:xfrm>
            <a:off x="7110103" y="5474553"/>
            <a:ext cx="4279037" cy="830997"/>
          </a:xfrm>
          <a:prstGeom prst="rect">
            <a:avLst/>
          </a:prstGeom>
          <a:noFill/>
        </p:spPr>
        <p:txBody>
          <a:bodyPr wrap="square" rtlCol="0">
            <a:spAutoFit/>
          </a:bodyPr>
          <a:lstStyle/>
          <a:p>
            <a:r>
              <a:rPr lang="en-US" sz="1600" dirty="0"/>
              <a:t>On conducting analysis of variances, the results of Probability stand on point with our previous results. </a:t>
            </a:r>
          </a:p>
        </p:txBody>
      </p:sp>
    </p:spTree>
    <p:extLst>
      <p:ext uri="{BB962C8B-B14F-4D97-AF65-F5344CB8AC3E}">
        <p14:creationId xmlns:p14="http://schemas.microsoft.com/office/powerpoint/2010/main" val="287486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837303D-3796-4721-BAA3-D5C21D0DB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8" name="Freeform 5">
            <a:extLst>
              <a:ext uri="{FF2B5EF4-FFF2-40B4-BE49-F238E27FC236}">
                <a16:creationId xmlns:a16="http://schemas.microsoft.com/office/drawing/2014/main" id="{6A9C4991-69F5-453B-A9ED-96C04E51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2760191"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a:extLst>
              <a:ext uri="{FF2B5EF4-FFF2-40B4-BE49-F238E27FC236}">
                <a16:creationId xmlns:a16="http://schemas.microsoft.com/office/drawing/2014/main" id="{D6267848-BB71-4720-9F42-9071A6DE3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CFA9157-9BE6-4D54-B513-9DFADE89FE0C}"/>
              </a:ext>
            </a:extLst>
          </p:cNvPr>
          <p:cNvSpPr>
            <a:spLocks noGrp="1"/>
          </p:cNvSpPr>
          <p:nvPr>
            <p:ph type="title"/>
          </p:nvPr>
        </p:nvSpPr>
        <p:spPr>
          <a:xfrm>
            <a:off x="639099" y="629265"/>
            <a:ext cx="3199914" cy="5601210"/>
          </a:xfrm>
        </p:spPr>
        <p:txBody>
          <a:bodyPr>
            <a:normAutofit/>
          </a:bodyPr>
          <a:lstStyle/>
          <a:p>
            <a:r>
              <a:rPr lang="en-US" sz="4000" dirty="0"/>
              <a:t>Original Life Expectancy  VS Predicated Life Expectancy</a:t>
            </a:r>
          </a:p>
        </p:txBody>
      </p:sp>
      <p:sp>
        <p:nvSpPr>
          <p:cNvPr id="22" name="Freeform: Shape 21">
            <a:extLst>
              <a:ext uri="{FF2B5EF4-FFF2-40B4-BE49-F238E27FC236}">
                <a16:creationId xmlns:a16="http://schemas.microsoft.com/office/drawing/2014/main" id="{79C71CAA-5CEF-49AA-BE42-122634D77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981817" y="-331013"/>
            <a:ext cx="6053670" cy="7520027"/>
          </a:xfrm>
          <a:custGeom>
            <a:avLst/>
            <a:gdLst>
              <a:gd name="connsiteX0" fmla="*/ 6053670 w 6053670"/>
              <a:gd name="connsiteY0" fmla="*/ 1098 h 7520027"/>
              <a:gd name="connsiteX1" fmla="*/ 6053670 w 6053670"/>
              <a:gd name="connsiteY1" fmla="*/ 386045 h 7520027"/>
              <a:gd name="connsiteX2" fmla="*/ 6053670 w 6053670"/>
              <a:gd name="connsiteY2" fmla="*/ 1254558 h 7520027"/>
              <a:gd name="connsiteX3" fmla="*/ 6053670 w 6053670"/>
              <a:gd name="connsiteY3" fmla="*/ 7520027 h 7520027"/>
              <a:gd name="connsiteX4" fmla="*/ 0 w 6053670"/>
              <a:gd name="connsiteY4" fmla="*/ 7520027 h 7520027"/>
              <a:gd name="connsiteX5" fmla="*/ 0 w 6053670"/>
              <a:gd name="connsiteY5" fmla="*/ 1249853 h 7520027"/>
              <a:gd name="connsiteX6" fmla="*/ 0 w 6053670"/>
              <a:gd name="connsiteY6" fmla="*/ 386045 h 7520027"/>
              <a:gd name="connsiteX7" fmla="*/ 0 w 6053670"/>
              <a:gd name="connsiteY7" fmla="*/ 0 h 7520027"/>
              <a:gd name="connsiteX8" fmla="*/ 35717 w 6053670"/>
              <a:gd name="connsiteY8" fmla="*/ 5488 h 7520027"/>
              <a:gd name="connsiteX9" fmla="*/ 140445 w 6053670"/>
              <a:gd name="connsiteY9" fmla="*/ 21641 h 7520027"/>
              <a:gd name="connsiteX10" fmla="*/ 216722 w 6053670"/>
              <a:gd name="connsiteY10" fmla="*/ 32932 h 7520027"/>
              <a:gd name="connsiteX11" fmla="*/ 307527 w 6053670"/>
              <a:gd name="connsiteY11" fmla="*/ 44850 h 7520027"/>
              <a:gd name="connsiteX12" fmla="*/ 415282 w 6053670"/>
              <a:gd name="connsiteY12" fmla="*/ 59121 h 7520027"/>
              <a:gd name="connsiteX13" fmla="*/ 534539 w 6053670"/>
              <a:gd name="connsiteY13" fmla="*/ 74175 h 7520027"/>
              <a:gd name="connsiteX14" fmla="*/ 668931 w 6053670"/>
              <a:gd name="connsiteY14" fmla="*/ 90014 h 7520027"/>
              <a:gd name="connsiteX15" fmla="*/ 815430 w 6053670"/>
              <a:gd name="connsiteY15" fmla="*/ 106794 h 7520027"/>
              <a:gd name="connsiteX16" fmla="*/ 974641 w 6053670"/>
              <a:gd name="connsiteY16" fmla="*/ 123574 h 7520027"/>
              <a:gd name="connsiteX17" fmla="*/ 1144144 w 6053670"/>
              <a:gd name="connsiteY17" fmla="*/ 140667 h 7520027"/>
              <a:gd name="connsiteX18" fmla="*/ 1326965 w 6053670"/>
              <a:gd name="connsiteY18" fmla="*/ 156506 h 7520027"/>
              <a:gd name="connsiteX19" fmla="*/ 1518261 w 6053670"/>
              <a:gd name="connsiteY19" fmla="*/ 171717 h 7520027"/>
              <a:gd name="connsiteX20" fmla="*/ 1720453 w 6053670"/>
              <a:gd name="connsiteY20" fmla="*/ 185518 h 7520027"/>
              <a:gd name="connsiteX21" fmla="*/ 1931121 w 6053670"/>
              <a:gd name="connsiteY21" fmla="*/ 198690 h 7520027"/>
              <a:gd name="connsiteX22" fmla="*/ 2150869 w 6053670"/>
              <a:gd name="connsiteY22" fmla="*/ 211079 h 7520027"/>
              <a:gd name="connsiteX23" fmla="*/ 2263467 w 6053670"/>
              <a:gd name="connsiteY23" fmla="*/ 215470 h 7520027"/>
              <a:gd name="connsiteX24" fmla="*/ 2378487 w 6053670"/>
              <a:gd name="connsiteY24" fmla="*/ 220332 h 7520027"/>
              <a:gd name="connsiteX25" fmla="*/ 2495323 w 6053670"/>
              <a:gd name="connsiteY25" fmla="*/ 224879 h 7520027"/>
              <a:gd name="connsiteX26" fmla="*/ 2612764 w 6053670"/>
              <a:gd name="connsiteY26" fmla="*/ 227859 h 7520027"/>
              <a:gd name="connsiteX27" fmla="*/ 2732627 w 6053670"/>
              <a:gd name="connsiteY27" fmla="*/ 230525 h 7520027"/>
              <a:gd name="connsiteX28" fmla="*/ 2853700 w 6053670"/>
              <a:gd name="connsiteY28" fmla="*/ 233348 h 7520027"/>
              <a:gd name="connsiteX29" fmla="*/ 2977195 w 6053670"/>
              <a:gd name="connsiteY29" fmla="*/ 235229 h 7520027"/>
              <a:gd name="connsiteX30" fmla="*/ 3101901 w 6053670"/>
              <a:gd name="connsiteY30" fmla="*/ 235229 h 7520027"/>
              <a:gd name="connsiteX31" fmla="*/ 3227817 w 6053670"/>
              <a:gd name="connsiteY31" fmla="*/ 236170 h 7520027"/>
              <a:gd name="connsiteX32" fmla="*/ 3354944 w 6053670"/>
              <a:gd name="connsiteY32" fmla="*/ 235229 h 7520027"/>
              <a:gd name="connsiteX33" fmla="*/ 3483887 w 6053670"/>
              <a:gd name="connsiteY33" fmla="*/ 233348 h 7520027"/>
              <a:gd name="connsiteX34" fmla="*/ 3612830 w 6053670"/>
              <a:gd name="connsiteY34" fmla="*/ 231623 h 7520027"/>
              <a:gd name="connsiteX35" fmla="*/ 3743590 w 6053670"/>
              <a:gd name="connsiteY35" fmla="*/ 227859 h 7520027"/>
              <a:gd name="connsiteX36" fmla="*/ 3875560 w 6053670"/>
              <a:gd name="connsiteY36" fmla="*/ 223938 h 7520027"/>
              <a:gd name="connsiteX37" fmla="*/ 4007530 w 6053670"/>
              <a:gd name="connsiteY37" fmla="*/ 219391 h 7520027"/>
              <a:gd name="connsiteX38" fmla="*/ 4140710 w 6053670"/>
              <a:gd name="connsiteY38" fmla="*/ 212961 h 7520027"/>
              <a:gd name="connsiteX39" fmla="*/ 4275102 w 6053670"/>
              <a:gd name="connsiteY39" fmla="*/ 205277 h 7520027"/>
              <a:gd name="connsiteX40" fmla="*/ 4410098 w 6053670"/>
              <a:gd name="connsiteY40" fmla="*/ 197907 h 7520027"/>
              <a:gd name="connsiteX41" fmla="*/ 4545096 w 6053670"/>
              <a:gd name="connsiteY41" fmla="*/ 188498 h 7520027"/>
              <a:gd name="connsiteX42" fmla="*/ 4681909 w 6053670"/>
              <a:gd name="connsiteY42" fmla="*/ 177207 h 7520027"/>
              <a:gd name="connsiteX43" fmla="*/ 4816905 w 6053670"/>
              <a:gd name="connsiteY43" fmla="*/ 165916 h 7520027"/>
              <a:gd name="connsiteX44" fmla="*/ 4954323 w 6053670"/>
              <a:gd name="connsiteY44" fmla="*/ 152899 h 7520027"/>
              <a:gd name="connsiteX45" fmla="*/ 5092347 w 6053670"/>
              <a:gd name="connsiteY45" fmla="*/ 138629 h 7520027"/>
              <a:gd name="connsiteX46" fmla="*/ 5228555 w 6053670"/>
              <a:gd name="connsiteY46" fmla="*/ 123574 h 7520027"/>
              <a:gd name="connsiteX47" fmla="*/ 5366578 w 6053670"/>
              <a:gd name="connsiteY47" fmla="*/ 106010 h 7520027"/>
              <a:gd name="connsiteX48" fmla="*/ 5503997 w 6053670"/>
              <a:gd name="connsiteY48" fmla="*/ 87192 h 7520027"/>
              <a:gd name="connsiteX49" fmla="*/ 5642020 w 6053670"/>
              <a:gd name="connsiteY49" fmla="*/ 68530 h 7520027"/>
              <a:gd name="connsiteX50" fmla="*/ 5779438 w 6053670"/>
              <a:gd name="connsiteY50" fmla="*/ 46733 h 7520027"/>
              <a:gd name="connsiteX51" fmla="*/ 5916251 w 6053670"/>
              <a:gd name="connsiteY51" fmla="*/ 24464 h 752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520027">
                <a:moveTo>
                  <a:pt x="6053670" y="1098"/>
                </a:moveTo>
                <a:lnTo>
                  <a:pt x="6053670" y="386045"/>
                </a:lnTo>
                <a:lnTo>
                  <a:pt x="6053670" y="1254558"/>
                </a:lnTo>
                <a:lnTo>
                  <a:pt x="6053670" y="7520027"/>
                </a:lnTo>
                <a:lnTo>
                  <a:pt x="0" y="7520027"/>
                </a:lnTo>
                <a:lnTo>
                  <a:pt x="0" y="1249853"/>
                </a:lnTo>
                <a:lnTo>
                  <a:pt x="0" y="386045"/>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4" name="Rectangle 23">
            <a:extLst>
              <a:ext uri="{FF2B5EF4-FFF2-40B4-BE49-F238E27FC236}">
                <a16:creationId xmlns:a16="http://schemas.microsoft.com/office/drawing/2014/main" id="{AAD055C1-BA35-4FCE-8411-AA6396C66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picture containing table&#10;&#10;Description automatically generated">
            <a:extLst>
              <a:ext uri="{FF2B5EF4-FFF2-40B4-BE49-F238E27FC236}">
                <a16:creationId xmlns:a16="http://schemas.microsoft.com/office/drawing/2014/main" id="{4DEEE062-A5EB-4AC4-A58D-B7FCC0DAA141}"/>
              </a:ext>
            </a:extLst>
          </p:cNvPr>
          <p:cNvPicPr>
            <a:picLocks noChangeAspect="1"/>
          </p:cNvPicPr>
          <p:nvPr/>
        </p:nvPicPr>
        <p:blipFill>
          <a:blip r:embed="rId2"/>
          <a:stretch>
            <a:fillRect/>
          </a:stretch>
        </p:blipFill>
        <p:spPr>
          <a:xfrm>
            <a:off x="4762666" y="489929"/>
            <a:ext cx="891617" cy="5965906"/>
          </a:xfrm>
          <a:prstGeom prst="rect">
            <a:avLst/>
          </a:prstGeom>
        </p:spPr>
      </p:pic>
      <p:pic>
        <p:nvPicPr>
          <p:cNvPr id="8" name="Picture 7" descr="Graphical user interface, application, table&#10;&#10;Description automatically generated with medium confidence">
            <a:extLst>
              <a:ext uri="{FF2B5EF4-FFF2-40B4-BE49-F238E27FC236}">
                <a16:creationId xmlns:a16="http://schemas.microsoft.com/office/drawing/2014/main" id="{5E687B45-A437-47FF-8B5F-7E8EC7049787}"/>
              </a:ext>
            </a:extLst>
          </p:cNvPr>
          <p:cNvPicPr>
            <a:picLocks noChangeAspect="1"/>
          </p:cNvPicPr>
          <p:nvPr/>
        </p:nvPicPr>
        <p:blipFill>
          <a:blip r:embed="rId3"/>
          <a:stretch>
            <a:fillRect/>
          </a:stretch>
        </p:blipFill>
        <p:spPr>
          <a:xfrm>
            <a:off x="5646102" y="489929"/>
            <a:ext cx="883436" cy="5965906"/>
          </a:xfrm>
          <a:prstGeom prst="rect">
            <a:avLst/>
          </a:prstGeom>
        </p:spPr>
      </p:pic>
      <p:sp>
        <p:nvSpPr>
          <p:cNvPr id="12" name="TextBox 11">
            <a:extLst>
              <a:ext uri="{FF2B5EF4-FFF2-40B4-BE49-F238E27FC236}">
                <a16:creationId xmlns:a16="http://schemas.microsoft.com/office/drawing/2014/main" id="{62D53B71-0618-47F9-9A73-6639CE7ACBB5}"/>
              </a:ext>
            </a:extLst>
          </p:cNvPr>
          <p:cNvSpPr txBox="1"/>
          <p:nvPr/>
        </p:nvSpPr>
        <p:spPr>
          <a:xfrm>
            <a:off x="6548804" y="4251245"/>
            <a:ext cx="5330781" cy="830997"/>
          </a:xfrm>
          <a:prstGeom prst="rect">
            <a:avLst/>
          </a:prstGeom>
          <a:noFill/>
        </p:spPr>
        <p:txBody>
          <a:bodyPr wrap="square" rtlCol="0">
            <a:spAutoFit/>
          </a:bodyPr>
          <a:lstStyle/>
          <a:p>
            <a:r>
              <a:rPr lang="en-US" sz="1600" dirty="0"/>
              <a:t>Here, I used training and testing set using MLR to predict life expectancy values with R Square about 0.75</a:t>
            </a:r>
          </a:p>
        </p:txBody>
      </p:sp>
      <p:pic>
        <p:nvPicPr>
          <p:cNvPr id="13" name="Picture 12" descr="Graphical user interface, application, table&#10;&#10;Description automatically generated with medium confidence">
            <a:extLst>
              <a:ext uri="{FF2B5EF4-FFF2-40B4-BE49-F238E27FC236}">
                <a16:creationId xmlns:a16="http://schemas.microsoft.com/office/drawing/2014/main" id="{DD14E09C-80D1-4D01-8731-2E5E6B6C77A7}"/>
              </a:ext>
            </a:extLst>
          </p:cNvPr>
          <p:cNvPicPr>
            <a:picLocks noChangeAspect="1"/>
          </p:cNvPicPr>
          <p:nvPr/>
        </p:nvPicPr>
        <p:blipFill rotWithShape="1">
          <a:blip r:embed="rId3"/>
          <a:srcRect l="-185" t="75855" r="1384" b="18572"/>
          <a:stretch/>
        </p:blipFill>
        <p:spPr>
          <a:xfrm>
            <a:off x="5654283" y="2964873"/>
            <a:ext cx="866011" cy="329909"/>
          </a:xfrm>
          <a:prstGeom prst="rect">
            <a:avLst/>
          </a:prstGeom>
        </p:spPr>
      </p:pic>
      <p:pic>
        <p:nvPicPr>
          <p:cNvPr id="14" name="Picture 13" descr="Graphical user interface, application, table&#10;&#10;Description automatically generated with medium confidence">
            <a:extLst>
              <a:ext uri="{FF2B5EF4-FFF2-40B4-BE49-F238E27FC236}">
                <a16:creationId xmlns:a16="http://schemas.microsoft.com/office/drawing/2014/main" id="{F7E4288E-361F-4D49-801C-247A62A38D24}"/>
              </a:ext>
            </a:extLst>
          </p:cNvPr>
          <p:cNvPicPr>
            <a:picLocks noChangeAspect="1"/>
          </p:cNvPicPr>
          <p:nvPr/>
        </p:nvPicPr>
        <p:blipFill rotWithShape="1">
          <a:blip r:embed="rId3"/>
          <a:srcRect t="15936" r="458" b="79607"/>
          <a:stretch/>
        </p:blipFill>
        <p:spPr>
          <a:xfrm>
            <a:off x="5646102" y="3695360"/>
            <a:ext cx="885327" cy="269274"/>
          </a:xfrm>
          <a:prstGeom prst="rect">
            <a:avLst/>
          </a:prstGeom>
        </p:spPr>
      </p:pic>
      <p:pic>
        <p:nvPicPr>
          <p:cNvPr id="15" name="Picture 14">
            <a:extLst>
              <a:ext uri="{FF2B5EF4-FFF2-40B4-BE49-F238E27FC236}">
                <a16:creationId xmlns:a16="http://schemas.microsoft.com/office/drawing/2014/main" id="{D618866F-EB91-451C-9B5D-6C39BE531F46}"/>
              </a:ext>
            </a:extLst>
          </p:cNvPr>
          <p:cNvPicPr>
            <a:picLocks noChangeAspect="1"/>
          </p:cNvPicPr>
          <p:nvPr/>
        </p:nvPicPr>
        <p:blipFill rotWithShape="1">
          <a:blip r:embed="rId4"/>
          <a:srcRect t="53075"/>
          <a:stretch/>
        </p:blipFill>
        <p:spPr>
          <a:xfrm>
            <a:off x="6662710" y="1326382"/>
            <a:ext cx="5327794" cy="2382267"/>
          </a:xfrm>
          <a:prstGeom prst="rect">
            <a:avLst/>
          </a:prstGeom>
        </p:spPr>
      </p:pic>
    </p:spTree>
    <p:extLst>
      <p:ext uri="{BB962C8B-B14F-4D97-AF65-F5344CB8AC3E}">
        <p14:creationId xmlns:p14="http://schemas.microsoft.com/office/powerpoint/2010/main" val="313158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9626B-868E-4880-BFCE-937B5745C80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AA66625-7815-44A0-AE0B-6480674A0658}"/>
              </a:ext>
            </a:extLst>
          </p:cNvPr>
          <p:cNvSpPr>
            <a:spLocks noGrp="1"/>
          </p:cNvSpPr>
          <p:nvPr>
            <p:ph idx="1"/>
          </p:nvPr>
        </p:nvSpPr>
        <p:spPr/>
        <p:txBody>
          <a:bodyPr>
            <a:normAutofit lnSpcReduction="10000"/>
          </a:bodyPr>
          <a:lstStyle/>
          <a:p>
            <a:pPr algn="just"/>
            <a:r>
              <a:rPr lang="en-US" sz="2000" dirty="0"/>
              <a:t>In this project, we played around with Life Expectancy Data from WHO with various statistical tools like R, Python, SQLite. </a:t>
            </a:r>
          </a:p>
          <a:p>
            <a:pPr algn="just"/>
            <a:r>
              <a:rPr lang="en-US" sz="2000" dirty="0"/>
              <a:t>Using Python and SQLite, I took a deep dive into dataset conducting tests like Pearson’s correlation.</a:t>
            </a:r>
          </a:p>
          <a:p>
            <a:pPr algn="just"/>
            <a:r>
              <a:rPr lang="en-US" sz="2000" dirty="0"/>
              <a:t>Multiple Linear Regression is carried out with Life Expectancy and 4 dependent variables showing relationship and influence between them using summary and scatter plots. </a:t>
            </a:r>
          </a:p>
          <a:p>
            <a:pPr algn="just"/>
            <a:r>
              <a:rPr lang="en-US" sz="2000" dirty="0"/>
              <a:t>We predicted Life Expectancy values from the 4 independent values with R square 0.75 or 75% accuracy and P value of 2.2e-16 which is in favor of alternate hypothesis. </a:t>
            </a:r>
          </a:p>
          <a:p>
            <a:endParaRPr lang="en-US" dirty="0"/>
          </a:p>
          <a:p>
            <a:endParaRPr lang="en-US" dirty="0"/>
          </a:p>
        </p:txBody>
      </p:sp>
    </p:spTree>
    <p:extLst>
      <p:ext uri="{BB962C8B-B14F-4D97-AF65-F5344CB8AC3E}">
        <p14:creationId xmlns:p14="http://schemas.microsoft.com/office/powerpoint/2010/main" val="290562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1" name="Rectangle 30">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35"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7" name="Rectangle 36">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BE75695-6459-4D58-89B7-FB87B5AC33BE}"/>
              </a:ext>
            </a:extLst>
          </p:cNvPr>
          <p:cNvSpPr>
            <a:spLocks noGrp="1"/>
          </p:cNvSpPr>
          <p:nvPr>
            <p:ph type="title"/>
          </p:nvPr>
        </p:nvSpPr>
        <p:spPr>
          <a:xfrm>
            <a:off x="5274825" y="1143000"/>
            <a:ext cx="6268246" cy="2828925"/>
          </a:xfrm>
        </p:spPr>
        <p:txBody>
          <a:bodyPr vert="horz" lIns="91440" tIns="45720" rIns="91440" bIns="45720" rtlCol="0" anchor="b">
            <a:normAutofit/>
          </a:bodyPr>
          <a:lstStyle/>
          <a:p>
            <a:r>
              <a:rPr lang="en-US" sz="6600" b="0" i="0" kern="1200" dirty="0">
                <a:solidFill>
                  <a:srgbClr val="EBEBEB"/>
                </a:solidFill>
                <a:latin typeface="+mj-lt"/>
                <a:ea typeface="+mj-ea"/>
                <a:cs typeface="+mj-cs"/>
              </a:rPr>
              <a:t>THE END </a:t>
            </a:r>
          </a:p>
        </p:txBody>
      </p:sp>
      <p:sp>
        <p:nvSpPr>
          <p:cNvPr id="3" name="Content Placeholder 2">
            <a:extLst>
              <a:ext uri="{FF2B5EF4-FFF2-40B4-BE49-F238E27FC236}">
                <a16:creationId xmlns:a16="http://schemas.microsoft.com/office/drawing/2014/main" id="{CB17BEED-1994-4CB3-AB8E-C1BAD2AA44C6}"/>
              </a:ext>
            </a:extLst>
          </p:cNvPr>
          <p:cNvSpPr>
            <a:spLocks noGrp="1"/>
          </p:cNvSpPr>
          <p:nvPr>
            <p:ph idx="1"/>
          </p:nvPr>
        </p:nvSpPr>
        <p:spPr>
          <a:xfrm>
            <a:off x="5274825" y="4473677"/>
            <a:ext cx="6268246" cy="1268144"/>
          </a:xfrm>
        </p:spPr>
        <p:txBody>
          <a:bodyPr vert="horz" lIns="91440" tIns="45720" rIns="91440" bIns="45720" rtlCol="0" anchor="t">
            <a:normAutofit/>
          </a:bodyPr>
          <a:lstStyle/>
          <a:p>
            <a:pPr marL="0" indent="0">
              <a:buNone/>
            </a:pPr>
            <a:r>
              <a:rPr lang="en-US" sz="2000" b="0" i="0" kern="1200" cap="all" dirty="0">
                <a:solidFill>
                  <a:schemeClr val="accent1">
                    <a:lumMod val="60000"/>
                    <a:lumOff val="40000"/>
                  </a:schemeClr>
                </a:solidFill>
                <a:latin typeface="+mn-lt"/>
                <a:ea typeface="+mn-ea"/>
                <a:cs typeface="+mn-cs"/>
              </a:rPr>
              <a:t>ANY QUERIES?</a:t>
            </a:r>
          </a:p>
        </p:txBody>
      </p:sp>
      <p:pic>
        <p:nvPicPr>
          <p:cNvPr id="7" name="Graphic 6" descr="Questions">
            <a:extLst>
              <a:ext uri="{FF2B5EF4-FFF2-40B4-BE49-F238E27FC236}">
                <a16:creationId xmlns:a16="http://schemas.microsoft.com/office/drawing/2014/main" id="{18B2D89E-874C-4016-B741-7C310319D1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9582294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DCE2-FE29-463E-8493-FC5728FFFF44}"/>
              </a:ext>
            </a:extLst>
          </p:cNvPr>
          <p:cNvSpPr>
            <a:spLocks noGrp="1"/>
          </p:cNvSpPr>
          <p:nvPr>
            <p:ph type="title"/>
          </p:nvPr>
        </p:nvSpPr>
        <p:spPr/>
        <p:txBody>
          <a:bodyPr/>
          <a:lstStyle/>
          <a:p>
            <a:r>
              <a:rPr lang="en-US"/>
              <a:t>Introduction to the Dataset</a:t>
            </a:r>
            <a:endParaRPr lang="en-US" dirty="0"/>
          </a:p>
        </p:txBody>
      </p:sp>
      <p:sp>
        <p:nvSpPr>
          <p:cNvPr id="3" name="Content Placeholder 2">
            <a:extLst>
              <a:ext uri="{FF2B5EF4-FFF2-40B4-BE49-F238E27FC236}">
                <a16:creationId xmlns:a16="http://schemas.microsoft.com/office/drawing/2014/main" id="{900766C7-BBCA-4EBA-8531-D186A8FAADEB}"/>
              </a:ext>
            </a:extLst>
          </p:cNvPr>
          <p:cNvSpPr>
            <a:spLocks noGrp="1"/>
          </p:cNvSpPr>
          <p:nvPr>
            <p:ph idx="1"/>
          </p:nvPr>
        </p:nvSpPr>
        <p:spPr>
          <a:xfrm>
            <a:off x="1154954" y="2503503"/>
            <a:ext cx="10306118" cy="4065973"/>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The Data set is derived from World Health Organization(WHO)</a:t>
            </a:r>
            <a:br>
              <a:rPr lang="en-US" dirty="0"/>
            </a:br>
            <a:endParaRPr lang="en-US" dirty="0"/>
          </a:p>
          <a:p>
            <a:r>
              <a:rPr lang="en-US" sz="2400" dirty="0"/>
              <a:t>Why this dataset?</a:t>
            </a:r>
          </a:p>
          <a:p>
            <a:pPr lvl="1"/>
            <a:r>
              <a:rPr lang="en-US" sz="2000" i="0" dirty="0"/>
              <a:t>This dataset provides Life expectancy ages of various countries from the year 2000 to 2015. The data set consists of various variables like Population, income, BMI, expenditure and shows various behaviors which might affect life expectancy like diseases and diet.</a:t>
            </a:r>
          </a:p>
          <a:p>
            <a:pPr lvl="1"/>
            <a:r>
              <a:rPr lang="en-US" sz="2000" dirty="0"/>
              <a:t>Data Source: </a:t>
            </a:r>
            <a:r>
              <a:rPr lang="en-US" sz="2000" i="1" u="sng" dirty="0">
                <a:hlinkClick r:id="rId2"/>
              </a:rPr>
              <a:t>https://www.who.int/data/gho/data/themes/topics/indicator-groups/indicator-group-details/GHO/life-expectancy-and-healthy-life-expectancy</a:t>
            </a:r>
            <a:r>
              <a:rPr lang="en-US" sz="2000" i="1" u="sng" dirty="0"/>
              <a:t> </a:t>
            </a:r>
          </a:p>
          <a:p>
            <a:pPr lvl="1"/>
            <a:r>
              <a:rPr lang="en-US" sz="1800" dirty="0">
                <a:hlinkClick r:id="rId3"/>
              </a:rPr>
              <a:t>https://www.kaggle.com/kumarajarshi/life-expectancy-who</a:t>
            </a:r>
            <a:r>
              <a:rPr lang="en-US" sz="1800" dirty="0"/>
              <a:t> </a:t>
            </a:r>
          </a:p>
        </p:txBody>
      </p:sp>
    </p:spTree>
    <p:extLst>
      <p:ext uri="{BB962C8B-B14F-4D97-AF65-F5344CB8AC3E}">
        <p14:creationId xmlns:p14="http://schemas.microsoft.com/office/powerpoint/2010/main" val="1500234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35AC-4D8F-41AF-B526-40D70692398D}"/>
              </a:ext>
            </a:extLst>
          </p:cNvPr>
          <p:cNvSpPr>
            <a:spLocks noGrp="1"/>
          </p:cNvSpPr>
          <p:nvPr>
            <p:ph type="title"/>
          </p:nvPr>
        </p:nvSpPr>
        <p:spPr>
          <a:xfrm>
            <a:off x="1154955" y="973668"/>
            <a:ext cx="8255376" cy="606557"/>
          </a:xfrm>
        </p:spPr>
        <p:txBody>
          <a:bodyPr/>
          <a:lstStyle/>
          <a:p>
            <a:r>
              <a:rPr lang="en-US" dirty="0"/>
              <a:t>Here is a snapshot of the Dataset</a:t>
            </a:r>
          </a:p>
        </p:txBody>
      </p:sp>
      <p:pic>
        <p:nvPicPr>
          <p:cNvPr id="5" name="Content Placeholder 4">
            <a:extLst>
              <a:ext uri="{FF2B5EF4-FFF2-40B4-BE49-F238E27FC236}">
                <a16:creationId xmlns:a16="http://schemas.microsoft.com/office/drawing/2014/main" id="{392B6A71-69E0-4096-A10C-974248B4398B}"/>
              </a:ext>
            </a:extLst>
          </p:cNvPr>
          <p:cNvPicPr>
            <a:picLocks noGrp="1" noChangeAspect="1"/>
          </p:cNvPicPr>
          <p:nvPr>
            <p:ph idx="1"/>
          </p:nvPr>
        </p:nvPicPr>
        <p:blipFill>
          <a:blip r:embed="rId2"/>
          <a:stretch>
            <a:fillRect/>
          </a:stretch>
        </p:blipFill>
        <p:spPr>
          <a:xfrm>
            <a:off x="452761" y="1580224"/>
            <a:ext cx="11252028" cy="5024761"/>
          </a:xfrm>
        </p:spPr>
      </p:pic>
    </p:spTree>
    <p:extLst>
      <p:ext uri="{BB962C8B-B14F-4D97-AF65-F5344CB8AC3E}">
        <p14:creationId xmlns:p14="http://schemas.microsoft.com/office/powerpoint/2010/main" val="385700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DD44E-CF54-408C-8653-443DDA8404AB}"/>
              </a:ext>
            </a:extLst>
          </p:cNvPr>
          <p:cNvSpPr>
            <a:spLocks noGrp="1"/>
          </p:cNvSpPr>
          <p:nvPr>
            <p:ph type="title"/>
          </p:nvPr>
        </p:nvSpPr>
        <p:spPr/>
        <p:txBody>
          <a:bodyPr/>
          <a:lstStyle/>
          <a:p>
            <a:r>
              <a:rPr lang="en-US" dirty="0"/>
              <a:t>Motive:</a:t>
            </a:r>
          </a:p>
        </p:txBody>
      </p:sp>
      <p:sp>
        <p:nvSpPr>
          <p:cNvPr id="3" name="Content Placeholder 2">
            <a:extLst>
              <a:ext uri="{FF2B5EF4-FFF2-40B4-BE49-F238E27FC236}">
                <a16:creationId xmlns:a16="http://schemas.microsoft.com/office/drawing/2014/main" id="{8710F07D-DD99-4770-8118-97337A914E85}"/>
              </a:ext>
            </a:extLst>
          </p:cNvPr>
          <p:cNvSpPr>
            <a:spLocks noGrp="1"/>
          </p:cNvSpPr>
          <p:nvPr>
            <p:ph idx="1"/>
          </p:nvPr>
        </p:nvSpPr>
        <p:spPr>
          <a:xfrm>
            <a:off x="1683170" y="3020751"/>
            <a:ext cx="8825659" cy="3416300"/>
          </a:xfrm>
        </p:spPr>
        <p:txBody>
          <a:bodyPr>
            <a:normAutofit/>
          </a:bodyPr>
          <a:lstStyle/>
          <a:p>
            <a:pPr marL="0" indent="0" algn="just">
              <a:buNone/>
            </a:pPr>
            <a:r>
              <a:rPr lang="en-US" sz="3200" dirty="0"/>
              <a:t>          “The goal of this project is to find out any potential relationships or influences of various variables like population, income, GDP on the LIFE EXPECTANCY of various countries.”</a:t>
            </a:r>
          </a:p>
        </p:txBody>
      </p:sp>
    </p:spTree>
    <p:extLst>
      <p:ext uri="{BB962C8B-B14F-4D97-AF65-F5344CB8AC3E}">
        <p14:creationId xmlns:p14="http://schemas.microsoft.com/office/powerpoint/2010/main" val="341838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958-979C-4E9B-B742-1970420AA5C5}"/>
              </a:ext>
            </a:extLst>
          </p:cNvPr>
          <p:cNvSpPr>
            <a:spLocks noGrp="1"/>
          </p:cNvSpPr>
          <p:nvPr>
            <p:ph type="title"/>
          </p:nvPr>
        </p:nvSpPr>
        <p:spPr>
          <a:xfrm>
            <a:off x="1059704" y="563035"/>
            <a:ext cx="9208246" cy="475190"/>
          </a:xfrm>
        </p:spPr>
        <p:txBody>
          <a:bodyPr/>
          <a:lstStyle/>
          <a:p>
            <a:r>
              <a:rPr lang="en-US" sz="2000" dirty="0"/>
              <a:t>GDP, Life Expectancy, income, Population over the years 2000 to 2015</a:t>
            </a:r>
          </a:p>
        </p:txBody>
      </p:sp>
      <p:sp>
        <p:nvSpPr>
          <p:cNvPr id="4" name="Content Placeholder 3">
            <a:extLst>
              <a:ext uri="{FF2B5EF4-FFF2-40B4-BE49-F238E27FC236}">
                <a16:creationId xmlns:a16="http://schemas.microsoft.com/office/drawing/2014/main" id="{DECB36D9-E435-492A-9AA3-32FFD714BCBF}"/>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95A6C0A-6E11-4BEE-8DFE-C139F786005E}"/>
              </a:ext>
            </a:extLst>
          </p:cNvPr>
          <p:cNvPicPr>
            <a:picLocks noChangeAspect="1"/>
          </p:cNvPicPr>
          <p:nvPr/>
        </p:nvPicPr>
        <p:blipFill>
          <a:blip r:embed="rId2"/>
          <a:stretch>
            <a:fillRect/>
          </a:stretch>
        </p:blipFill>
        <p:spPr>
          <a:xfrm>
            <a:off x="459743" y="1038224"/>
            <a:ext cx="11272514" cy="5648325"/>
          </a:xfrm>
          <a:prstGeom prst="rect">
            <a:avLst/>
          </a:prstGeom>
        </p:spPr>
      </p:pic>
    </p:spTree>
    <p:extLst>
      <p:ext uri="{BB962C8B-B14F-4D97-AF65-F5344CB8AC3E}">
        <p14:creationId xmlns:p14="http://schemas.microsoft.com/office/powerpoint/2010/main" val="3490052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CE5C-A642-47F3-B2EC-9B52E76635EB}"/>
              </a:ext>
            </a:extLst>
          </p:cNvPr>
          <p:cNvSpPr>
            <a:spLocks noGrp="1"/>
          </p:cNvSpPr>
          <p:nvPr>
            <p:ph type="title"/>
          </p:nvPr>
        </p:nvSpPr>
        <p:spPr/>
        <p:txBody>
          <a:bodyPr/>
          <a:lstStyle/>
          <a:p>
            <a:r>
              <a:rPr lang="en-US" dirty="0"/>
              <a:t>SQLite</a:t>
            </a:r>
          </a:p>
        </p:txBody>
      </p:sp>
      <p:sp>
        <p:nvSpPr>
          <p:cNvPr id="3" name="Content Placeholder 2">
            <a:extLst>
              <a:ext uri="{FF2B5EF4-FFF2-40B4-BE49-F238E27FC236}">
                <a16:creationId xmlns:a16="http://schemas.microsoft.com/office/drawing/2014/main" id="{7C1DCD17-8517-434D-881B-5ADB4CF60B49}"/>
              </a:ext>
            </a:extLst>
          </p:cNvPr>
          <p:cNvSpPr>
            <a:spLocks noGrp="1"/>
          </p:cNvSpPr>
          <p:nvPr>
            <p:ph idx="1"/>
          </p:nvPr>
        </p:nvSpPr>
        <p:spPr>
          <a:xfrm>
            <a:off x="1154954" y="2603500"/>
            <a:ext cx="8825659" cy="1222776"/>
          </a:xfrm>
        </p:spPr>
        <p:txBody>
          <a:bodyPr/>
          <a:lstStyle/>
          <a:p>
            <a:r>
              <a:rPr lang="en-US" dirty="0"/>
              <a:t>Using SQLite, I imported the dataset into the database and ran various SQL commands to test the data and investigate it.</a:t>
            </a:r>
          </a:p>
          <a:p>
            <a:r>
              <a:rPr lang="en-US" dirty="0"/>
              <a:t>Here are a few examples of what I did.</a:t>
            </a:r>
          </a:p>
          <a:p>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30FE0397-7BCD-4F37-BA9B-74AB8FF94B33}"/>
              </a:ext>
            </a:extLst>
          </p:cNvPr>
          <p:cNvPicPr>
            <a:picLocks noChangeAspect="1"/>
          </p:cNvPicPr>
          <p:nvPr/>
        </p:nvPicPr>
        <p:blipFill>
          <a:blip r:embed="rId2"/>
          <a:stretch>
            <a:fillRect/>
          </a:stretch>
        </p:blipFill>
        <p:spPr>
          <a:xfrm>
            <a:off x="861134" y="3716240"/>
            <a:ext cx="5113538" cy="3016781"/>
          </a:xfrm>
          <a:prstGeom prst="rect">
            <a:avLst/>
          </a:prstGeom>
        </p:spPr>
      </p:pic>
      <p:pic>
        <p:nvPicPr>
          <p:cNvPr id="7" name="Picture 6" descr="Table&#10;&#10;Description automatically generated">
            <a:extLst>
              <a:ext uri="{FF2B5EF4-FFF2-40B4-BE49-F238E27FC236}">
                <a16:creationId xmlns:a16="http://schemas.microsoft.com/office/drawing/2014/main" id="{9CD50B74-0980-45C4-945F-D43C5010A169}"/>
              </a:ext>
            </a:extLst>
          </p:cNvPr>
          <p:cNvPicPr>
            <a:picLocks noChangeAspect="1"/>
          </p:cNvPicPr>
          <p:nvPr/>
        </p:nvPicPr>
        <p:blipFill>
          <a:blip r:embed="rId3"/>
          <a:stretch>
            <a:fillRect/>
          </a:stretch>
        </p:blipFill>
        <p:spPr>
          <a:xfrm>
            <a:off x="6412197" y="3716240"/>
            <a:ext cx="5032899" cy="3033680"/>
          </a:xfrm>
          <a:prstGeom prst="rect">
            <a:avLst/>
          </a:prstGeom>
        </p:spPr>
      </p:pic>
    </p:spTree>
    <p:extLst>
      <p:ext uri="{BB962C8B-B14F-4D97-AF65-F5344CB8AC3E}">
        <p14:creationId xmlns:p14="http://schemas.microsoft.com/office/powerpoint/2010/main" val="361620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7290-AE49-4A9F-95D5-D7D762C33368}"/>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6310B781-0FEB-4328-86F8-38F34F435F7A}"/>
              </a:ext>
            </a:extLst>
          </p:cNvPr>
          <p:cNvSpPr>
            <a:spLocks noGrp="1"/>
          </p:cNvSpPr>
          <p:nvPr>
            <p:ph idx="1"/>
          </p:nvPr>
        </p:nvSpPr>
        <p:spPr>
          <a:xfrm>
            <a:off x="1154954" y="2603500"/>
            <a:ext cx="8825659" cy="2163809"/>
          </a:xfrm>
        </p:spPr>
        <p:txBody>
          <a:bodyPr>
            <a:normAutofit lnSpcReduction="10000"/>
          </a:bodyPr>
          <a:lstStyle/>
          <a:p>
            <a:pPr algn="just"/>
            <a:r>
              <a:rPr lang="en-US" sz="2000" dirty="0"/>
              <a:t>Before entering the regression model, I played around with the data using python to conduct correlation test on Life expectancy with population and schooling to check if there is any trend to observe.</a:t>
            </a:r>
          </a:p>
          <a:p>
            <a:pPr algn="just"/>
            <a:r>
              <a:rPr lang="en-US" sz="2000" dirty="0"/>
              <a:t>After conducting Pearson correlation test between Life Expectancy, a positive correlation is observed and similarly Life Expectancy and Schooling also show positive correlation.</a:t>
            </a:r>
          </a:p>
        </p:txBody>
      </p:sp>
      <p:pic>
        <p:nvPicPr>
          <p:cNvPr id="10" name="Picture 9" descr="Table&#10;&#10;Description automatically generated">
            <a:extLst>
              <a:ext uri="{FF2B5EF4-FFF2-40B4-BE49-F238E27FC236}">
                <a16:creationId xmlns:a16="http://schemas.microsoft.com/office/drawing/2014/main" id="{D25189BB-26D4-4611-9AAD-4B953EE68A06}"/>
              </a:ext>
            </a:extLst>
          </p:cNvPr>
          <p:cNvPicPr>
            <a:picLocks noChangeAspect="1"/>
          </p:cNvPicPr>
          <p:nvPr/>
        </p:nvPicPr>
        <p:blipFill>
          <a:blip r:embed="rId2"/>
          <a:stretch>
            <a:fillRect/>
          </a:stretch>
        </p:blipFill>
        <p:spPr>
          <a:xfrm>
            <a:off x="781234" y="4956751"/>
            <a:ext cx="5723048" cy="1214062"/>
          </a:xfrm>
          <a:prstGeom prst="rect">
            <a:avLst/>
          </a:prstGeom>
        </p:spPr>
      </p:pic>
      <p:pic>
        <p:nvPicPr>
          <p:cNvPr id="12" name="Picture 11" descr="Table&#10;&#10;Description automatically generated">
            <a:extLst>
              <a:ext uri="{FF2B5EF4-FFF2-40B4-BE49-F238E27FC236}">
                <a16:creationId xmlns:a16="http://schemas.microsoft.com/office/drawing/2014/main" id="{8A5A9311-5AD4-4EAB-932D-8572DA93185A}"/>
              </a:ext>
            </a:extLst>
          </p:cNvPr>
          <p:cNvPicPr>
            <a:picLocks noChangeAspect="1"/>
          </p:cNvPicPr>
          <p:nvPr/>
        </p:nvPicPr>
        <p:blipFill>
          <a:blip r:embed="rId3"/>
          <a:stretch>
            <a:fillRect/>
          </a:stretch>
        </p:blipFill>
        <p:spPr>
          <a:xfrm>
            <a:off x="6504282" y="4956751"/>
            <a:ext cx="4631601" cy="1214062"/>
          </a:xfrm>
          <a:prstGeom prst="rect">
            <a:avLst/>
          </a:prstGeom>
        </p:spPr>
      </p:pic>
    </p:spTree>
    <p:extLst>
      <p:ext uri="{BB962C8B-B14F-4D97-AF65-F5344CB8AC3E}">
        <p14:creationId xmlns:p14="http://schemas.microsoft.com/office/powerpoint/2010/main" val="34730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B3EE-D389-4044-AC57-BAEE2300A74A}"/>
              </a:ext>
            </a:extLst>
          </p:cNvPr>
          <p:cNvSpPr>
            <a:spLocks noGrp="1"/>
          </p:cNvSpPr>
          <p:nvPr>
            <p:ph type="title"/>
          </p:nvPr>
        </p:nvSpPr>
        <p:spPr>
          <a:xfrm>
            <a:off x="619125" y="628650"/>
            <a:ext cx="9686925" cy="342900"/>
          </a:xfrm>
        </p:spPr>
        <p:txBody>
          <a:bodyPr/>
          <a:lstStyle/>
          <a:p>
            <a:r>
              <a:rPr lang="en-US" sz="2000" dirty="0"/>
              <a:t>Line Graph depicting various diseases over years 2000 to 2015</a:t>
            </a:r>
          </a:p>
        </p:txBody>
      </p:sp>
      <p:pic>
        <p:nvPicPr>
          <p:cNvPr id="9" name="Content Placeholder 8" descr="Chart, line chart&#10;&#10;Description automatically generated">
            <a:extLst>
              <a:ext uri="{FF2B5EF4-FFF2-40B4-BE49-F238E27FC236}">
                <a16:creationId xmlns:a16="http://schemas.microsoft.com/office/drawing/2014/main" id="{A78B0EAA-999D-4ED2-A19E-1691A14E26C6}"/>
              </a:ext>
            </a:extLst>
          </p:cNvPr>
          <p:cNvPicPr>
            <a:picLocks noGrp="1" noChangeAspect="1"/>
          </p:cNvPicPr>
          <p:nvPr>
            <p:ph idx="1"/>
          </p:nvPr>
        </p:nvPicPr>
        <p:blipFill>
          <a:blip r:embed="rId2"/>
          <a:stretch>
            <a:fillRect/>
          </a:stretch>
        </p:blipFill>
        <p:spPr>
          <a:xfrm>
            <a:off x="462420" y="1165224"/>
            <a:ext cx="11272380" cy="5597525"/>
          </a:xfrm>
        </p:spPr>
      </p:pic>
    </p:spTree>
    <p:extLst>
      <p:ext uri="{BB962C8B-B14F-4D97-AF65-F5344CB8AC3E}">
        <p14:creationId xmlns:p14="http://schemas.microsoft.com/office/powerpoint/2010/main" val="903354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CC0B-D6F1-4FE4-AC35-6199A31DCBA4}"/>
              </a:ext>
            </a:extLst>
          </p:cNvPr>
          <p:cNvSpPr>
            <a:spLocks noGrp="1"/>
          </p:cNvSpPr>
          <p:nvPr>
            <p:ph type="title"/>
          </p:nvPr>
        </p:nvSpPr>
        <p:spPr>
          <a:xfrm>
            <a:off x="1154954" y="754603"/>
            <a:ext cx="7394242" cy="1038686"/>
          </a:xfrm>
        </p:spPr>
        <p:txBody>
          <a:bodyPr/>
          <a:lstStyle/>
          <a:p>
            <a:r>
              <a:rPr lang="en-US" dirty="0"/>
              <a:t>Multiple Linear Regression</a:t>
            </a:r>
          </a:p>
        </p:txBody>
      </p:sp>
      <p:sp>
        <p:nvSpPr>
          <p:cNvPr id="3" name="Content Placeholder 2">
            <a:extLst>
              <a:ext uri="{FF2B5EF4-FFF2-40B4-BE49-F238E27FC236}">
                <a16:creationId xmlns:a16="http://schemas.microsoft.com/office/drawing/2014/main" id="{F0047BBB-2AF3-40EF-A8FD-BFE9924EC832}"/>
              </a:ext>
            </a:extLst>
          </p:cNvPr>
          <p:cNvSpPr>
            <a:spLocks noGrp="1"/>
          </p:cNvSpPr>
          <p:nvPr>
            <p:ph idx="1"/>
          </p:nvPr>
        </p:nvSpPr>
        <p:spPr>
          <a:xfrm>
            <a:off x="1154954" y="2603500"/>
            <a:ext cx="9474946" cy="3416300"/>
          </a:xfrm>
        </p:spPr>
        <p:txBody>
          <a:bodyPr>
            <a:normAutofit/>
          </a:bodyPr>
          <a:lstStyle/>
          <a:p>
            <a:pPr algn="just"/>
            <a:r>
              <a:rPr lang="en-US" sz="2200" dirty="0"/>
              <a:t>For this project, we have various variables to work with such Life Expectancy (Dependent variable) and many more like income, schooling, mortality, population (independent variables)</a:t>
            </a:r>
          </a:p>
          <a:p>
            <a:pPr algn="just"/>
            <a:r>
              <a:rPr lang="en-US" sz="2200" dirty="0"/>
              <a:t>In this scenario, we will predict dependent variable Life Expectancy using multiple independent variables such as  population, mortality, schooling and to establish relationship between the independent and dependent variables.</a:t>
            </a:r>
          </a:p>
          <a:p>
            <a:pPr algn="just"/>
            <a:r>
              <a:rPr lang="en-US" sz="2200" dirty="0"/>
              <a:t>Using R studio, I carried out MLR Statistical technique.</a:t>
            </a:r>
          </a:p>
        </p:txBody>
      </p:sp>
    </p:spTree>
    <p:extLst>
      <p:ext uri="{BB962C8B-B14F-4D97-AF65-F5344CB8AC3E}">
        <p14:creationId xmlns:p14="http://schemas.microsoft.com/office/powerpoint/2010/main" val="25247892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691</Words>
  <Application>Microsoft Office PowerPoint</Application>
  <PresentationFormat>Widescreen</PresentationFormat>
  <Paragraphs>54</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Century Gothic</vt:lpstr>
      <vt:lpstr>Helvetica</vt:lpstr>
      <vt:lpstr>Tahoma</vt:lpstr>
      <vt:lpstr>Wingdings 3</vt:lpstr>
      <vt:lpstr>Ion Boardroom</vt:lpstr>
      <vt:lpstr>DATA ANALYTICS - STA 6714</vt:lpstr>
      <vt:lpstr>Introduction to the Dataset</vt:lpstr>
      <vt:lpstr>Here is a snapshot of the Dataset</vt:lpstr>
      <vt:lpstr>Motive:</vt:lpstr>
      <vt:lpstr>GDP, Life Expectancy, income, Population over the years 2000 to 2015</vt:lpstr>
      <vt:lpstr>SQLite</vt:lpstr>
      <vt:lpstr>Python</vt:lpstr>
      <vt:lpstr>Line Graph depicting various diseases over years 2000 to 2015</vt:lpstr>
      <vt:lpstr>Multiple Linear Regression</vt:lpstr>
      <vt:lpstr>Summary data</vt:lpstr>
      <vt:lpstr>Multiple Linear Regression</vt:lpstr>
      <vt:lpstr>Plots for Life Expectancy VS income &amp; Schooling with regression line.</vt:lpstr>
      <vt:lpstr>Plots for Life Expectancy VS income &amp; Schooling with regression line.</vt:lpstr>
      <vt:lpstr>Residuals VS Fitted and ANOVA</vt:lpstr>
      <vt:lpstr>Original Life Expectancy  VS Predicated Life Expectancy</vt:lpstr>
      <vt:lpstr>Conclusion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PROJECT - STA 6714</dc:title>
  <dc:creator>sravanthi ch</dc:creator>
  <cp:lastModifiedBy>sravanthi ch</cp:lastModifiedBy>
  <cp:revision>7</cp:revision>
  <dcterms:created xsi:type="dcterms:W3CDTF">2022-03-29T20:32:49Z</dcterms:created>
  <dcterms:modified xsi:type="dcterms:W3CDTF">2022-05-25T18:25:05Z</dcterms:modified>
</cp:coreProperties>
</file>