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9" r:id="rId3"/>
    <p:sldId id="257" r:id="rId4"/>
    <p:sldId id="274" r:id="rId5"/>
    <p:sldId id="275" r:id="rId6"/>
    <p:sldId id="273" r:id="rId7"/>
    <p:sldId id="272" r:id="rId8"/>
    <p:sldId id="268"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garikabolla" TargetMode="External"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hyperlink" Target="https://github.com/sagarikabolla/Capstone-project" TargetMode="Externa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rtl="0">
              <a:spcBef>
                <a:spcPts val="0"/>
              </a:spcBef>
              <a:spcAft>
                <a:spcPts val="0"/>
              </a:spcAft>
              <a:buClr>
                <a:srgbClr val="17365D"/>
              </a:buClr>
              <a:buSzPts val="2800"/>
            </a:pPr>
            <a:r>
              <a:rPr lang="en-GB" sz="2400" dirty="0">
                <a:solidFill>
                  <a:schemeClr val="tx1"/>
                </a:solidFill>
                <a:latin typeface="Cambria" panose="02040503050406030204" pitchFamily="18" charset="0"/>
                <a:ea typeface="Cambria" panose="02040503050406030204" pitchFamily="18" charset="0"/>
              </a:rPr>
              <a:t>Use of Digital Technology to calculate water footprints
for different daily use items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IST_27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chemeClr val="tx1"/>
                </a:solidFill>
                <a:latin typeface="Cambria" panose="02040503050406030204" pitchFamily="18" charset="0"/>
                <a:ea typeface="Cambria" panose="02040503050406030204" pitchFamily="18" charset="0"/>
                <a:cs typeface="Verdana"/>
                <a:sym typeface="Verdana"/>
              </a:rPr>
              <a:t>                                      Mr.Saptarsi Sanyal</a:t>
            </a:r>
          </a:p>
          <a:p>
            <a:pPr marL="0" marR="0" lvl="0" indent="0" algn="l" rtl="0">
              <a:spcBef>
                <a:spcPts val="340"/>
              </a:spcBef>
              <a:spcAft>
                <a:spcPts val="0"/>
              </a:spcAft>
              <a:buClr>
                <a:srgbClr val="17365D"/>
              </a:buClr>
              <a:buSzPts val="1700"/>
              <a:buFont typeface="Arial"/>
              <a:buNone/>
            </a:pPr>
            <a:r>
              <a:rPr lang="en-GB" sz="1700" b="1" dirty="0">
                <a:solidFill>
                  <a:schemeClr val="tx1"/>
                </a:solidFill>
                <a:latin typeface="Cambria" panose="02040503050406030204" pitchFamily="18" charset="0"/>
                <a:ea typeface="Cambria" panose="02040503050406030204" pitchFamily="18" charset="0"/>
                <a:cs typeface="Verdana"/>
                <a:sym typeface="Verdana"/>
              </a:rPr>
              <a:t>                                       MS.Monisha Gupta</a:t>
            </a:r>
          </a:p>
          <a:p>
            <a:pPr marL="0" marR="0" lvl="0" indent="0" algn="l" rtl="0">
              <a:spcBef>
                <a:spcPts val="340"/>
              </a:spcBef>
              <a:spcAft>
                <a:spcPts val="0"/>
              </a:spcAft>
              <a:buClr>
                <a:srgbClr val="17365D"/>
              </a:buClr>
              <a:buSzPts val="1700"/>
              <a:buFont typeface="Arial"/>
              <a:buNone/>
            </a:pPr>
            <a:endParaRPr b="1"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76723420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GB" sz="1800" b="1" u="none" strike="noStrike" cap="none" dirty="0"/>
                        <a:t>2O221IST0017</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t>Bolla Sagarika </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GB" sz="1800" b="1" u="none" strike="noStrike" cap="none" dirty="0"/>
                        <a:t>20221IST0002</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t>Gandavaram Sravanthi </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GB" sz="1800" b="1" u="none" strike="noStrike" cap="none" dirty="0"/>
                        <a:t>20221IST0003</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t>Bathina Mounika</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GB" sz="1800" b="1" dirty="0">
                <a:solidFill>
                  <a:schemeClr val="accent1"/>
                </a:solidFill>
                <a:latin typeface="Cambria" panose="02040503050406030204" pitchFamily="18" charset="0"/>
                <a:ea typeface="Cambria" panose="02040503050406030204" pitchFamily="18" charset="0"/>
                <a:cs typeface="Verdana"/>
                <a:sym typeface="Verdana"/>
              </a:rPr>
              <a:t> </a:t>
            </a:r>
            <a:r>
              <a:rPr lang="en-GB" sz="1800" b="1" dirty="0">
                <a:solidFill>
                  <a:schemeClr val="tx1"/>
                </a:solidFill>
                <a:latin typeface="Cambria" panose="02040503050406030204" pitchFamily="18" charset="0"/>
                <a:ea typeface="Cambria" panose="02040503050406030204" pitchFamily="18" charset="0"/>
                <a:cs typeface="Verdana"/>
                <a:sym typeface="Verdana"/>
              </a:rPr>
              <a:t>IST</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GB" sz="1800" b="1" dirty="0">
                <a:solidFill>
                  <a:srgbClr val="FF0000"/>
                </a:solidFill>
                <a:latin typeface="Cambria" panose="02040503050406030204" pitchFamily="18" charset="0"/>
                <a:ea typeface="Cambria" panose="02040503050406030204" pitchFamily="18" charset="0"/>
                <a:cs typeface="Verdana"/>
                <a:sym typeface="Verdana"/>
              </a:rPr>
              <a:t> </a:t>
            </a:r>
            <a:r>
              <a:rPr lang="en-GB" sz="1800" b="1" dirty="0" err="1">
                <a:solidFill>
                  <a:srgbClr val="FF0000"/>
                </a:solidFill>
                <a:latin typeface="Cambria" panose="02040503050406030204" pitchFamily="18" charset="0"/>
                <a:ea typeface="Cambria" panose="02040503050406030204" pitchFamily="18" charset="0"/>
                <a:cs typeface="Verdana"/>
                <a:sym typeface="Verdana"/>
              </a:rPr>
              <a:t>Dr.</a:t>
            </a:r>
            <a:r>
              <a:rPr lang="en-GB" sz="1800" b="1" dirty="0">
                <a:solidFill>
                  <a:srgbClr val="FF0000"/>
                </a:solidFill>
                <a:latin typeface="Cambria" panose="02040503050406030204" pitchFamily="18" charset="0"/>
                <a:ea typeface="Cambria" panose="02040503050406030204" pitchFamily="18" charset="0"/>
                <a:cs typeface="Verdana"/>
                <a:sym typeface="Verdana"/>
              </a:rPr>
              <a:t> Pallavi R</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1800" b="1" dirty="0">
                <a:solidFill>
                  <a:srgbClr val="FF0000"/>
                </a:solidFill>
                <a:latin typeface="Cambria" panose="02040503050406030204" pitchFamily="18" charset="0"/>
                <a:ea typeface="Cambria" panose="02040503050406030204" pitchFamily="18" charset="0"/>
                <a:cs typeface="Verdana"/>
                <a:sym typeface="Verdana"/>
              </a:rPr>
              <a:t>Dr.Afroz Pasha</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t>
            </a:r>
            <a:r>
              <a:rPr lang="en-GB" sz="1800" b="1" dirty="0">
                <a:solidFill>
                  <a:schemeClr val="tx1"/>
                </a:solidFill>
                <a:latin typeface="Cambria" panose="02040503050406030204" pitchFamily="18" charset="0"/>
                <a:ea typeface="Cambria" panose="02040503050406030204" pitchFamily="18" charset="0"/>
                <a:cs typeface="Verdana"/>
                <a:sym typeface="Verdana"/>
              </a:rPr>
              <a:t>G</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FBC6368D-DC9F-CF28-F80E-04A459FCB622}"/>
              </a:ext>
            </a:extLst>
          </p:cNvPr>
          <p:cNvSpPr>
            <a:spLocks noGrp="1"/>
          </p:cNvSpPr>
          <p:nvPr>
            <p:ph type="body" idx="1"/>
          </p:nvPr>
        </p:nvSpPr>
        <p:spPr>
          <a:xfrm>
            <a:off x="929579" y="1031450"/>
            <a:ext cx="9926461" cy="5090787"/>
          </a:xfrm>
        </p:spPr>
        <p:txBody>
          <a:bodyPr>
            <a:normAutofit/>
          </a:bodyPr>
          <a:lstStyle/>
          <a:p>
            <a:pPr marL="76200" indent="0">
              <a:buNone/>
            </a:pPr>
            <a:r>
              <a:rPr lang="en-GB" dirty="0"/>
              <a:t>[1]</a:t>
            </a:r>
            <a:r>
              <a:rPr lang="en-GB" b="1" dirty="0"/>
              <a:t>Laura Montano, Philippe Gourbesville :-</a:t>
            </a:r>
            <a:r>
              <a:rPr lang="en-GB" dirty="0"/>
              <a:t> IAHR Global Water Institutes, From Data to Decisions: The Digital Accelerators for Water Management, IAHR Global Water Institutes Report, 2025. DOI: 10.3850/IAHR-GWIR2025-001 
</a:t>
            </a:r>
            <a:r>
              <a:rPr lang="en-GB" b="1" u="sng" dirty="0">
                <a:solidFill>
                  <a:schemeClr val="accent1"/>
                </a:solidFill>
              </a:rPr>
              <a:t>Liahr.org</a:t>
            </a:r>
            <a:r>
              <a:rPr lang="en-GB" dirty="0"/>
              <a:t>
</a:t>
            </a:r>
          </a:p>
          <a:p>
            <a:pPr marL="76200" indent="0">
              <a:buNone/>
            </a:pPr>
            <a:r>
              <a:rPr lang="en-GB" dirty="0">
                <a:solidFill>
                  <a:schemeClr val="tx1"/>
                </a:solidFill>
              </a:rPr>
              <a:t>[2]</a:t>
            </a:r>
            <a:r>
              <a:rPr lang="en-GB" b="1" dirty="0">
                <a:solidFill>
                  <a:schemeClr val="tx1"/>
                </a:solidFill>
              </a:rPr>
              <a:t>A. Mishra, and S. Dubey, </a:t>
            </a:r>
            <a:r>
              <a:rPr lang="en-GB" dirty="0">
                <a:solidFill>
                  <a:schemeClr val="tx1"/>
                </a:solidFill>
              </a:rPr>
              <a:t>“Use of Digital Technology to Calculate Water Footprints for Different Daily Use Items,” 
Int. J. Innov. Res. Adv. Eng., vol. 11, no. 05, pp. 668–675, May 2024. </a:t>
            </a:r>
            <a:r>
              <a:rPr lang="en-GB" b="1" u="sng" dirty="0">
                <a:solidFill>
                  <a:schemeClr val="accent1"/>
                </a:solidFill>
              </a:rPr>
              <a:t>
DOI: 10.26562/ijirae.2024.v1105.36.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a:t>
            </a:r>
            <a:r>
              <a:rPr lang="en-GB" b="1"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Aiming to create impactful digital solutions that contribute to sustainable development goals, specifically addressing global water conservation issues.</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GB"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 Software – Web-based  learning platform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b="1"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Water scarcity is a growing global concern, affecting billions of people annually. A significant share of water consumption is hidden in the production of goods (water footprint).</a:t>
            </a:r>
          </a:p>
          <a:p>
            <a:pPr marL="342900" lvl="0" indent="-190500" algn="just">
              <a:lnSpc>
                <a:spcPct val="200000"/>
              </a:lnSpc>
              <a:spcBef>
                <a:spcPts val="0"/>
              </a:spcBef>
              <a:buNone/>
            </a:pPr>
            <a:r>
              <a:rPr lang="en-GB" dirty="0">
                <a:latin typeface="Cambria" panose="02040503050406030204" pitchFamily="18" charset="0"/>
                <a:ea typeface="Cambria" panose="02040503050406030204" pitchFamily="18" charset="0"/>
              </a:rPr>
              <a:t>The solution will help individuals, organizations, and policymakers:
Identify hidden water usage.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 CONTEXT </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A6481536-187F-7078-C455-82DA79B00058}"/>
              </a:ext>
            </a:extLst>
          </p:cNvPr>
          <p:cNvSpPr>
            <a:spLocks noGrp="1"/>
          </p:cNvSpPr>
          <p:nvPr>
            <p:ph type="body" idx="1"/>
          </p:nvPr>
        </p:nvSpPr>
        <p:spPr/>
        <p:txBody>
          <a:bodyPr>
            <a:normAutofit/>
          </a:bodyPr>
          <a:lstStyle/>
          <a:p>
            <a:pPr marL="76200" indent="0">
              <a:buNone/>
            </a:pPr>
            <a:r>
              <a:rPr lang="en-GB" baseline="-25000" dirty="0"/>
              <a:t>Water is a finite resource: Only about 2.5% of the Earth’s water is freshwater, and much of it is locked in glaciers and ice caps. With rising population and industrialization, the demand for freshwater is increasing rapidly.
Hidden water use: Most people are unaware of the amount of water consumed indirectly in making the products they use every day—such as food, clothing, paper, or electronics. This indirect consumption is known as the water footprint.
Need for awareness: For example, producing a single cotton t-shirt can use over 2,700 liters of water, while one cup of coffee may require 140 liters of water during its production chain. Such facts highlight the urgency of measuring and managing water footprints.
Role of digital technology: With the rise of data analytics, </a:t>
            </a:r>
            <a:r>
              <a:rPr lang="en-GB" baseline="-25000" dirty="0" err="1"/>
              <a:t>IoT</a:t>
            </a:r>
            <a:r>
              <a:rPr lang="en-GB" baseline="-25000" dirty="0"/>
              <a:t> sensors, mobile apps, AI, and cloud computing, digital tools now allow us to estimate, track, and visualize water footprints more accurately. They can connect consumers, industries, and policymakers with real-time information.</a:t>
            </a:r>
            <a:endParaRPr lang="en-US" baseline="-2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 OBJECTIVES:</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220D7334-4D48-7296-6C1A-6C9528D5876D}"/>
              </a:ext>
            </a:extLst>
          </p:cNvPr>
          <p:cNvSpPr>
            <a:spLocks noGrp="1"/>
          </p:cNvSpPr>
          <p:nvPr>
            <p:ph type="body" idx="1"/>
          </p:nvPr>
        </p:nvSpPr>
        <p:spPr/>
        <p:txBody>
          <a:bodyPr>
            <a:normAutofit/>
          </a:bodyPr>
          <a:lstStyle/>
          <a:p>
            <a:r>
              <a:rPr lang="en-GB" dirty="0"/>
              <a:t>Develop a digital solution to estimate the water footprint of various daily use items with high accuracy.
Integrate relevant datasets (e.g., production processes, regional water usage statistics) into a centralized system for footprint calculation.
Design a user-friendly interface that allows individuals and organizations to easily input items and receive water footprint results.
Increase awareness about the hidden water usage in everyday products through interactive visualizations and reports.
Support sustainable decision-making by providing actionable insights to reduce water consumption.</a:t>
            </a:r>
            <a:endParaRPr lang="en-US" dirty="0"/>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B018-40CD-2D0F-B49A-3051516A7D8D}"/>
              </a:ext>
            </a:extLst>
          </p:cNvPr>
          <p:cNvSpPr>
            <a:spLocks noGrp="1"/>
          </p:cNvSpPr>
          <p:nvPr>
            <p:ph type="title"/>
          </p:nvPr>
        </p:nvSpPr>
        <p:spPr/>
        <p:txBody>
          <a:bodyPr/>
          <a:lstStyle/>
          <a:p>
            <a:r>
              <a:rPr lang="en-GB" dirty="0"/>
              <a:t>Background and Related work for tittle Selection:</a:t>
            </a:r>
            <a:endParaRPr lang="en-US" dirty="0"/>
          </a:p>
        </p:txBody>
      </p:sp>
      <p:sp>
        <p:nvSpPr>
          <p:cNvPr id="3" name="Text Placeholder 2">
            <a:extLst>
              <a:ext uri="{FF2B5EF4-FFF2-40B4-BE49-F238E27FC236}">
                <a16:creationId xmlns:a16="http://schemas.microsoft.com/office/drawing/2014/main" id="{3D9A8C96-A399-6951-F1D8-5A9DE2677FE7}"/>
              </a:ext>
            </a:extLst>
          </p:cNvPr>
          <p:cNvSpPr>
            <a:spLocks noGrp="1"/>
          </p:cNvSpPr>
          <p:nvPr>
            <p:ph type="body" idx="1"/>
          </p:nvPr>
        </p:nvSpPr>
        <p:spPr/>
        <p:txBody>
          <a:bodyPr>
            <a:normAutofit fontScale="85000" lnSpcReduction="10000"/>
          </a:bodyPr>
          <a:lstStyle/>
          <a:p>
            <a:pPr marL="76200" indent="0">
              <a:buNone/>
            </a:pPr>
            <a:r>
              <a:rPr lang="en-GB" dirty="0"/>
              <a:t>Freshwater is a finite resource, with only about 2.5% of Earth’s total water being available for human use. A large proportion of this is consumed indirectly through the production of goods, referred to as the water footprint. According to UNESCO and Water Footprint Network studies, the production of common daily items—such as clothing, food, and electronics—can require thousands of liters of water.</a:t>
            </a:r>
          </a:p>
          <a:p>
            <a:pPr marL="76200" indent="0">
              <a:buNone/>
            </a:pPr>
            <a:r>
              <a:rPr lang="en-GB" dirty="0"/>
              <a:t>
</a:t>
            </a:r>
            <a:r>
              <a:rPr lang="en-GB" b="1" dirty="0"/>
              <a:t>Existing water footprint calculation methods</a:t>
            </a:r>
            <a:r>
              <a:rPr lang="en-GB" dirty="0"/>
              <a:t> </a:t>
            </a:r>
            <a:r>
              <a:rPr lang="en-GB" b="1" dirty="0"/>
              <a:t>are</a:t>
            </a:r>
            <a:r>
              <a:rPr lang="en-GB" dirty="0"/>
              <a:t> </a:t>
            </a:r>
            <a:r>
              <a:rPr lang="en-GB" b="1" dirty="0"/>
              <a:t>often</a:t>
            </a:r>
            <a:r>
              <a:rPr lang="en-GB" dirty="0"/>
              <a:t>:
Manual and time-consuming – requiring extensive research into production chains.
Lacking accessibility – technical data is not easily available to the general public.
Regionally inconsistent – variations in agricultural and industrial water usage are not always considered.
Previous works, such as the Water Footprint Calculator by the Water Footprint  and mobile apps for carbon footprint estimation, have shown that digital platforms can successfully raise awareness and encourage behavioral change.</a:t>
            </a:r>
            <a:endParaRPr lang="en-US" dirty="0"/>
          </a:p>
        </p:txBody>
      </p:sp>
    </p:spTree>
    <p:extLst>
      <p:ext uri="{BB962C8B-B14F-4D97-AF65-F5344CB8AC3E}">
        <p14:creationId xmlns:p14="http://schemas.microsoft.com/office/powerpoint/2010/main" val="355514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endParaRPr lang="en-GB"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Data</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Availability</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and</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Reliability</a:t>
            </a:r>
            <a:r>
              <a:rPr lang="en-GB" dirty="0">
                <a:latin typeface="Cambria" panose="02040503050406030204" pitchFamily="18" charset="0"/>
                <a:ea typeface="Cambria" panose="02040503050406030204" pitchFamily="18" charset="0"/>
              </a:rPr>
              <a:t>
Water usage data for various products is scattered across research papers, government databases, and industrial reports.
Data sources often differ in methodology, making it difficult to create a standardized model.
</a:t>
            </a:r>
            <a:r>
              <a:rPr lang="en-GB" b="1" dirty="0">
                <a:latin typeface="Cambria" panose="02040503050406030204" pitchFamily="18" charset="0"/>
                <a:ea typeface="Cambria" panose="02040503050406030204" pitchFamily="18" charset="0"/>
              </a:rPr>
              <a:t>
Regional</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Variations</a:t>
            </a:r>
            <a:r>
              <a:rPr lang="en-GB" dirty="0">
                <a:latin typeface="Cambria" panose="02040503050406030204" pitchFamily="18" charset="0"/>
                <a:ea typeface="Cambria" panose="02040503050406030204" pitchFamily="18" charset="0"/>
              </a:rPr>
              <a:t>
The water footprint of the same item can vary significantly depending on production location due to climate, agricultural practices, and industrial efficiency.
A dynamic system must factor in regional parameters for accurate results.
</a:t>
            </a:r>
            <a:r>
              <a:rPr lang="en-GB" b="1" dirty="0">
                <a:latin typeface="Cambria" panose="02040503050406030204" pitchFamily="18" charset="0"/>
                <a:ea typeface="Cambria" panose="02040503050406030204" pitchFamily="18" charset="0"/>
              </a:rPr>
              <a:t>User</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Awareness</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and</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Accessibility</a:t>
            </a:r>
            <a:r>
              <a:rPr lang="en-GB" dirty="0">
                <a:latin typeface="Cambria" panose="02040503050406030204" pitchFamily="18" charset="0"/>
                <a:ea typeface="Cambria" panose="02040503050406030204" pitchFamily="18" charset="0"/>
              </a:rPr>
              <a:t>
Most consumers are unaware of the indirect water consumption embedded in their daily choices.
Without a simple, engaging platform, public participation in footprint tracking remains low.
</a:t>
            </a:r>
          </a:p>
          <a:p>
            <a:pPr marL="152400" lvl="0" indent="0" algn="just" rtl="0">
              <a:spcBef>
                <a:spcPts val="0"/>
              </a:spcBef>
              <a:spcAft>
                <a:spcPts val="0"/>
              </a:spcAft>
              <a:buClr>
                <a:schemeClr val="dk1"/>
              </a:buClr>
              <a:buSzPct val="100000"/>
              <a:buNone/>
            </a:pPr>
            <a:r>
              <a:rPr lang="en-GB" b="1" dirty="0">
                <a:latin typeface="Cambria" panose="02040503050406030204" pitchFamily="18" charset="0"/>
                <a:ea typeface="Cambria" panose="02040503050406030204" pitchFamily="18" charset="0"/>
              </a:rPr>
              <a:t>Integration</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of</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Digital</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Technologies</a:t>
            </a:r>
            <a:r>
              <a:rPr lang="en-GB" dirty="0">
                <a:latin typeface="Cambria" panose="02040503050406030204" pitchFamily="18" charset="0"/>
                <a:ea typeface="Cambria" panose="02040503050406030204" pitchFamily="18" charset="0"/>
              </a:rPr>
              <a:t>
Cloud-based systems, APIs, and databases can enable real-time, scalable calculations.
</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2446499" y="339514"/>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latin typeface="Cambria" panose="02040503050406030204" pitchFamily="18" charset="0"/>
                <a:ea typeface="Cambria" panose="02040503050406030204" pitchFamily="18" charset="0"/>
              </a:rPr>
              <a:t> Innovation or Novel Contributions: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rtl="0">
              <a:lnSpc>
                <a:spcPct val="200000"/>
              </a:lnSpc>
              <a:spcBef>
                <a:spcPts val="0"/>
              </a:spcBef>
              <a:spcAft>
                <a:spcPts val="0"/>
              </a:spcAft>
              <a:buClr>
                <a:schemeClr val="dk1"/>
              </a:buClr>
              <a:buSzPct val="100000"/>
              <a:buNone/>
            </a:pPr>
            <a:r>
              <a:rPr lang="en-GB" b="1" dirty="0">
                <a:latin typeface="Cambria" panose="02040503050406030204" pitchFamily="18" charset="0"/>
                <a:ea typeface="Cambria" panose="02040503050406030204" pitchFamily="18" charset="0"/>
              </a:rPr>
              <a:t>Comprehensive</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Item</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Database</a:t>
            </a:r>
            <a:r>
              <a:rPr lang="en-GB" dirty="0">
                <a:latin typeface="Cambria" panose="02040503050406030204" pitchFamily="18" charset="0"/>
                <a:ea typeface="Cambria" panose="02040503050406030204" pitchFamily="18" charset="0"/>
              </a:rPr>
              <a:t>
Covers a wide range of daily use items, from food products to clothing to electronics, with their associated water</a:t>
            </a:r>
          </a:p>
          <a:p>
            <a:pPr marL="342900" lvl="0" indent="-190500" algn="just" rtl="0">
              <a:lnSpc>
                <a:spcPct val="200000"/>
              </a:lnSpc>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footprint values.
</a:t>
            </a:r>
            <a:r>
              <a:rPr lang="en-GB" b="1" dirty="0">
                <a:latin typeface="Cambria" panose="02040503050406030204" pitchFamily="18" charset="0"/>
                <a:ea typeface="Cambria" panose="02040503050406030204" pitchFamily="18" charset="0"/>
              </a:rPr>
              <a:t>Region-Specific</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Calculations</a:t>
            </a:r>
            <a:r>
              <a:rPr lang="en-GB" dirty="0">
                <a:latin typeface="Cambria" panose="02040503050406030204" pitchFamily="18" charset="0"/>
                <a:ea typeface="Cambria" panose="02040503050406030204" pitchFamily="18" charset="0"/>
              </a:rPr>
              <a:t>
Incorporates geographic and climatic variations to produce location-adjusted water footprint estimates.
</a:t>
            </a:r>
            <a:r>
              <a:rPr lang="en-GB" b="1" dirty="0">
                <a:latin typeface="Cambria" panose="02040503050406030204" pitchFamily="18" charset="0"/>
                <a:ea typeface="Cambria" panose="02040503050406030204" pitchFamily="18" charset="0"/>
              </a:rPr>
              <a:t>Real-Time</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Digital</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Computation</a:t>
            </a:r>
            <a:r>
              <a:rPr lang="en-GB" dirty="0">
                <a:latin typeface="Cambria" panose="02040503050406030204" pitchFamily="18" charset="0"/>
                <a:ea typeface="Cambria" panose="02040503050406030204" pitchFamily="18" charset="0"/>
              </a:rPr>
              <a:t>
Uses cloud-based processing and API integrations to provide instant calculations for user inputs.
</a:t>
            </a:r>
            <a:r>
              <a:rPr lang="en-GB" b="1" dirty="0">
                <a:latin typeface="Cambria" panose="02040503050406030204" pitchFamily="18" charset="0"/>
                <a:ea typeface="Cambria" panose="02040503050406030204" pitchFamily="18" charset="0"/>
              </a:rPr>
              <a:t>Interactive</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Visualization</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Tools</a:t>
            </a:r>
            <a:r>
              <a:rPr lang="en-GB" dirty="0">
                <a:latin typeface="Cambria" panose="02040503050406030204" pitchFamily="18" charset="0"/>
                <a:ea typeface="Cambria" panose="02040503050406030204" pitchFamily="18" charset="0"/>
              </a:rPr>
              <a:t>
Employs charts, infographics, and comparative visuals to make water footprint data intuitive and engaging.
</a:t>
            </a:r>
            <a:r>
              <a:rPr lang="en-GB" b="1" dirty="0">
                <a:latin typeface="Cambria" panose="02040503050406030204" pitchFamily="18" charset="0"/>
                <a:ea typeface="Cambria" panose="02040503050406030204" pitchFamily="18" charset="0"/>
              </a:rPr>
              <a:t>User-Centric</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Design</a:t>
            </a:r>
            <a:r>
              <a:rPr lang="en-GB" dirty="0">
                <a:latin typeface="Cambria" panose="02040503050406030204" pitchFamily="18" charset="0"/>
                <a:ea typeface="Cambria" panose="02040503050406030204" pitchFamily="18" charset="0"/>
              </a:rPr>
              <a:t>
Simple interface designed for both general consumers and policy researchers, enabling broad accessibility.</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GB" b="1" dirty="0">
                <a:solidFill>
                  <a:schemeClr val="bg2"/>
                </a:solidFill>
                <a:latin typeface="Cambria" panose="02040503050406030204" pitchFamily="18" charset="0"/>
                <a:ea typeface="Cambria" panose="02040503050406030204" pitchFamily="18" charset="0"/>
                <a:hlinkClick r:id="rId3"/>
              </a:rPr>
              <a:t>https://github.com/sagarikabolla</a:t>
            </a:r>
            <a:endParaRPr lang="en-GB" b="1" dirty="0">
              <a:solidFill>
                <a:schemeClr val="bg2"/>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GB" b="1" dirty="0">
                <a:solidFill>
                  <a:schemeClr val="bg2"/>
                </a:solidFill>
                <a:latin typeface="Cambria" panose="02040503050406030204" pitchFamily="18" charset="0"/>
                <a:ea typeface="Cambria" panose="02040503050406030204" pitchFamily="18" charset="0"/>
              </a:rPr>
              <a:t> </a:t>
            </a:r>
            <a:r>
              <a:rPr lang="en-GB" b="1" dirty="0">
                <a:solidFill>
                  <a:schemeClr val="bg2"/>
                </a:solidFill>
                <a:latin typeface="Cambria" panose="02040503050406030204" pitchFamily="18" charset="0"/>
                <a:ea typeface="Cambria" panose="02040503050406030204" pitchFamily="18" charset="0"/>
                <a:hlinkClick r:id="rId4"/>
              </a:rPr>
              <a:t>https://github.com/sagarikabolla/Capstone-project</a:t>
            </a:r>
            <a:endParaRPr lang="en-GB" b="1" dirty="0">
              <a:solidFill>
                <a:schemeClr val="bg2"/>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b="1" dirty="0">
              <a:solidFill>
                <a:schemeClr val="bg2"/>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BA3AD776-8F86-E4C7-5E08-C24D7D74A143}"/>
              </a:ext>
            </a:extLst>
          </p:cNvPr>
          <p:cNvPicPr>
            <a:picLocks noChangeAspect="1"/>
          </p:cNvPicPr>
          <p:nvPr/>
        </p:nvPicPr>
        <p:blipFill>
          <a:blip r:embed="rId3"/>
          <a:stretch>
            <a:fillRect/>
          </a:stretch>
        </p:blipFill>
        <p:spPr>
          <a:xfrm>
            <a:off x="711200" y="999255"/>
            <a:ext cx="10062804" cy="5096745"/>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288</Words>
  <Application>Microsoft Office PowerPoint</Application>
  <PresentationFormat>Widescreen</PresentationFormat>
  <Paragraphs>67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Use of Digital Technology to calculate water footprints
for different daily use items</vt:lpstr>
      <vt:lpstr>Problem Statement Number: </vt:lpstr>
      <vt:lpstr> CONTEXT </vt:lpstr>
      <vt:lpstr> OBJECTIVES:</vt:lpstr>
      <vt:lpstr>Background and Related work for tittle Selection:</vt:lpstr>
      <vt:lpstr>Analysis of Problem Statement</vt:lpstr>
      <vt:lpstr> Innovation or Novel Contributions:</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Gandavaram Sravanthi</cp:lastModifiedBy>
  <cp:revision>43</cp:revision>
  <dcterms:modified xsi:type="dcterms:W3CDTF">2025-08-20T10:24:19Z</dcterms:modified>
</cp:coreProperties>
</file>