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0" r:id="rId5"/>
    <p:sldId id="262" r:id="rId6"/>
    <p:sldId id="263" r:id="rId7"/>
    <p:sldId id="259" r:id="rId8"/>
  </p:sldIdLst>
  <p:sldSz cx="12192000" cy="6858000"/>
  <p:notesSz cx="6858000" cy="9144000"/>
  <p:embeddedFontLst>
    <p:embeddedFont>
      <p:font typeface="Lato Black" panose="020F0502020204030203" pitchFamily="34" charset="0"/>
      <p:bold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00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20388" y="3658993"/>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dirty="0">
                <a:solidFill>
                  <a:srgbClr val="000000"/>
                </a:solidFill>
                <a:effectLst/>
                <a:latin typeface="Times New Roman" panose="02020603050405020304" pitchFamily="18" charset="0"/>
                <a:cs typeface="Times New Roman" panose="02020603050405020304" pitchFamily="18" charset="0"/>
              </a:rPr>
              <a:t>Exploratory Data Analysis (EDA) on AMEO 2015</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970090" cy="40626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Background ? (B-tech or M-tech)</a:t>
            </a:r>
          </a:p>
          <a:p>
            <a:pPr marL="285750" marR="0" lvl="0" indent="-285750" algn="l" rtl="0">
              <a:spcBef>
                <a:spcPts val="0"/>
              </a:spcBef>
              <a:spcAft>
                <a:spcPts val="0"/>
              </a:spcAft>
              <a:buClr>
                <a:schemeClr val="dk1"/>
              </a:buClr>
              <a:buSzPts val="1800"/>
              <a:buFont typeface="Arial"/>
              <a:buChar char="•"/>
            </a:pPr>
            <a:r>
              <a:rPr lang="en-IN" sz="1800" dirty="0" err="1">
                <a:solidFill>
                  <a:schemeClr val="dk1"/>
                </a:solidFill>
                <a:latin typeface="Times New Roman" panose="02020603050405020304" pitchFamily="18" charset="0"/>
                <a:ea typeface="Calibri"/>
                <a:cs typeface="Times New Roman" panose="02020603050405020304" pitchFamily="18" charset="0"/>
                <a:sym typeface="Calibri"/>
              </a:rPr>
              <a:t>B.Tech</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(Electronics and Communication Engineering)</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pPr marL="285750" marR="0" lvl="0" indent="-285750" algn="l" rtl="0">
              <a:spcBef>
                <a:spcPts val="0"/>
              </a:spcBef>
              <a:spcAft>
                <a:spcPts val="0"/>
              </a:spcAft>
              <a:buClr>
                <a:schemeClr val="dk1"/>
              </a:buClr>
              <a:buSzPts val="1800"/>
              <a:buFont typeface="Arial"/>
              <a:buChar char="•"/>
            </a:pPr>
            <a:r>
              <a:rPr lang="en-US" sz="1600" b="0" i="0" dirty="0">
                <a:solidFill>
                  <a:srgbClr val="0D0D0D"/>
                </a:solidFill>
                <a:effectLst/>
                <a:latin typeface="Times New Roman" panose="02020603050405020304" pitchFamily="18" charset="0"/>
                <a:cs typeface="Times New Roman" panose="02020603050405020304" pitchFamily="18" charset="0"/>
              </a:rPr>
              <a:t>As an AI, I don't have personal desires or motivations like humans do. However, I'm designed to be proficient in a wide range of topics, including data science, to assist users like you with questions and tasks related to this field. My aim is to provide accurate information and insights to help users understand and work with data effectively. So, while I don't "want" to learn data science, I'm certainly equipped to help others learn about it!</a:t>
            </a:r>
            <a:endParaRPr lang="en-IN"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Any work experience</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No</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Share your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and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profile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urls</a:t>
            </a:r>
            <a:endParaRPr lang="en-IN"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2400" dirty="0">
                <a:latin typeface="Times New Roman" panose="02020603050405020304" pitchFamily="18" charset="0"/>
                <a:cs typeface="Times New Roman" panose="02020603050405020304" pitchFamily="18" charset="0"/>
              </a:rPr>
              <a:t> </a:t>
            </a:r>
            <a:r>
              <a:rPr lang="en-IN" sz="2400" b="0" i="0" dirty="0">
                <a:solidFill>
                  <a:schemeClr val="accent1"/>
                </a:solidFill>
                <a:effectLst/>
                <a:latin typeface="inherit"/>
              </a:rPr>
              <a:t>www.linkedin.com/in/sravanthi-veerla</a:t>
            </a:r>
            <a:endParaRPr lang="en-IN" sz="2800" b="0" i="0" dirty="0">
              <a:solidFill>
                <a:schemeClr val="accent1"/>
              </a:solidFill>
              <a:effectLst/>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Calibri"/>
              <a:buChar char="•"/>
            </a:pPr>
            <a:r>
              <a:rPr lang="en-IN" sz="20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https://github.com/sravanthiveerla/Data_Analysis</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Business Problem and Use case domain understanding(If Required)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Web Scraping – Details (Websites, Processor you followed)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Summary of the Data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latin typeface="Times New Roman" panose="02020603050405020304" pitchFamily="18" charset="0"/>
                <a:cs typeface="Times New Roman" panose="02020603050405020304" pitchFamily="18" charset="0"/>
              </a:rPr>
              <a:t>Exploratory Data Analysis: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Cleaning Steps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Manipulation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Univariate Analysis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Bivariate Analysis  Steps </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Key Business Question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Conclusion (Key finding overall)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Q&amp;A Slide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Your Experience/Challenges working on Web Scraping – Data Analysis Project.</a:t>
            </a:r>
            <a:endParaRPr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0CFD-249C-0592-D8E7-E5F76D3EEF19}"/>
              </a:ext>
            </a:extLst>
          </p:cNvPr>
          <p:cNvSpPr>
            <a:spLocks noGrp="1"/>
          </p:cNvSpPr>
          <p:nvPr>
            <p:ph type="title"/>
          </p:nvPr>
        </p:nvSpPr>
        <p:spPr>
          <a:xfrm>
            <a:off x="2733367" y="245806"/>
            <a:ext cx="2487562" cy="68991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400" dirty="0"/>
              <a:t> </a:t>
            </a:r>
            <a:br>
              <a:rPr lang="en-US" sz="2400" dirty="0"/>
            </a:br>
            <a:r>
              <a:rPr lang="en-US" sz="2400" dirty="0">
                <a:latin typeface="Times New Roman" panose="02020603050405020304" pitchFamily="18" charset="0"/>
                <a:cs typeface="Times New Roman" panose="02020603050405020304" pitchFamily="18" charset="0"/>
              </a:rPr>
              <a:t>Univariate Analysis:</a:t>
            </a:r>
            <a:br>
              <a:rPr lang="en-US" sz="2400" dirty="0"/>
            </a:br>
            <a:endParaRPr lang="en-IN" sz="2400" dirty="0"/>
          </a:p>
        </p:txBody>
      </p:sp>
      <p:sp>
        <p:nvSpPr>
          <p:cNvPr id="3" name="Text Placeholder 2">
            <a:extLst>
              <a:ext uri="{FF2B5EF4-FFF2-40B4-BE49-F238E27FC236}">
                <a16:creationId xmlns:a16="http://schemas.microsoft.com/office/drawing/2014/main" id="{26F012A5-18BB-C959-A5CF-DEB43CEFBC81}"/>
              </a:ext>
            </a:extLst>
          </p:cNvPr>
          <p:cNvSpPr>
            <a:spLocks noGrp="1"/>
          </p:cNvSpPr>
          <p:nvPr>
            <p:ph type="body" idx="1"/>
          </p:nvPr>
        </p:nvSpPr>
        <p:spPr>
          <a:xfrm>
            <a:off x="838200" y="7812993"/>
            <a:ext cx="10515600" cy="524762"/>
          </a:xfrm>
        </p:spPr>
        <p:txBody>
          <a:bodyPr>
            <a:normAutofit fontScale="92500" lnSpcReduction="20000"/>
          </a:bodyPr>
          <a:lstStyle/>
          <a:p>
            <a:endParaRPr lang="en-IN" dirty="0"/>
          </a:p>
        </p:txBody>
      </p:sp>
      <p:pic>
        <p:nvPicPr>
          <p:cNvPr id="7" name="Picture 6">
            <a:extLst>
              <a:ext uri="{FF2B5EF4-FFF2-40B4-BE49-F238E27FC236}">
                <a16:creationId xmlns:a16="http://schemas.microsoft.com/office/drawing/2014/main" id="{54B15337-F155-4712-9904-541E9A692B7C}"/>
              </a:ext>
            </a:extLst>
          </p:cNvPr>
          <p:cNvPicPr>
            <a:picLocks noChangeAspect="1"/>
          </p:cNvPicPr>
          <p:nvPr/>
        </p:nvPicPr>
        <p:blipFill>
          <a:blip r:embed="rId3"/>
          <a:stretch>
            <a:fillRect/>
          </a:stretch>
        </p:blipFill>
        <p:spPr>
          <a:xfrm>
            <a:off x="511277" y="1027906"/>
            <a:ext cx="2998839" cy="1917290"/>
          </a:xfrm>
          <a:prstGeom prst="rect">
            <a:avLst/>
          </a:prstGeom>
        </p:spPr>
      </p:pic>
      <p:pic>
        <p:nvPicPr>
          <p:cNvPr id="9" name="Picture 8">
            <a:extLst>
              <a:ext uri="{FF2B5EF4-FFF2-40B4-BE49-F238E27FC236}">
                <a16:creationId xmlns:a16="http://schemas.microsoft.com/office/drawing/2014/main" id="{69446DFF-9669-987D-E72F-EFB8BD8AA701}"/>
              </a:ext>
            </a:extLst>
          </p:cNvPr>
          <p:cNvPicPr>
            <a:picLocks noChangeAspect="1"/>
          </p:cNvPicPr>
          <p:nvPr/>
        </p:nvPicPr>
        <p:blipFill>
          <a:blip r:embed="rId4"/>
          <a:stretch>
            <a:fillRect/>
          </a:stretch>
        </p:blipFill>
        <p:spPr>
          <a:xfrm>
            <a:off x="598904" y="2945196"/>
            <a:ext cx="2998839" cy="1681750"/>
          </a:xfrm>
          <a:prstGeom prst="rect">
            <a:avLst/>
          </a:prstGeom>
        </p:spPr>
      </p:pic>
      <p:pic>
        <p:nvPicPr>
          <p:cNvPr id="11" name="Picture 10">
            <a:extLst>
              <a:ext uri="{FF2B5EF4-FFF2-40B4-BE49-F238E27FC236}">
                <a16:creationId xmlns:a16="http://schemas.microsoft.com/office/drawing/2014/main" id="{5728554E-F9FD-49F9-443D-6A16A89C22EF}"/>
              </a:ext>
            </a:extLst>
          </p:cNvPr>
          <p:cNvPicPr>
            <a:picLocks noChangeAspect="1"/>
          </p:cNvPicPr>
          <p:nvPr/>
        </p:nvPicPr>
        <p:blipFill>
          <a:blip r:embed="rId5"/>
          <a:stretch>
            <a:fillRect/>
          </a:stretch>
        </p:blipFill>
        <p:spPr>
          <a:xfrm>
            <a:off x="324464" y="4733532"/>
            <a:ext cx="3185652" cy="1759344"/>
          </a:xfrm>
          <a:prstGeom prst="rect">
            <a:avLst/>
          </a:prstGeom>
        </p:spPr>
      </p:pic>
      <p:sp>
        <p:nvSpPr>
          <p:cNvPr id="12" name="Rectangle 11">
            <a:extLst>
              <a:ext uri="{FF2B5EF4-FFF2-40B4-BE49-F238E27FC236}">
                <a16:creationId xmlns:a16="http://schemas.microsoft.com/office/drawing/2014/main" id="{CEF5D718-F104-40E2-6BC5-52F2EC612ECA}"/>
              </a:ext>
            </a:extLst>
          </p:cNvPr>
          <p:cNvSpPr/>
          <p:nvPr/>
        </p:nvSpPr>
        <p:spPr>
          <a:xfrm>
            <a:off x="4375355" y="1179870"/>
            <a:ext cx="719721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histogram visualizes the distribution of values in the "10percentage" column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The x-axis represents the "10percentage" values, while the height of each bar indicates the frequency of occurrence of those values in the dataset. The plot provides insights into the spread and concentration of data points for the variable "10percentage".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B29546C-B1A0-C4F5-EAB0-96AEF7A6742D}"/>
              </a:ext>
            </a:extLst>
          </p:cNvPr>
          <p:cNvSpPr/>
          <p:nvPr/>
        </p:nvSpPr>
        <p:spPr>
          <a:xfrm>
            <a:off x="4375354" y="3128449"/>
            <a:ext cx="7344697"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graph, created using </a:t>
            </a:r>
            <a:r>
              <a:rPr lang="en-US" b="0" i="0" dirty="0" err="1">
                <a:solidFill>
                  <a:srgbClr val="000000"/>
                </a:solidFill>
                <a:effectLst/>
                <a:latin typeface="Times New Roman" panose="02020603050405020304" pitchFamily="18" charset="0"/>
                <a:cs typeface="Times New Roman" panose="02020603050405020304" pitchFamily="18" charset="0"/>
              </a:rPr>
              <a:t>seaborn's</a:t>
            </a:r>
            <a:r>
              <a:rPr lang="en-US" b="0" i="0" dirty="0">
                <a:solidFill>
                  <a:srgbClr val="000000"/>
                </a:solidFill>
                <a:effectLst/>
                <a:latin typeface="Times New Roman" panose="02020603050405020304" pitchFamily="18" charset="0"/>
                <a:cs typeface="Times New Roman" panose="02020603050405020304" pitchFamily="18" charset="0"/>
              </a:rPr>
              <a:t> boxplot function, visualizes the distribution of salaries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box in the plot represents the interquartile range (IQR) of the salary data, with the median salary marked by a line inside the box. The whiskers extend to show the range of salaries within 1.5 times the IQR. Any outliers beyond this range are plotted individually. By labeling the x-axis as "Salary", the plot is appropriately annotated for clarity.</a:t>
            </a: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D146AC3-8B23-11A8-9FC0-F20FA3AE6E51}"/>
              </a:ext>
            </a:extLst>
          </p:cNvPr>
          <p:cNvSpPr/>
          <p:nvPr/>
        </p:nvSpPr>
        <p:spPr>
          <a:xfrm>
            <a:off x="4581832" y="4876735"/>
            <a:ext cx="7138219"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a:t>
            </a:r>
            <a:r>
              <a:rPr lang="en-US" b="0" i="0" dirty="0" err="1">
                <a:solidFill>
                  <a:srgbClr val="000000"/>
                </a:solidFill>
                <a:effectLst/>
                <a:latin typeface="Times New Roman" panose="02020603050405020304" pitchFamily="18" charset="0"/>
                <a:cs typeface="Times New Roman" panose="02020603050405020304" pitchFamily="18" charset="0"/>
              </a:rPr>
              <a:t>countplot</a:t>
            </a:r>
            <a:r>
              <a:rPr lang="en-US" b="0" i="0" dirty="0">
                <a:solidFill>
                  <a:srgbClr val="000000"/>
                </a:solidFill>
                <a:effectLst/>
                <a:latin typeface="Times New Roman" panose="02020603050405020304" pitchFamily="18" charset="0"/>
                <a:cs typeface="Times New Roman" panose="02020603050405020304" pitchFamily="18" charset="0"/>
              </a:rPr>
              <a:t> visualizes the frequency distribution of gender categories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bar represents the count of occurrences for each gender category. The x-axis is labeled as "Gender" to denote the variable being plotted, while the y-axis represents the frequency of occurrences. This graph provides a clear comparison of the number of data points for each gender category, facilitating quick insights into the distribution of gender within the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90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88A5-DDD7-7F25-7394-A2E4C03F2798}"/>
              </a:ext>
            </a:extLst>
          </p:cNvPr>
          <p:cNvSpPr>
            <a:spLocks noGrp="1"/>
          </p:cNvSpPr>
          <p:nvPr>
            <p:ph type="title"/>
          </p:nvPr>
        </p:nvSpPr>
        <p:spPr>
          <a:xfrm>
            <a:off x="2824316" y="420328"/>
            <a:ext cx="2871021" cy="667262"/>
          </a:xfrm>
        </p:spPr>
        <p:txBody>
          <a:bodyPr>
            <a:normAutofit/>
          </a:bodyPr>
          <a:lstStyle/>
          <a:p>
            <a:r>
              <a:rPr lang="en-US" sz="2400" dirty="0">
                <a:latin typeface="Times New Roman" panose="02020603050405020304" pitchFamily="18" charset="0"/>
                <a:cs typeface="Times New Roman" panose="02020603050405020304" pitchFamily="18" charset="0"/>
              </a:rPr>
              <a:t>Bi-Variate Analysis :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4C975A-5E27-00DC-436F-FCCA605FF6F7}"/>
              </a:ext>
            </a:extLst>
          </p:cNvPr>
          <p:cNvPicPr>
            <a:picLocks noChangeAspect="1"/>
          </p:cNvPicPr>
          <p:nvPr/>
        </p:nvPicPr>
        <p:blipFill>
          <a:blip r:embed="rId2"/>
          <a:stretch>
            <a:fillRect/>
          </a:stretch>
        </p:blipFill>
        <p:spPr>
          <a:xfrm>
            <a:off x="422788" y="1370934"/>
            <a:ext cx="3028336" cy="1789471"/>
          </a:xfrm>
          <a:prstGeom prst="rect">
            <a:avLst/>
          </a:prstGeom>
        </p:spPr>
      </p:pic>
      <p:pic>
        <p:nvPicPr>
          <p:cNvPr id="6" name="Picture 5">
            <a:extLst>
              <a:ext uri="{FF2B5EF4-FFF2-40B4-BE49-F238E27FC236}">
                <a16:creationId xmlns:a16="http://schemas.microsoft.com/office/drawing/2014/main" id="{C0E9DF61-7A97-4F58-42C8-5337A5207ED9}"/>
              </a:ext>
            </a:extLst>
          </p:cNvPr>
          <p:cNvPicPr>
            <a:picLocks noChangeAspect="1"/>
          </p:cNvPicPr>
          <p:nvPr/>
        </p:nvPicPr>
        <p:blipFill>
          <a:blip r:embed="rId3"/>
          <a:stretch>
            <a:fillRect/>
          </a:stretch>
        </p:blipFill>
        <p:spPr>
          <a:xfrm>
            <a:off x="678424" y="3036836"/>
            <a:ext cx="2871021" cy="2031693"/>
          </a:xfrm>
          <a:prstGeom prst="rect">
            <a:avLst/>
          </a:prstGeom>
        </p:spPr>
      </p:pic>
      <p:pic>
        <p:nvPicPr>
          <p:cNvPr id="8" name="Picture 7">
            <a:extLst>
              <a:ext uri="{FF2B5EF4-FFF2-40B4-BE49-F238E27FC236}">
                <a16:creationId xmlns:a16="http://schemas.microsoft.com/office/drawing/2014/main" id="{ADF4C1C8-D5EC-311E-BB50-905606138630}"/>
              </a:ext>
            </a:extLst>
          </p:cNvPr>
          <p:cNvPicPr>
            <a:picLocks noChangeAspect="1"/>
          </p:cNvPicPr>
          <p:nvPr/>
        </p:nvPicPr>
        <p:blipFill>
          <a:blip r:embed="rId4"/>
          <a:stretch>
            <a:fillRect/>
          </a:stretch>
        </p:blipFill>
        <p:spPr>
          <a:xfrm>
            <a:off x="678424" y="5068529"/>
            <a:ext cx="2871022" cy="1627239"/>
          </a:xfrm>
          <a:prstGeom prst="rect">
            <a:avLst/>
          </a:prstGeom>
        </p:spPr>
      </p:pic>
      <p:sp>
        <p:nvSpPr>
          <p:cNvPr id="9" name="Rectangle 8">
            <a:extLst>
              <a:ext uri="{FF2B5EF4-FFF2-40B4-BE49-F238E27FC236}">
                <a16:creationId xmlns:a16="http://schemas.microsoft.com/office/drawing/2014/main" id="{22C9300D-E95E-15A0-9695-061EAF03103E}"/>
              </a:ext>
            </a:extLst>
          </p:cNvPr>
          <p:cNvSpPr/>
          <p:nvPr/>
        </p:nvSpPr>
        <p:spPr>
          <a:xfrm>
            <a:off x="4139381" y="1370933"/>
            <a:ext cx="7551174" cy="14410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scatterplot visualizes the relationship between two variables, "10percentage" and "12percentage", from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point on the plot represents an individual data entry, with the x-axis corresponding to the "10percentage" values and the y-axis corresponding to the "12percentage" values. By examining the distribution of points, one can assess any patterns or trends between these two variables. The x-axis and y-axis are appropriately labeled as "10percentage" and "12percentage" respectively, providing clarity to the plot.</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E9BA1A7-B174-CA87-173F-826249DB02CA}"/>
              </a:ext>
            </a:extLst>
          </p:cNvPr>
          <p:cNvSpPr/>
          <p:nvPr/>
        </p:nvSpPr>
        <p:spPr>
          <a:xfrm>
            <a:off x="4336026" y="3429000"/>
            <a:ext cx="7354529" cy="964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graph illustrates the frequency distribution of degrees across genders, using a stacked bar chart. The data is organized by gender on the y-axis and degree on the x-axis. Each bar is segmented to represent the proportion of each degree category within each gender group</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5D990A3-74B3-59E2-E8E9-98EE1B9BCC84}"/>
              </a:ext>
            </a:extLst>
          </p:cNvPr>
          <p:cNvSpPr/>
          <p:nvPr/>
        </p:nvSpPr>
        <p:spPr>
          <a:xfrm>
            <a:off x="4336026" y="5171768"/>
            <a:ext cx="7354529" cy="964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The </a:t>
            </a:r>
            <a:r>
              <a:rPr lang="en-US" b="0" i="0" dirty="0" err="1">
                <a:solidFill>
                  <a:srgbClr val="000000"/>
                </a:solidFill>
                <a:effectLst/>
                <a:latin typeface="Times New Roman" panose="02020603050405020304" pitchFamily="18" charset="0"/>
                <a:cs typeface="Times New Roman" panose="02020603050405020304" pitchFamily="18" charset="0"/>
              </a:rPr>
              <a:t>pairplot</a:t>
            </a:r>
            <a:r>
              <a:rPr lang="en-US" b="0" i="0" dirty="0">
                <a:solidFill>
                  <a:srgbClr val="000000"/>
                </a:solidFill>
                <a:effectLst/>
                <a:latin typeface="Times New Roman" panose="02020603050405020304" pitchFamily="18" charset="0"/>
                <a:cs typeface="Times New Roman" panose="02020603050405020304" pitchFamily="18" charset="0"/>
              </a:rPr>
              <a:t> visualizes the pairwise relationships between the variables "10percentage", "12percentage", and "</a:t>
            </a:r>
            <a:r>
              <a:rPr lang="en-US" b="0" i="0" dirty="0" err="1">
                <a:solidFill>
                  <a:srgbClr val="000000"/>
                </a:solidFill>
                <a:effectLst/>
                <a:latin typeface="Times New Roman" panose="02020603050405020304" pitchFamily="18" charset="0"/>
                <a:cs typeface="Times New Roman" panose="02020603050405020304" pitchFamily="18" charset="0"/>
              </a:rPr>
              <a:t>collegeGPA</a:t>
            </a:r>
            <a:r>
              <a:rPr lang="en-US" b="0" i="0" dirty="0">
                <a:solidFill>
                  <a:srgbClr val="000000"/>
                </a:solidFill>
                <a:effectLst/>
                <a:latin typeface="Times New Roman" panose="02020603050405020304" pitchFamily="18" charset="0"/>
                <a:cs typeface="Times New Roman" panose="02020603050405020304" pitchFamily="18" charset="0"/>
              </a:rPr>
              <a:t>" from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scatter plot in the grid represents the relationship between two variables, while the diagonal shows the distribution of each individual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15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E605-808B-DE93-E814-111FB44F34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Bonus Question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3FF27D-901D-2FBE-72BA-11B172261A2C}"/>
              </a:ext>
            </a:extLst>
          </p:cNvPr>
          <p:cNvPicPr>
            <a:picLocks noChangeAspect="1"/>
          </p:cNvPicPr>
          <p:nvPr/>
        </p:nvPicPr>
        <p:blipFill>
          <a:blip r:embed="rId2"/>
          <a:stretch>
            <a:fillRect/>
          </a:stretch>
        </p:blipFill>
        <p:spPr>
          <a:xfrm>
            <a:off x="838200" y="1189705"/>
            <a:ext cx="8495071" cy="3736258"/>
          </a:xfrm>
          <a:prstGeom prst="rect">
            <a:avLst/>
          </a:prstGeom>
        </p:spPr>
      </p:pic>
      <p:sp>
        <p:nvSpPr>
          <p:cNvPr id="5" name="Rectangle 4">
            <a:extLst>
              <a:ext uri="{FF2B5EF4-FFF2-40B4-BE49-F238E27FC236}">
                <a16:creationId xmlns:a16="http://schemas.microsoft.com/office/drawing/2014/main" id="{C77D1F49-A904-A776-906D-71337B35B78C}"/>
              </a:ext>
            </a:extLst>
          </p:cNvPr>
          <p:cNvSpPr/>
          <p:nvPr/>
        </p:nvSpPr>
        <p:spPr>
          <a:xfrm>
            <a:off x="1514168" y="4925963"/>
            <a:ext cx="8829368"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code generates a plot that focuses on individuals with a specialization in "Computer Science &amp; Engineering" and certain job designations ("Programmer Analyst", "Software Engineer", "Associate Engineer") who started working right after graduation. It filters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to include only relevant data points based on specialization, job designation, and year of joining (DOJ) matching graduation year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90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026" name="Picture 2" descr="Thank You Images - Free Download on Freepik">
            <a:extLst>
              <a:ext uri="{FF2B5EF4-FFF2-40B4-BE49-F238E27FC236}">
                <a16:creationId xmlns:a16="http://schemas.microsoft.com/office/drawing/2014/main" id="{C7D15D32-60CE-CDDE-78BE-4048D391B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034" y="1006939"/>
            <a:ext cx="6615479" cy="46342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742</Words>
  <Application>Microsoft Office PowerPoint</Application>
  <PresentationFormat>Widescreen</PresentationFormat>
  <Paragraphs>39</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vt:lpstr>
      <vt:lpstr>inherit</vt:lpstr>
      <vt:lpstr>Calibri</vt:lpstr>
      <vt:lpstr>Lato Black</vt:lpstr>
      <vt:lpstr>Arial</vt:lpstr>
      <vt:lpstr>Office Theme</vt:lpstr>
      <vt:lpstr>PowerPoint Presentation</vt:lpstr>
      <vt:lpstr>PowerPoint Presentation</vt:lpstr>
      <vt:lpstr>Agenda (This should be the PPT flow)  </vt:lpstr>
      <vt:lpstr>  Univariate Analysis: </vt:lpstr>
      <vt:lpstr>Bi-Variate Analysis : </vt:lpstr>
      <vt:lpstr>Bonus Question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devisetty durgavathi</cp:lastModifiedBy>
  <cp:revision>6</cp:revision>
  <dcterms:created xsi:type="dcterms:W3CDTF">2021-02-16T05:19:01Z</dcterms:created>
  <dcterms:modified xsi:type="dcterms:W3CDTF">2024-02-18T18:49:32Z</dcterms:modified>
</cp:coreProperties>
</file>