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7" r:id="rId5"/>
    <p:sldId id="257" r:id="rId6"/>
    <p:sldId id="278" r:id="rId7"/>
    <p:sldId id="345" r:id="rId8"/>
    <p:sldId id="337" r:id="rId9"/>
    <p:sldId id="323" r:id="rId10"/>
    <p:sldId id="343" r:id="rId11"/>
    <p:sldId id="340" r:id="rId12"/>
    <p:sldId id="333" r:id="rId13"/>
    <p:sldId id="344" r:id="rId14"/>
    <p:sldId id="334" r:id="rId15"/>
    <p:sldId id="346" r:id="rId16"/>
    <p:sldId id="342" r:id="rId17"/>
    <p:sldId id="336" r:id="rId18"/>
    <p:sldId id="293"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D1D1"/>
    <a:srgbClr val="263343"/>
    <a:srgbClr val="2EBAA7"/>
    <a:srgbClr val="F3F4EE"/>
    <a:srgbClr val="F9F4F4"/>
    <a:srgbClr val="FF931E"/>
    <a:srgbClr val="F9F9F7"/>
    <a:srgbClr val="2F3D54"/>
    <a:srgbClr val="EA5F3E"/>
    <a:srgbClr val="306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p:cViewPr varScale="1">
        <p:scale>
          <a:sx n="72" d="100"/>
          <a:sy n="72" d="100"/>
        </p:scale>
        <p:origin x="684" y="-1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247FDBB1-5EC9-40FD-9A36-D4E35C581F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F663819-6E29-4FB7-BF1C-93C4B4D769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45FC5A-1932-4642-9CF8-618CD292DDF6}" type="datetimeFigureOut">
              <a:rPr lang="ko-KR" altLang="en-US" smtClean="0"/>
              <a:t>2021-03-30</a:t>
            </a:fld>
            <a:endParaRPr lang="ko-KR" altLang="en-US"/>
          </a:p>
        </p:txBody>
      </p:sp>
      <p:sp>
        <p:nvSpPr>
          <p:cNvPr id="4" name="바닥글 개체 틀 3">
            <a:extLst>
              <a:ext uri="{FF2B5EF4-FFF2-40B4-BE49-F238E27FC236}">
                <a16:creationId xmlns:a16="http://schemas.microsoft.com/office/drawing/2014/main" id="{B6AF1716-40E8-4512-B252-D7362A0E94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EE3C99E-C3C0-40AD-AD91-8E96E8F58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86696-F86F-4066-9FDD-77F2B013FA08}" type="slidenum">
              <a:rPr lang="ko-KR" altLang="en-US" smtClean="0"/>
              <a:t>‹#›</a:t>
            </a:fld>
            <a:endParaRPr lang="ko-KR" altLang="en-US"/>
          </a:p>
        </p:txBody>
      </p:sp>
    </p:spTree>
    <p:extLst>
      <p:ext uri="{BB962C8B-B14F-4D97-AF65-F5344CB8AC3E}">
        <p14:creationId xmlns:p14="http://schemas.microsoft.com/office/powerpoint/2010/main" val="212859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2021-03-30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sv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image" Target="../media/image6.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sv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image" Target="../media/image6.sv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C64A3B96-AF14-4145-BB2D-5BA7435D52D3}"/>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a:off x="0" y="0"/>
            <a:ext cx="12192000" cy="875495"/>
          </a:xfrm>
          <a:prstGeom prst="rect">
            <a:avLst/>
          </a:prstGeom>
        </p:spPr>
      </p:pic>
      <p:pic>
        <p:nvPicPr>
          <p:cNvPr id="8" name="그래픽 7">
            <a:extLst>
              <a:ext uri="{FF2B5EF4-FFF2-40B4-BE49-F238E27FC236}">
                <a16:creationId xmlns:a16="http://schemas.microsoft.com/office/drawing/2014/main" id="{ECA904A6-731B-461D-BA69-41A0E5CF5F8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0" y="5661660"/>
            <a:ext cx="12192000" cy="1196340"/>
          </a:xfrm>
          <a:prstGeom prst="rect">
            <a:avLst/>
          </a:prstGeom>
        </p:spPr>
      </p:pic>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4DE15DE9-9949-4296-9CF5-9D5A8B62AB89}"/>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a:off x="0" y="0"/>
            <a:ext cx="12192000" cy="875495"/>
          </a:xfrm>
          <a:prstGeom prst="rect">
            <a:avLst/>
          </a:prstGeom>
        </p:spPr>
      </p:pic>
      <p:pic>
        <p:nvPicPr>
          <p:cNvPr id="7" name="그래픽 6">
            <a:extLst>
              <a:ext uri="{FF2B5EF4-FFF2-40B4-BE49-F238E27FC236}">
                <a16:creationId xmlns:a16="http://schemas.microsoft.com/office/drawing/2014/main" id="{7059F174-C56E-40C9-BA9B-AC1D63A6B4C2}"/>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0" y="5661660"/>
            <a:ext cx="12192000" cy="1196340"/>
          </a:xfrm>
          <a:prstGeom prst="rect">
            <a:avLst/>
          </a:prstGeom>
        </p:spPr>
      </p:pic>
      <p:sp>
        <p:nvSpPr>
          <p:cNvPr id="8" name="그림 개체 틀 4">
            <a:extLst>
              <a:ext uri="{FF2B5EF4-FFF2-40B4-BE49-F238E27FC236}">
                <a16:creationId xmlns:a16="http://schemas.microsoft.com/office/drawing/2014/main" id="{18F56C40-B003-4370-8787-4F34BF74DCDF}"/>
              </a:ext>
            </a:extLst>
          </p:cNvPr>
          <p:cNvSpPr>
            <a:spLocks noGrp="1"/>
          </p:cNvSpPr>
          <p:nvPr>
            <p:ph type="pic" sz="quarter" idx="11" hasCustomPrompt="1"/>
          </p:nvPr>
        </p:nvSpPr>
        <p:spPr>
          <a:xfrm>
            <a:off x="1376600" y="1541576"/>
            <a:ext cx="2767058" cy="276705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9" name="그림 개체 틀 4">
            <a:extLst>
              <a:ext uri="{FF2B5EF4-FFF2-40B4-BE49-F238E27FC236}">
                <a16:creationId xmlns:a16="http://schemas.microsoft.com/office/drawing/2014/main" id="{B6402C43-C087-42D3-8AF9-A69CFB686676}"/>
              </a:ext>
            </a:extLst>
          </p:cNvPr>
          <p:cNvSpPr>
            <a:spLocks noGrp="1"/>
          </p:cNvSpPr>
          <p:nvPr>
            <p:ph type="pic" sz="quarter" idx="12" hasCustomPrompt="1"/>
          </p:nvPr>
        </p:nvSpPr>
        <p:spPr>
          <a:xfrm>
            <a:off x="4712471" y="1541576"/>
            <a:ext cx="2767058" cy="276705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id="{E979BC3A-F0AE-49FC-B4DA-85066B5E028F}"/>
              </a:ext>
            </a:extLst>
          </p:cNvPr>
          <p:cNvSpPr>
            <a:spLocks noGrp="1"/>
          </p:cNvSpPr>
          <p:nvPr>
            <p:ph type="pic" sz="quarter" idx="13" hasCustomPrompt="1"/>
          </p:nvPr>
        </p:nvSpPr>
        <p:spPr>
          <a:xfrm>
            <a:off x="8048342" y="1541576"/>
            <a:ext cx="2767058" cy="276705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8554164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18" name="그래픽 17">
            <a:extLst>
              <a:ext uri="{FF2B5EF4-FFF2-40B4-BE49-F238E27FC236}">
                <a16:creationId xmlns:a16="http://schemas.microsoft.com/office/drawing/2014/main" id="{45F1F0A2-820F-467E-BAC1-3BEB36BB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 t="1631" r="341"/>
          <a:stretch/>
        </p:blipFill>
        <p:spPr>
          <a:xfrm>
            <a:off x="0" y="0"/>
            <a:ext cx="12192000" cy="875495"/>
          </a:xfrm>
          <a:prstGeom prst="rect">
            <a:avLst/>
          </a:prstGeom>
        </p:spPr>
      </p:pic>
      <p:pic>
        <p:nvPicPr>
          <p:cNvPr id="19" name="그래픽 18">
            <a:extLst>
              <a:ext uri="{FF2B5EF4-FFF2-40B4-BE49-F238E27FC236}">
                <a16:creationId xmlns:a16="http://schemas.microsoft.com/office/drawing/2014/main" id="{AB089F0D-6A25-44C8-8B4E-C4D97DE5B9B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661660"/>
            <a:ext cx="12192000" cy="1196340"/>
          </a:xfrm>
          <a:prstGeom prst="rect">
            <a:avLst/>
          </a:prstGeom>
        </p:spPr>
      </p:pic>
      <p:pic>
        <p:nvPicPr>
          <p:cNvPr id="4" name="Graphic 3">
            <a:hlinkClick r:id="rId6"/>
            <a:extLst>
              <a:ext uri="{FF2B5EF4-FFF2-40B4-BE49-F238E27FC236}">
                <a16:creationId xmlns:a16="http://schemas.microsoft.com/office/drawing/2014/main" id="{18391A64-485F-424B-B3B2-B1CB6E26B08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20" name="그림 개체 틀 4">
            <a:extLst>
              <a:ext uri="{FF2B5EF4-FFF2-40B4-BE49-F238E27FC236}">
                <a16:creationId xmlns:a16="http://schemas.microsoft.com/office/drawing/2014/main" id="{E4DE3685-A428-4865-9A20-5B486F12D9BB}"/>
              </a:ext>
            </a:extLst>
          </p:cNvPr>
          <p:cNvSpPr>
            <a:spLocks noGrp="1"/>
          </p:cNvSpPr>
          <p:nvPr>
            <p:ph type="pic" sz="quarter" idx="11" hasCustomPrompt="1"/>
          </p:nvPr>
        </p:nvSpPr>
        <p:spPr>
          <a:xfrm>
            <a:off x="685936"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21" name="그림 개체 틀 4">
            <a:extLst>
              <a:ext uri="{FF2B5EF4-FFF2-40B4-BE49-F238E27FC236}">
                <a16:creationId xmlns:a16="http://schemas.microsoft.com/office/drawing/2014/main" id="{21E1AAD5-988E-4104-BCA1-645B129F54A8}"/>
              </a:ext>
            </a:extLst>
          </p:cNvPr>
          <p:cNvSpPr>
            <a:spLocks noGrp="1"/>
          </p:cNvSpPr>
          <p:nvPr>
            <p:ph type="pic" sz="quarter" idx="12" hasCustomPrompt="1"/>
          </p:nvPr>
        </p:nvSpPr>
        <p:spPr>
          <a:xfrm>
            <a:off x="3578517"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22" name="그림 개체 틀 4">
            <a:extLst>
              <a:ext uri="{FF2B5EF4-FFF2-40B4-BE49-F238E27FC236}">
                <a16:creationId xmlns:a16="http://schemas.microsoft.com/office/drawing/2014/main" id="{E756CD43-1D2C-44A6-8754-CAB168409C52}"/>
              </a:ext>
            </a:extLst>
          </p:cNvPr>
          <p:cNvSpPr>
            <a:spLocks noGrp="1"/>
          </p:cNvSpPr>
          <p:nvPr>
            <p:ph type="pic" sz="quarter" idx="13" hasCustomPrompt="1"/>
          </p:nvPr>
        </p:nvSpPr>
        <p:spPr>
          <a:xfrm>
            <a:off x="6471098"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23" name="그림 개체 틀 4">
            <a:extLst>
              <a:ext uri="{FF2B5EF4-FFF2-40B4-BE49-F238E27FC236}">
                <a16:creationId xmlns:a16="http://schemas.microsoft.com/office/drawing/2014/main" id="{4EE12F44-E67C-42E4-9C64-A8593FBAD15A}"/>
              </a:ext>
            </a:extLst>
          </p:cNvPr>
          <p:cNvSpPr>
            <a:spLocks noGrp="1"/>
          </p:cNvSpPr>
          <p:nvPr>
            <p:ph type="pic" sz="quarter" idx="14" hasCustomPrompt="1"/>
          </p:nvPr>
        </p:nvSpPr>
        <p:spPr>
          <a:xfrm>
            <a:off x="9363678"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6858333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10" name="그래픽 9">
            <a:extLst>
              <a:ext uri="{FF2B5EF4-FFF2-40B4-BE49-F238E27FC236}">
                <a16:creationId xmlns:a16="http://schemas.microsoft.com/office/drawing/2014/main" id="{2D37E6E9-0738-458C-8592-285962C4977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 t="1631" r="341"/>
          <a:stretch/>
        </p:blipFill>
        <p:spPr>
          <a:xfrm flipV="1">
            <a:off x="0" y="5982505"/>
            <a:ext cx="12192000" cy="875495"/>
          </a:xfrm>
          <a:prstGeom prst="rect">
            <a:avLst/>
          </a:prstGeom>
        </p:spPr>
      </p:pic>
      <p:pic>
        <p:nvPicPr>
          <p:cNvPr id="11" name="그래픽 10">
            <a:extLst>
              <a:ext uri="{FF2B5EF4-FFF2-40B4-BE49-F238E27FC236}">
                <a16:creationId xmlns:a16="http://schemas.microsoft.com/office/drawing/2014/main" id="{9E489A19-9290-4D39-9000-A0FBB8FC651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0" y="0"/>
            <a:ext cx="12192000" cy="1196340"/>
          </a:xfrm>
          <a:prstGeom prst="rect">
            <a:avLst/>
          </a:prstGeom>
        </p:spPr>
      </p:pic>
      <p:pic>
        <p:nvPicPr>
          <p:cNvPr id="4" name="Graphic 3">
            <a:hlinkClick r:id="rId6"/>
            <a:extLst>
              <a:ext uri="{FF2B5EF4-FFF2-40B4-BE49-F238E27FC236}">
                <a16:creationId xmlns:a16="http://schemas.microsoft.com/office/drawing/2014/main" id="{18391A64-485F-424B-B3B2-B1CB6E26B08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14" name="그림 개체 틀 7">
            <a:extLst>
              <a:ext uri="{FF2B5EF4-FFF2-40B4-BE49-F238E27FC236}">
                <a16:creationId xmlns:a16="http://schemas.microsoft.com/office/drawing/2014/main" id="{0AF3CE07-B151-47C7-BBDA-34906586F7A9}"/>
              </a:ext>
            </a:extLst>
          </p:cNvPr>
          <p:cNvSpPr>
            <a:spLocks noGrp="1"/>
          </p:cNvSpPr>
          <p:nvPr>
            <p:ph type="pic" sz="quarter" idx="13" hasCustomPrompt="1"/>
          </p:nvPr>
        </p:nvSpPr>
        <p:spPr>
          <a:xfrm>
            <a:off x="3977627" y="2142445"/>
            <a:ext cx="1959655" cy="3896405"/>
          </a:xfrm>
          <a:prstGeom prst="roundRect">
            <a:avLst>
              <a:gd name="adj" fmla="val 4030"/>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
        <p:nvSpPr>
          <p:cNvPr id="12" name="그림 개체 틀 7">
            <a:extLst>
              <a:ext uri="{FF2B5EF4-FFF2-40B4-BE49-F238E27FC236}">
                <a16:creationId xmlns:a16="http://schemas.microsoft.com/office/drawing/2014/main" id="{F2970DEC-DA44-41B3-BCAC-DFB523925193}"/>
              </a:ext>
            </a:extLst>
          </p:cNvPr>
          <p:cNvSpPr>
            <a:spLocks noGrp="1"/>
          </p:cNvSpPr>
          <p:nvPr>
            <p:ph type="pic" sz="quarter" idx="11" hasCustomPrompt="1"/>
          </p:nvPr>
        </p:nvSpPr>
        <p:spPr>
          <a:xfrm>
            <a:off x="1175574" y="2142445"/>
            <a:ext cx="1959655" cy="3896405"/>
          </a:xfrm>
          <a:prstGeom prst="roundRect">
            <a:avLst>
              <a:gd name="adj" fmla="val 4030"/>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9137634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5F41FDA-011A-454D-B9E9-73BF9672BF4D}"/>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flipV="1">
            <a:off x="0" y="5982505"/>
            <a:ext cx="12192000" cy="875495"/>
          </a:xfrm>
          <a:prstGeom prst="rect">
            <a:avLst/>
          </a:prstGeom>
        </p:spPr>
      </p:pic>
      <p:pic>
        <p:nvPicPr>
          <p:cNvPr id="7" name="그래픽 6">
            <a:extLst>
              <a:ext uri="{FF2B5EF4-FFF2-40B4-BE49-F238E27FC236}">
                <a16:creationId xmlns:a16="http://schemas.microsoft.com/office/drawing/2014/main" id="{6C68EBEE-2AE4-4C81-A836-4B04B9E8421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V="1">
            <a:off x="0" y="0"/>
            <a:ext cx="12192000" cy="1196340"/>
          </a:xfrm>
          <a:prstGeom prst="rect">
            <a:avLst/>
          </a:prstGeom>
        </p:spPr>
      </p:pic>
      <p:sp>
        <p:nvSpPr>
          <p:cNvPr id="8" name="그림 개체 틀 7">
            <a:extLst>
              <a:ext uri="{FF2B5EF4-FFF2-40B4-BE49-F238E27FC236}">
                <a16:creationId xmlns:a16="http://schemas.microsoft.com/office/drawing/2014/main" id="{CA6CAFE0-7DF9-4C70-9B07-8AE521FA875D}"/>
              </a:ext>
            </a:extLst>
          </p:cNvPr>
          <p:cNvSpPr>
            <a:spLocks noGrp="1"/>
          </p:cNvSpPr>
          <p:nvPr>
            <p:ph type="pic" sz="quarter" idx="11" hasCustomPrompt="1"/>
          </p:nvPr>
        </p:nvSpPr>
        <p:spPr>
          <a:xfrm>
            <a:off x="1510562" y="1571625"/>
            <a:ext cx="3668682" cy="4543425"/>
          </a:xfrm>
          <a:prstGeom prst="roundRect">
            <a:avLst>
              <a:gd name="adj" fmla="val 1920"/>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2321875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B38D8326-5941-4634-9988-662E45660EB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flipV="1">
            <a:off x="0" y="5982505"/>
            <a:ext cx="12192000" cy="875495"/>
          </a:xfrm>
          <a:prstGeom prst="rect">
            <a:avLst/>
          </a:prstGeom>
        </p:spPr>
      </p:pic>
      <p:pic>
        <p:nvPicPr>
          <p:cNvPr id="7" name="그래픽 6">
            <a:extLst>
              <a:ext uri="{FF2B5EF4-FFF2-40B4-BE49-F238E27FC236}">
                <a16:creationId xmlns:a16="http://schemas.microsoft.com/office/drawing/2014/main" id="{E7F7C580-5AC7-4117-A1C9-12242231BE26}"/>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V="1">
            <a:off x="0" y="0"/>
            <a:ext cx="12192000" cy="1196340"/>
          </a:xfrm>
          <a:prstGeom prst="rect">
            <a:avLst/>
          </a:prstGeom>
        </p:spPr>
      </p:pic>
      <p:sp>
        <p:nvSpPr>
          <p:cNvPr id="8" name="그림 개체 틀 7">
            <a:extLst>
              <a:ext uri="{FF2B5EF4-FFF2-40B4-BE49-F238E27FC236}">
                <a16:creationId xmlns:a16="http://schemas.microsoft.com/office/drawing/2014/main" id="{400C3077-46D0-46F7-8C77-62D2850B0004}"/>
              </a:ext>
            </a:extLst>
          </p:cNvPr>
          <p:cNvSpPr>
            <a:spLocks noGrp="1"/>
          </p:cNvSpPr>
          <p:nvPr>
            <p:ph type="pic" sz="quarter" idx="11" hasCustomPrompt="1"/>
          </p:nvPr>
        </p:nvSpPr>
        <p:spPr>
          <a:xfrm>
            <a:off x="767611" y="1551110"/>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3990003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39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1096AA1-8C68-413E-8D67-7B3A1E531088}"/>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5400000">
            <a:off x="8247743" y="2913742"/>
            <a:ext cx="6858000" cy="1030515"/>
          </a:xfrm>
          <a:prstGeom prst="rect">
            <a:avLst/>
          </a:prstGeom>
        </p:spPr>
      </p:pic>
      <p:pic>
        <p:nvPicPr>
          <p:cNvPr id="7" name="그래픽 6">
            <a:extLst>
              <a:ext uri="{FF2B5EF4-FFF2-40B4-BE49-F238E27FC236}">
                <a16:creationId xmlns:a16="http://schemas.microsoft.com/office/drawing/2014/main" id="{3B385235-3CF4-4C1B-B1A4-B71ABC4C3E5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5400000">
            <a:off x="-2913743" y="2913742"/>
            <a:ext cx="6858000" cy="1030515"/>
          </a:xfrm>
          <a:prstGeom prst="rect">
            <a:avLst/>
          </a:prstGeom>
        </p:spPr>
      </p:pic>
    </p:spTree>
    <p:extLst>
      <p:ext uri="{BB962C8B-B14F-4D97-AF65-F5344CB8AC3E}">
        <p14:creationId xmlns:p14="http://schemas.microsoft.com/office/powerpoint/2010/main" val="3963515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1096AA1-8C68-413E-8D67-7B3A1E531088}"/>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16200000" flipH="1">
            <a:off x="-2913744" y="2913742"/>
            <a:ext cx="6858000" cy="1030515"/>
          </a:xfrm>
          <a:prstGeom prst="rect">
            <a:avLst/>
          </a:prstGeom>
        </p:spPr>
      </p:pic>
      <p:pic>
        <p:nvPicPr>
          <p:cNvPr id="7" name="그래픽 6">
            <a:extLst>
              <a:ext uri="{FF2B5EF4-FFF2-40B4-BE49-F238E27FC236}">
                <a16:creationId xmlns:a16="http://schemas.microsoft.com/office/drawing/2014/main" id="{3B385235-3CF4-4C1B-B1A4-B71ABC4C3E5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16200000" flipH="1">
            <a:off x="8247742" y="2913742"/>
            <a:ext cx="6858000" cy="1030515"/>
          </a:xfrm>
          <a:prstGeom prst="rect">
            <a:avLst/>
          </a:prstGeom>
        </p:spPr>
      </p:pic>
    </p:spTree>
    <p:extLst>
      <p:ext uri="{BB962C8B-B14F-4D97-AF65-F5344CB8AC3E}">
        <p14:creationId xmlns:p14="http://schemas.microsoft.com/office/powerpoint/2010/main" val="2054222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1096AA1-8C68-413E-8D67-7B3A1E531088}"/>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16200000" flipH="1">
            <a:off x="-2913744" y="2913742"/>
            <a:ext cx="6858000" cy="1030515"/>
          </a:xfrm>
          <a:prstGeom prst="rect">
            <a:avLst/>
          </a:prstGeom>
        </p:spPr>
      </p:pic>
      <p:pic>
        <p:nvPicPr>
          <p:cNvPr id="8" name="그래픽 7">
            <a:extLst>
              <a:ext uri="{FF2B5EF4-FFF2-40B4-BE49-F238E27FC236}">
                <a16:creationId xmlns:a16="http://schemas.microsoft.com/office/drawing/2014/main" id="{0CEE775C-4A63-42BC-A8BE-0FD1A0018F51}"/>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16200000" flipV="1">
            <a:off x="8247744" y="2913742"/>
            <a:ext cx="6858000" cy="1030515"/>
          </a:xfrm>
          <a:prstGeom prst="rect">
            <a:avLst/>
          </a:prstGeom>
        </p:spPr>
      </p:pic>
    </p:spTree>
    <p:extLst>
      <p:ext uri="{BB962C8B-B14F-4D97-AF65-F5344CB8AC3E}">
        <p14:creationId xmlns:p14="http://schemas.microsoft.com/office/powerpoint/2010/main" val="11245500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3B385235-3CF4-4C1B-B1A4-B71ABC4C3E5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flipH="1">
            <a:off x="8247742" y="2913742"/>
            <a:ext cx="6858000" cy="1030515"/>
          </a:xfrm>
          <a:prstGeom prst="rect">
            <a:avLst/>
          </a:prstGeom>
        </p:spPr>
      </p:pic>
      <p:pic>
        <p:nvPicPr>
          <p:cNvPr id="8" name="그래픽 7">
            <a:extLst>
              <a:ext uri="{FF2B5EF4-FFF2-40B4-BE49-F238E27FC236}">
                <a16:creationId xmlns:a16="http://schemas.microsoft.com/office/drawing/2014/main" id="{312DE709-110D-4FD5-B7BC-72BFEC51061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flipV="1">
            <a:off x="-2913743" y="2913740"/>
            <a:ext cx="6858000" cy="1030515"/>
          </a:xfrm>
          <a:prstGeom prst="rect">
            <a:avLst/>
          </a:prstGeom>
        </p:spPr>
      </p:pic>
    </p:spTree>
    <p:extLst>
      <p:ext uri="{BB962C8B-B14F-4D97-AF65-F5344CB8AC3E}">
        <p14:creationId xmlns:p14="http://schemas.microsoft.com/office/powerpoint/2010/main" val="37169629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82AD7E52-5790-437C-ADFE-1E938706E9D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0" y="0"/>
            <a:ext cx="12192000" cy="1196340"/>
          </a:xfrm>
          <a:prstGeom prst="rect">
            <a:avLst/>
          </a:prstGeom>
        </p:spPr>
      </p:pic>
      <p:sp>
        <p:nvSpPr>
          <p:cNvPr id="8" name="직사각형 7">
            <a:extLst>
              <a:ext uri="{FF2B5EF4-FFF2-40B4-BE49-F238E27FC236}">
                <a16:creationId xmlns:a16="http://schemas.microsoft.com/office/drawing/2014/main" id="{0EE42414-C5E6-4D89-91FB-22DC6149A656}"/>
              </a:ext>
            </a:extLst>
          </p:cNvPr>
          <p:cNvSpPr/>
          <p:nvPr userDrawn="1"/>
        </p:nvSpPr>
        <p:spPr>
          <a:xfrm>
            <a:off x="0" y="0"/>
            <a:ext cx="12192000" cy="6858000"/>
          </a:xfrm>
          <a:prstGeom prst="rect">
            <a:avLst/>
          </a:prstGeom>
          <a:gradFill>
            <a:gsLst>
              <a:gs pos="0">
                <a:srgbClr val="F9F9F7">
                  <a:alpha val="0"/>
                </a:srgbClr>
              </a:gs>
              <a:gs pos="18000">
                <a:srgbClr val="F9F9F7"/>
              </a:gs>
              <a:gs pos="13000">
                <a:srgbClr val="F9F9F7">
                  <a:alpha val="90000"/>
                </a:srgbClr>
              </a:gs>
            </a:gsLst>
            <a:lin ang="5400000" scaled="1"/>
          </a:gradFill>
          <a:ln w="9525" cap="flat">
            <a:noFill/>
            <a:prstDash val="solid"/>
            <a:miter/>
          </a:ln>
        </p:spPr>
        <p:txBody>
          <a:bodyPr rtlCol="0" anchor="ctr"/>
          <a:lstStyle/>
          <a:p>
            <a:pPr algn="l"/>
            <a:endParaRPr lang="ko-KR" altLang="en-US"/>
          </a:p>
        </p:txBody>
      </p:sp>
      <p:pic>
        <p:nvPicPr>
          <p:cNvPr id="6" name="그래픽 5">
            <a:extLst>
              <a:ext uri="{FF2B5EF4-FFF2-40B4-BE49-F238E27FC236}">
                <a16:creationId xmlns:a16="http://schemas.microsoft.com/office/drawing/2014/main" id="{EAAAB96A-BCB2-417A-B22D-81F78AB7E6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343" t="1631" r="341"/>
          <a:stretch/>
        </p:blipFill>
        <p:spPr>
          <a:xfrm flipV="1">
            <a:off x="0" y="5982505"/>
            <a:ext cx="12192000" cy="875495"/>
          </a:xfrm>
          <a:prstGeom prst="rect">
            <a:avLst/>
          </a:prstGeom>
        </p:spPr>
      </p:pic>
    </p:spTree>
    <p:extLst>
      <p:ext uri="{BB962C8B-B14F-4D97-AF65-F5344CB8AC3E}">
        <p14:creationId xmlns:p14="http://schemas.microsoft.com/office/powerpoint/2010/main" val="37128405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FF25825F-C5A6-421D-AA60-E1FCBEED65D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0" y="0"/>
            <a:ext cx="12192000" cy="1196340"/>
          </a:xfrm>
          <a:prstGeom prst="rect">
            <a:avLst/>
          </a:prstGeom>
        </p:spPr>
      </p:pic>
      <p:sp>
        <p:nvSpPr>
          <p:cNvPr id="7" name="직사각형 6">
            <a:extLst>
              <a:ext uri="{FF2B5EF4-FFF2-40B4-BE49-F238E27FC236}">
                <a16:creationId xmlns:a16="http://schemas.microsoft.com/office/drawing/2014/main" id="{02E76DB2-15F0-4838-A1B9-697E476573EC}"/>
              </a:ext>
            </a:extLst>
          </p:cNvPr>
          <p:cNvSpPr/>
          <p:nvPr userDrawn="1"/>
        </p:nvSpPr>
        <p:spPr>
          <a:xfrm>
            <a:off x="0" y="0"/>
            <a:ext cx="12192000" cy="6858000"/>
          </a:xfrm>
          <a:prstGeom prst="rect">
            <a:avLst/>
          </a:prstGeom>
          <a:gradFill>
            <a:gsLst>
              <a:gs pos="0">
                <a:srgbClr val="F9F9F7">
                  <a:alpha val="0"/>
                </a:srgbClr>
              </a:gs>
              <a:gs pos="18000">
                <a:srgbClr val="F9F9F7"/>
              </a:gs>
              <a:gs pos="13000">
                <a:srgbClr val="F9F9F7">
                  <a:alpha val="90000"/>
                </a:srgbClr>
              </a:gs>
            </a:gsLst>
            <a:lin ang="5400000" scaled="1"/>
          </a:gradFill>
          <a:ln w="9525" cap="flat">
            <a:noFill/>
            <a:prstDash val="solid"/>
            <a:miter/>
          </a:ln>
        </p:spPr>
        <p:txBody>
          <a:bodyPr rtlCol="0" anchor="ctr"/>
          <a:lstStyle/>
          <a:p>
            <a:pPr algn="l"/>
            <a:endParaRPr lang="ko-KR" altLang="en-US"/>
          </a:p>
        </p:txBody>
      </p:sp>
      <p:pic>
        <p:nvPicPr>
          <p:cNvPr id="8" name="그래픽 7">
            <a:extLst>
              <a:ext uri="{FF2B5EF4-FFF2-40B4-BE49-F238E27FC236}">
                <a16:creationId xmlns:a16="http://schemas.microsoft.com/office/drawing/2014/main" id="{75ED17DB-8BDC-4775-925A-B369A700BBD5}"/>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343" t="1631" r="341"/>
          <a:stretch/>
        </p:blipFill>
        <p:spPr>
          <a:xfrm flipV="1">
            <a:off x="0" y="5982505"/>
            <a:ext cx="12192000" cy="875495"/>
          </a:xfrm>
          <a:prstGeom prst="rect">
            <a:avLst/>
          </a:prstGeom>
        </p:spPr>
      </p:pic>
      <p:sp>
        <p:nvSpPr>
          <p:cNvPr id="9" name="그림 개체 틀 4">
            <a:extLst>
              <a:ext uri="{FF2B5EF4-FFF2-40B4-BE49-F238E27FC236}">
                <a16:creationId xmlns:a16="http://schemas.microsoft.com/office/drawing/2014/main" id="{68D77483-80BF-4A60-8E81-0415DF4D8347}"/>
              </a:ext>
            </a:extLst>
          </p:cNvPr>
          <p:cNvSpPr>
            <a:spLocks noGrp="1"/>
          </p:cNvSpPr>
          <p:nvPr>
            <p:ph type="pic" sz="quarter" idx="10" hasCustomPrompt="1"/>
          </p:nvPr>
        </p:nvSpPr>
        <p:spPr>
          <a:xfrm>
            <a:off x="874526" y="1955800"/>
            <a:ext cx="2946400" cy="29464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id="{6BF56669-3D9B-4E9C-94DA-D10148A54022}"/>
              </a:ext>
            </a:extLst>
          </p:cNvPr>
          <p:cNvSpPr>
            <a:spLocks noGrp="1"/>
          </p:cNvSpPr>
          <p:nvPr>
            <p:ph type="pic" sz="quarter" idx="11" hasCustomPrompt="1"/>
          </p:nvPr>
        </p:nvSpPr>
        <p:spPr>
          <a:xfrm>
            <a:off x="4622800" y="1955800"/>
            <a:ext cx="2946400" cy="29464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52F96A63-5107-47BC-9DF4-436F577842EE}"/>
              </a:ext>
            </a:extLst>
          </p:cNvPr>
          <p:cNvSpPr>
            <a:spLocks noGrp="1"/>
          </p:cNvSpPr>
          <p:nvPr>
            <p:ph type="pic" sz="quarter" idx="12" hasCustomPrompt="1"/>
          </p:nvPr>
        </p:nvSpPr>
        <p:spPr>
          <a:xfrm>
            <a:off x="8366810" y="1955800"/>
            <a:ext cx="2946400" cy="29464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Tree>
    <p:extLst>
      <p:ext uri="{BB962C8B-B14F-4D97-AF65-F5344CB8AC3E}">
        <p14:creationId xmlns:p14="http://schemas.microsoft.com/office/powerpoint/2010/main" val="23472584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12" name="그림 개체 틀 17">
            <a:extLst>
              <a:ext uri="{FF2B5EF4-FFF2-40B4-BE49-F238E27FC236}">
                <a16:creationId xmlns:a16="http://schemas.microsoft.com/office/drawing/2014/main" id="{7197EA81-4740-40EA-81C3-D6F9852D7226}"/>
              </a:ext>
            </a:extLst>
          </p:cNvPr>
          <p:cNvSpPr>
            <a:spLocks noGrp="1"/>
          </p:cNvSpPr>
          <p:nvPr>
            <p:ph type="pic" sz="quarter" idx="11" hasCustomPrompt="1"/>
          </p:nvPr>
        </p:nvSpPr>
        <p:spPr>
          <a:xfrm>
            <a:off x="2092490" y="2676751"/>
            <a:ext cx="3208520" cy="1823811"/>
          </a:xfrm>
          <a:prstGeom prst="roundRect">
            <a:avLst>
              <a:gd name="adj" fmla="val 5526"/>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3" name="그림 개체 틀 17">
            <a:extLst>
              <a:ext uri="{FF2B5EF4-FFF2-40B4-BE49-F238E27FC236}">
                <a16:creationId xmlns:a16="http://schemas.microsoft.com/office/drawing/2014/main" id="{6DA4E405-D098-43BC-8EF8-ADE0B22EEC54}"/>
              </a:ext>
            </a:extLst>
          </p:cNvPr>
          <p:cNvSpPr>
            <a:spLocks noGrp="1"/>
          </p:cNvSpPr>
          <p:nvPr>
            <p:ph type="pic" sz="quarter" idx="12" hasCustomPrompt="1"/>
          </p:nvPr>
        </p:nvSpPr>
        <p:spPr>
          <a:xfrm>
            <a:off x="6890992" y="2676751"/>
            <a:ext cx="3208520" cy="1823811"/>
          </a:xfrm>
          <a:prstGeom prst="roundRect">
            <a:avLst>
              <a:gd name="adj" fmla="val 5526"/>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21" name="그래픽 20">
            <a:extLst>
              <a:ext uri="{FF2B5EF4-FFF2-40B4-BE49-F238E27FC236}">
                <a16:creationId xmlns:a16="http://schemas.microsoft.com/office/drawing/2014/main" id="{50708BC6-3160-48B2-AC72-310F5AB5236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5400000">
            <a:off x="8247743" y="2913742"/>
            <a:ext cx="6858000" cy="1030515"/>
          </a:xfrm>
          <a:prstGeom prst="rect">
            <a:avLst/>
          </a:prstGeom>
        </p:spPr>
      </p:pic>
      <p:pic>
        <p:nvPicPr>
          <p:cNvPr id="22" name="그래픽 21">
            <a:extLst>
              <a:ext uri="{FF2B5EF4-FFF2-40B4-BE49-F238E27FC236}">
                <a16:creationId xmlns:a16="http://schemas.microsoft.com/office/drawing/2014/main" id="{9EA42586-6FA5-4130-8BFC-4C5CFF03C7F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5400000">
            <a:off x="-2913743" y="2913742"/>
            <a:ext cx="6858000" cy="1030515"/>
          </a:xfrm>
          <a:prstGeom prst="rect">
            <a:avLst/>
          </a:prstGeom>
        </p:spPr>
      </p:pic>
    </p:spTree>
    <p:extLst>
      <p:ext uri="{BB962C8B-B14F-4D97-AF65-F5344CB8AC3E}">
        <p14:creationId xmlns:p14="http://schemas.microsoft.com/office/powerpoint/2010/main" val="11011069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B382AA9A-7DD0-44C5-AB2D-59A4D6BD91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0" y="0"/>
            <a:ext cx="12192000" cy="1196340"/>
          </a:xfrm>
          <a:prstGeom prst="rect">
            <a:avLst/>
          </a:prstGeom>
        </p:spPr>
      </p:pic>
      <p:sp>
        <p:nvSpPr>
          <p:cNvPr id="7" name="직사각형 6">
            <a:extLst>
              <a:ext uri="{FF2B5EF4-FFF2-40B4-BE49-F238E27FC236}">
                <a16:creationId xmlns:a16="http://schemas.microsoft.com/office/drawing/2014/main" id="{B00C60AA-FAA4-4216-B7B9-CE29DB4E1C74}"/>
              </a:ext>
            </a:extLst>
          </p:cNvPr>
          <p:cNvSpPr/>
          <p:nvPr userDrawn="1"/>
        </p:nvSpPr>
        <p:spPr>
          <a:xfrm>
            <a:off x="0" y="0"/>
            <a:ext cx="12192000" cy="6858000"/>
          </a:xfrm>
          <a:prstGeom prst="rect">
            <a:avLst/>
          </a:prstGeom>
          <a:gradFill>
            <a:gsLst>
              <a:gs pos="0">
                <a:srgbClr val="F9F9F7">
                  <a:alpha val="0"/>
                </a:srgbClr>
              </a:gs>
              <a:gs pos="18000">
                <a:srgbClr val="F9F9F7"/>
              </a:gs>
              <a:gs pos="13000">
                <a:srgbClr val="F9F9F7">
                  <a:alpha val="90000"/>
                </a:srgbClr>
              </a:gs>
            </a:gsLst>
            <a:lin ang="5400000" scaled="1"/>
          </a:gradFill>
          <a:ln w="9525" cap="flat">
            <a:noFill/>
            <a:prstDash val="solid"/>
            <a:miter/>
          </a:ln>
        </p:spPr>
        <p:txBody>
          <a:bodyPr rtlCol="0" anchor="ctr"/>
          <a:lstStyle/>
          <a:p>
            <a:pPr algn="l"/>
            <a:endParaRPr lang="ko-KR" altLang="en-US"/>
          </a:p>
        </p:txBody>
      </p:sp>
      <p:pic>
        <p:nvPicPr>
          <p:cNvPr id="8" name="그래픽 7">
            <a:extLst>
              <a:ext uri="{FF2B5EF4-FFF2-40B4-BE49-F238E27FC236}">
                <a16:creationId xmlns:a16="http://schemas.microsoft.com/office/drawing/2014/main" id="{C98AEFB2-E442-447F-AEE1-56B6A99CFF6D}"/>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343" t="1631" r="341"/>
          <a:stretch/>
        </p:blipFill>
        <p:spPr>
          <a:xfrm flipV="1">
            <a:off x="0" y="5982505"/>
            <a:ext cx="12192000" cy="875495"/>
          </a:xfrm>
          <a:prstGeom prst="rect">
            <a:avLst/>
          </a:prstGeom>
        </p:spPr>
      </p:pic>
      <p:sp>
        <p:nvSpPr>
          <p:cNvPr id="13" name="그림 개체 틀 4">
            <a:extLst>
              <a:ext uri="{FF2B5EF4-FFF2-40B4-BE49-F238E27FC236}">
                <a16:creationId xmlns:a16="http://schemas.microsoft.com/office/drawing/2014/main" id="{797D2AAD-9AD7-4C08-8402-F38A5E5AF43F}"/>
              </a:ext>
            </a:extLst>
          </p:cNvPr>
          <p:cNvSpPr>
            <a:spLocks noGrp="1"/>
          </p:cNvSpPr>
          <p:nvPr>
            <p:ph type="pic" sz="quarter" idx="11" hasCustomPrompt="1"/>
          </p:nvPr>
        </p:nvSpPr>
        <p:spPr>
          <a:xfrm>
            <a:off x="1276441" y="2257768"/>
            <a:ext cx="2489200" cy="2079108"/>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4" name="그림 개체 틀 4">
            <a:extLst>
              <a:ext uri="{FF2B5EF4-FFF2-40B4-BE49-F238E27FC236}">
                <a16:creationId xmlns:a16="http://schemas.microsoft.com/office/drawing/2014/main" id="{645868DF-4E5E-4685-BD65-2AED75415EE4}"/>
              </a:ext>
            </a:extLst>
          </p:cNvPr>
          <p:cNvSpPr>
            <a:spLocks noGrp="1"/>
          </p:cNvSpPr>
          <p:nvPr>
            <p:ph type="pic" sz="quarter" idx="12" hasCustomPrompt="1"/>
          </p:nvPr>
        </p:nvSpPr>
        <p:spPr>
          <a:xfrm>
            <a:off x="4851400" y="2257768"/>
            <a:ext cx="2489200" cy="2079108"/>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5" name="그림 개체 틀 4">
            <a:extLst>
              <a:ext uri="{FF2B5EF4-FFF2-40B4-BE49-F238E27FC236}">
                <a16:creationId xmlns:a16="http://schemas.microsoft.com/office/drawing/2014/main" id="{EFC491E3-49D9-43C8-A16E-F0D8D33CEB3D}"/>
              </a:ext>
            </a:extLst>
          </p:cNvPr>
          <p:cNvSpPr>
            <a:spLocks noGrp="1"/>
          </p:cNvSpPr>
          <p:nvPr>
            <p:ph type="pic" sz="quarter" idx="13" hasCustomPrompt="1"/>
          </p:nvPr>
        </p:nvSpPr>
        <p:spPr>
          <a:xfrm>
            <a:off x="8401727" y="2257768"/>
            <a:ext cx="2489200" cy="2079108"/>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27014456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73" r:id="rId2"/>
    <p:sldLayoutId id="2147483683" r:id="rId3"/>
    <p:sldLayoutId id="2147483685" r:id="rId4"/>
    <p:sldLayoutId id="2147483686"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72" r:id="rId15"/>
    <p:sldLayoutId id="2147483664" r:id="rId1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D3DA94A-489C-4E13-AEAE-AE4C992CC53F}"/>
              </a:ext>
            </a:extLst>
          </p:cNvPr>
          <p:cNvSpPr/>
          <p:nvPr/>
        </p:nvSpPr>
        <p:spPr>
          <a:xfrm>
            <a:off x="6837491" y="1396929"/>
            <a:ext cx="5115970" cy="1517789"/>
          </a:xfrm>
          <a:prstGeom prst="roundRect">
            <a:avLst/>
          </a:prstGeom>
          <a:solidFill>
            <a:srgbClr val="2EBAA7"/>
          </a:solidFill>
          <a:ln w="9525" cap="flat">
            <a:noFill/>
            <a:prstDash val="solid"/>
            <a:miter/>
          </a:ln>
          <a:effectLst>
            <a:softEdge rad="127000"/>
          </a:effectLst>
        </p:spPr>
        <p:txBody>
          <a:bodyPr rtlCol="0" anchor="ctr"/>
          <a:lstStyle/>
          <a:p>
            <a:pPr algn="l"/>
            <a:endParaRPr lang="en-IN"/>
          </a:p>
        </p:txBody>
      </p:sp>
      <p:pic>
        <p:nvPicPr>
          <p:cNvPr id="1026" name="Picture 2" descr="Four Ideas You Can Take To The Bank Text Background Word Cloud Concept  Stock Vector - Illustration of ways, finding: 96687926">
            <a:extLst>
              <a:ext uri="{FF2B5EF4-FFF2-40B4-BE49-F238E27FC236}">
                <a16:creationId xmlns:a16="http://schemas.microsoft.com/office/drawing/2014/main" id="{9B7D03A2-4287-4564-AB2D-5E490CB4E87B}"/>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b="9372"/>
          <a:stretch/>
        </p:blipFill>
        <p:spPr bwMode="auto">
          <a:xfrm>
            <a:off x="397565" y="950102"/>
            <a:ext cx="6175513" cy="495779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FFBEE1-083C-4223-BD05-8B41B8C984F8}"/>
              </a:ext>
            </a:extLst>
          </p:cNvPr>
          <p:cNvSpPr txBox="1"/>
          <p:nvPr/>
        </p:nvSpPr>
        <p:spPr>
          <a:xfrm>
            <a:off x="3538015" y="204537"/>
            <a:ext cx="5341257" cy="615553"/>
          </a:xfrm>
          <a:prstGeom prst="rect">
            <a:avLst/>
          </a:prstGeom>
          <a:noFill/>
        </p:spPr>
        <p:txBody>
          <a:bodyPr wrap="square" lIns="0" tIns="0" rIns="0" bIns="0" rtlCol="0">
            <a:spAutoFit/>
          </a:bodyPr>
          <a:lstStyle/>
          <a:p>
            <a:pPr algn="ctr"/>
            <a:r>
              <a:rPr lang="en-US" altLang="ko-KR" sz="4000" b="1" dirty="0">
                <a:solidFill>
                  <a:schemeClr val="tx1">
                    <a:lumMod val="75000"/>
                    <a:lumOff val="25000"/>
                  </a:schemeClr>
                </a:solidFill>
                <a:latin typeface="Agency FB" panose="020B0503020202020204" pitchFamily="34" charset="0"/>
                <a:cs typeface="Arial" panose="020B0604020202020204" pitchFamily="34" charset="0"/>
              </a:rPr>
              <a:t>Applied Business Research</a:t>
            </a:r>
            <a:endParaRPr lang="ko-KR" altLang="en-US" sz="40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70E6578-4DF5-40D7-9DBC-6B7A1E830FEE}"/>
              </a:ext>
            </a:extLst>
          </p:cNvPr>
          <p:cNvSpPr txBox="1"/>
          <p:nvPr/>
        </p:nvSpPr>
        <p:spPr>
          <a:xfrm>
            <a:off x="7318197" y="1629297"/>
            <a:ext cx="3893142" cy="1107996"/>
          </a:xfrm>
          <a:prstGeom prst="rect">
            <a:avLst/>
          </a:prstGeom>
          <a:noFill/>
        </p:spPr>
        <p:txBody>
          <a:bodyPr wrap="square" lIns="0" tIns="0" rIns="0" bIns="0" rtlCol="0">
            <a:spAutoFit/>
          </a:bodyPr>
          <a:lstStyle/>
          <a:p>
            <a:r>
              <a:rPr lang="en-US" altLang="ko-KR" sz="2400" b="1" dirty="0">
                <a:solidFill>
                  <a:schemeClr val="tx1">
                    <a:lumMod val="75000"/>
                    <a:lumOff val="25000"/>
                  </a:schemeClr>
                </a:solidFill>
                <a:latin typeface="Agency FB" panose="020B0503020202020204" pitchFamily="34" charset="0"/>
                <a:cs typeface="Arial" panose="020B0604020202020204" pitchFamily="34" charset="0"/>
              </a:rPr>
              <a:t>Annual Report Text Analysis Using Natural Language Processing (NLP) of private Banks</a:t>
            </a:r>
            <a:endParaRPr lang="ko-KR" altLang="en-US" sz="24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48D4F62-C09D-4288-A95D-AACBB2AD9598}"/>
              </a:ext>
            </a:extLst>
          </p:cNvPr>
          <p:cNvSpPr txBox="1"/>
          <p:nvPr/>
        </p:nvSpPr>
        <p:spPr>
          <a:xfrm>
            <a:off x="8372061" y="3937418"/>
            <a:ext cx="3929270" cy="1846659"/>
          </a:xfrm>
          <a:prstGeom prst="rect">
            <a:avLst/>
          </a:prstGeom>
          <a:noFill/>
        </p:spPr>
        <p:txBody>
          <a:bodyPr wrap="square" lIns="0" tIns="0" rIns="0" bIns="0" rtlCol="0">
            <a:spAutoFit/>
          </a:bodyPr>
          <a:lstStyle/>
          <a:p>
            <a:r>
              <a:rPr lang="en-US" altLang="ko-KR" sz="2000" b="1" dirty="0">
                <a:solidFill>
                  <a:schemeClr val="tx1">
                    <a:lumMod val="75000"/>
                    <a:lumOff val="25000"/>
                  </a:schemeClr>
                </a:solidFill>
                <a:latin typeface="Agency FB" panose="020B0503020202020204" pitchFamily="34" charset="0"/>
                <a:cs typeface="Arial" panose="020B0604020202020204" pitchFamily="34" charset="0"/>
              </a:rPr>
              <a:t>Research by:</a:t>
            </a:r>
          </a:p>
          <a:p>
            <a:r>
              <a:rPr lang="en-US" altLang="ko-KR" sz="2000" b="1" dirty="0">
                <a:solidFill>
                  <a:schemeClr val="tx1">
                    <a:lumMod val="75000"/>
                    <a:lumOff val="25000"/>
                  </a:schemeClr>
                </a:solidFill>
                <a:latin typeface="Agency FB" panose="020B0503020202020204" pitchFamily="34" charset="0"/>
                <a:cs typeface="Arial" panose="020B0604020202020204" pitchFamily="34" charset="0"/>
              </a:rPr>
              <a:t>Bharat Tata | Balam Sravan</a:t>
            </a:r>
          </a:p>
          <a:p>
            <a:r>
              <a:rPr lang="en-US" altLang="ko-KR" sz="2000" b="1" dirty="0">
                <a:solidFill>
                  <a:schemeClr val="tx1">
                    <a:lumMod val="75000"/>
                    <a:lumOff val="25000"/>
                  </a:schemeClr>
                </a:solidFill>
                <a:latin typeface="Agency FB" panose="020B0503020202020204" pitchFamily="34" charset="0"/>
                <a:cs typeface="Arial" panose="020B0604020202020204" pitchFamily="34" charset="0"/>
              </a:rPr>
              <a:t>190001         | 190048</a:t>
            </a:r>
          </a:p>
          <a:p>
            <a:endParaRPr lang="en-US" altLang="ko-KR" sz="2000" b="1" dirty="0">
              <a:solidFill>
                <a:schemeClr val="tx1">
                  <a:lumMod val="75000"/>
                  <a:lumOff val="25000"/>
                </a:schemeClr>
              </a:solidFill>
              <a:latin typeface="Agency FB" panose="020B0503020202020204" pitchFamily="34" charset="0"/>
              <a:cs typeface="Arial" panose="020B0604020202020204" pitchFamily="34" charset="0"/>
            </a:endParaRPr>
          </a:p>
          <a:p>
            <a:r>
              <a:rPr lang="en-US" altLang="ko-KR" sz="2000" b="1" dirty="0">
                <a:solidFill>
                  <a:schemeClr val="tx1">
                    <a:lumMod val="75000"/>
                    <a:lumOff val="25000"/>
                  </a:schemeClr>
                </a:solidFill>
                <a:latin typeface="Agency FB" panose="020B0503020202020204" pitchFamily="34" charset="0"/>
                <a:cs typeface="Arial" panose="020B0604020202020204" pitchFamily="34" charset="0"/>
              </a:rPr>
              <a:t>Faculty guide:</a:t>
            </a:r>
          </a:p>
          <a:p>
            <a:r>
              <a:rPr lang="en-US" altLang="ko-KR" sz="2000" b="1" dirty="0">
                <a:solidFill>
                  <a:schemeClr val="tx1">
                    <a:lumMod val="75000"/>
                    <a:lumOff val="25000"/>
                  </a:schemeClr>
                </a:solidFill>
                <a:latin typeface="Agency FB" panose="020B0503020202020204" pitchFamily="34" charset="0"/>
                <a:cs typeface="Arial" panose="020B0604020202020204" pitchFamily="34" charset="0"/>
              </a:rPr>
              <a:t>Prof. Tushar Jaruhar</a:t>
            </a:r>
            <a:endParaRPr lang="ko-KR" altLang="en-US" sz="2000" b="1" dirty="0">
              <a:solidFill>
                <a:schemeClr val="tx1">
                  <a:lumMod val="75000"/>
                  <a:lumOff val="25000"/>
                </a:schemeClr>
              </a:solidFill>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00E9-FCED-4486-A932-503504C1AE58}"/>
              </a:ext>
            </a:extLst>
          </p:cNvPr>
          <p:cNvSpPr txBox="1"/>
          <p:nvPr/>
        </p:nvSpPr>
        <p:spPr>
          <a:xfrm>
            <a:off x="4222190" y="91795"/>
            <a:ext cx="3747619"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Results Analysis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3" name="사각형: 둥근 모서리 2">
            <a:extLst>
              <a:ext uri="{FF2B5EF4-FFF2-40B4-BE49-F238E27FC236}">
                <a16:creationId xmlns:a16="http://schemas.microsoft.com/office/drawing/2014/main" id="{7AB42619-08AC-4FDC-A68E-A3EC1F52AF19}"/>
              </a:ext>
            </a:extLst>
          </p:cNvPr>
          <p:cNvSpPr/>
          <p:nvPr/>
        </p:nvSpPr>
        <p:spPr>
          <a:xfrm>
            <a:off x="919131" y="10607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latin typeface="Agency FB" panose="020B0503020202020204" pitchFamily="34" charset="0"/>
              </a:rPr>
              <a:t>Text blob Sentiment Analyzer</a:t>
            </a:r>
            <a:endParaRPr lang="ko-KR" altLang="en-US" b="1" dirty="0">
              <a:solidFill>
                <a:schemeClr val="bg1"/>
              </a:solidFill>
              <a:latin typeface="Agency FB" panose="020B0503020202020204" pitchFamily="34" charset="0"/>
            </a:endParaRPr>
          </a:p>
        </p:txBody>
      </p:sp>
      <p:sp>
        <p:nvSpPr>
          <p:cNvPr id="16" name="사각형: 둥근 모서리 2">
            <a:extLst>
              <a:ext uri="{FF2B5EF4-FFF2-40B4-BE49-F238E27FC236}">
                <a16:creationId xmlns:a16="http://schemas.microsoft.com/office/drawing/2014/main" id="{E27005CF-0C52-4483-8A65-537D65D5D863}"/>
              </a:ext>
            </a:extLst>
          </p:cNvPr>
          <p:cNvSpPr/>
          <p:nvPr/>
        </p:nvSpPr>
        <p:spPr>
          <a:xfrm>
            <a:off x="7068404" y="1107043"/>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latin typeface="Agency FB" panose="020B0503020202020204" pitchFamily="34" charset="0"/>
              </a:rPr>
              <a:t>Vader Analyzer</a:t>
            </a:r>
            <a:endParaRPr lang="ko-KR" altLang="en-US" b="1" dirty="0">
              <a:solidFill>
                <a:schemeClr val="bg1"/>
              </a:solidFill>
              <a:latin typeface="Agency FB" panose="020B0503020202020204" pitchFamily="34" charset="0"/>
            </a:endParaRPr>
          </a:p>
        </p:txBody>
      </p:sp>
      <p:sp>
        <p:nvSpPr>
          <p:cNvPr id="4" name="TextBox 3">
            <a:extLst>
              <a:ext uri="{FF2B5EF4-FFF2-40B4-BE49-F238E27FC236}">
                <a16:creationId xmlns:a16="http://schemas.microsoft.com/office/drawing/2014/main" id="{92BD7269-E34F-40D2-8BC1-C1CFCE9F628B}"/>
              </a:ext>
            </a:extLst>
          </p:cNvPr>
          <p:cNvSpPr txBox="1"/>
          <p:nvPr/>
        </p:nvSpPr>
        <p:spPr>
          <a:xfrm>
            <a:off x="919131" y="2186609"/>
            <a:ext cx="4010678" cy="3785652"/>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Agency FB" panose="020B0503020202020204" pitchFamily="34" charset="0"/>
              </a:rPr>
              <a:t>Polarity is a score which will be either -1 or +1 where -1 depicts negative sentiment and vice-versa.</a:t>
            </a: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r>
              <a:rPr lang="en-US" sz="1600" dirty="0">
                <a:latin typeface="Agency FB" panose="020B0503020202020204" pitchFamily="34" charset="0"/>
              </a:rPr>
              <a:t>The above results are of YES bank which shows author is expressing their company neither bad or good  tone but neutral for audience.</a:t>
            </a: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r>
              <a:rPr lang="en-US" sz="1600" dirty="0">
                <a:latin typeface="Agency FB" panose="020B0503020202020204" pitchFamily="34" charset="0"/>
              </a:rPr>
              <a:t>The Subjectivity tells us that what percent of facts are included in the text or the text is of emotions like I feel, it could be like this.</a:t>
            </a: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r>
              <a:rPr lang="en-US" sz="1600" dirty="0">
                <a:latin typeface="Agency FB" panose="020B0503020202020204" pitchFamily="34" charset="0"/>
              </a:rPr>
              <a:t>We could find that the author has embedded a lot of</a:t>
            </a:r>
            <a:br>
              <a:rPr lang="en-US" sz="1600" dirty="0">
                <a:latin typeface="Agency FB" panose="020B0503020202020204" pitchFamily="34" charset="0"/>
              </a:rPr>
            </a:br>
            <a:r>
              <a:rPr lang="en-US" sz="1600" dirty="0">
                <a:latin typeface="Agency FB" panose="020B0503020202020204" pitchFamily="34" charset="0"/>
              </a:rPr>
              <a:t>Opinated text compared to Factual text</a:t>
            </a: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endParaRPr lang="en-IN" sz="1600" dirty="0">
              <a:latin typeface="Agency FB" panose="020B0503020202020204" pitchFamily="34" charset="0"/>
            </a:endParaRPr>
          </a:p>
        </p:txBody>
      </p:sp>
      <p:sp>
        <p:nvSpPr>
          <p:cNvPr id="10" name="TextBox 9">
            <a:extLst>
              <a:ext uri="{FF2B5EF4-FFF2-40B4-BE49-F238E27FC236}">
                <a16:creationId xmlns:a16="http://schemas.microsoft.com/office/drawing/2014/main" id="{0C4172E5-B298-4EB3-AE9C-C958220C7BB8}"/>
              </a:ext>
            </a:extLst>
          </p:cNvPr>
          <p:cNvSpPr txBox="1"/>
          <p:nvPr/>
        </p:nvSpPr>
        <p:spPr>
          <a:xfrm>
            <a:off x="7073826" y="2154343"/>
            <a:ext cx="4010678" cy="3293209"/>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Agency FB" panose="020B0503020202020204" pitchFamily="34" charset="0"/>
              </a:rPr>
              <a:t>The Compound score is a metric that calculates the sum of all the lexicon ratings which have been normalized between -1(most extreme negative) and +1 (most extreme positive).</a:t>
            </a: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r>
              <a:rPr lang="en-US" sz="1600" dirty="0">
                <a:latin typeface="Agency FB" panose="020B0503020202020204" pitchFamily="34" charset="0"/>
              </a:rPr>
              <a:t>positive sentiment : (compound score &gt;= 0.05)</a:t>
            </a:r>
            <a:br>
              <a:rPr lang="en-US" sz="1600" dirty="0">
                <a:latin typeface="Agency FB" panose="020B0503020202020204" pitchFamily="34" charset="0"/>
              </a:rPr>
            </a:br>
            <a:r>
              <a:rPr lang="en-US" sz="1600" dirty="0">
                <a:latin typeface="Agency FB" panose="020B0503020202020204" pitchFamily="34" charset="0"/>
              </a:rPr>
              <a:t>neutral sentiment : (compound score &gt; -0.05) and (compound score &lt; 0.05)</a:t>
            </a:r>
            <a:br>
              <a:rPr lang="en-US" sz="1600" dirty="0">
                <a:latin typeface="Agency FB" panose="020B0503020202020204" pitchFamily="34" charset="0"/>
              </a:rPr>
            </a:br>
            <a:r>
              <a:rPr lang="en-US" sz="1600" dirty="0">
                <a:latin typeface="Agency FB" panose="020B0503020202020204" pitchFamily="34" charset="0"/>
              </a:rPr>
              <a:t>negative sentiment : (compound score &lt;= -0.05)</a:t>
            </a: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endParaRPr lang="en-US" sz="1600" dirty="0">
              <a:latin typeface="Agency FB" panose="020B0503020202020204" pitchFamily="34" charset="0"/>
            </a:endParaRPr>
          </a:p>
          <a:p>
            <a:pPr marL="285750" indent="-285750">
              <a:buFont typeface="Wingdings" panose="05000000000000000000" pitchFamily="2" charset="2"/>
              <a:buChar char="q"/>
            </a:pPr>
            <a:endParaRPr lang="en-IN" sz="1600" dirty="0">
              <a:latin typeface="Agency FB" panose="020B0503020202020204" pitchFamily="34" charset="0"/>
            </a:endParaRPr>
          </a:p>
        </p:txBody>
      </p:sp>
    </p:spTree>
    <p:extLst>
      <p:ext uri="{BB962C8B-B14F-4D97-AF65-F5344CB8AC3E}">
        <p14:creationId xmlns:p14="http://schemas.microsoft.com/office/powerpoint/2010/main" val="307000204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231B27-04E0-4B55-9D1E-EBE2E8C6B538}"/>
              </a:ext>
            </a:extLst>
          </p:cNvPr>
          <p:cNvSpPr txBox="1"/>
          <p:nvPr/>
        </p:nvSpPr>
        <p:spPr>
          <a:xfrm>
            <a:off x="990600" y="504525"/>
            <a:ext cx="10210800" cy="584775"/>
          </a:xfrm>
          <a:prstGeom prst="rect">
            <a:avLst/>
          </a:prstGeom>
          <a:noFill/>
        </p:spPr>
        <p:txBody>
          <a:bodyPr wrap="square" rtlCol="0">
            <a:spAutoFit/>
          </a:bodyPr>
          <a:lstStyle>
            <a:defPPr>
              <a:defRPr lang="ko-KR"/>
            </a:defPPr>
            <a:lvl1pPr algn="ctr">
              <a:defRPr sz="3200" b="1">
                <a:solidFill>
                  <a:schemeClr val="tx1">
                    <a:lumMod val="75000"/>
                    <a:lumOff val="25000"/>
                  </a:schemeClr>
                </a:solidFill>
                <a:latin typeface="Agency FB" panose="020B0503020202020204" pitchFamily="34" charset="0"/>
                <a:cs typeface="Arial" panose="020B0604020202020204" pitchFamily="34" charset="0"/>
              </a:defRPr>
            </a:lvl1pPr>
          </a:lstStyle>
          <a:p>
            <a:r>
              <a:rPr lang="en-US" altLang="ko-KR" dirty="0"/>
              <a:t>Findings</a:t>
            </a:r>
          </a:p>
        </p:txBody>
      </p:sp>
      <p:sp>
        <p:nvSpPr>
          <p:cNvPr id="13" name="Rectangle 12">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C5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4440BAF3-B675-4C22-B4F4-9F1AEF66A022}"/>
              </a:ext>
            </a:extLst>
          </p:cNvPr>
          <p:cNvPicPr>
            <a:picLocks noChangeAspect="1"/>
          </p:cNvPicPr>
          <p:nvPr/>
        </p:nvPicPr>
        <p:blipFill>
          <a:blip r:embed="rId2"/>
          <a:stretch>
            <a:fillRect/>
          </a:stretch>
        </p:blipFill>
        <p:spPr>
          <a:xfrm>
            <a:off x="639148" y="2896016"/>
            <a:ext cx="4974336" cy="2984601"/>
          </a:xfrm>
          <a:prstGeom prst="rect">
            <a:avLst/>
          </a:prstGeom>
        </p:spPr>
      </p:pic>
      <p:sp>
        <p:nvSpPr>
          <p:cNvPr id="11"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269C9D54-91E9-41A5-9EF0-8A5D460CFE34}"/>
              </a:ext>
            </a:extLst>
          </p:cNvPr>
          <p:cNvPicPr>
            <a:picLocks noChangeAspect="1"/>
          </p:cNvPicPr>
          <p:nvPr/>
        </p:nvPicPr>
        <p:blipFill>
          <a:blip r:embed="rId3"/>
          <a:stretch>
            <a:fillRect/>
          </a:stretch>
        </p:blipFill>
        <p:spPr>
          <a:xfrm>
            <a:off x="6578516" y="2898350"/>
            <a:ext cx="4974336" cy="2984601"/>
          </a:xfrm>
          <a:prstGeom prst="rect">
            <a:avLst/>
          </a:prstGeom>
        </p:spPr>
      </p:pic>
      <p:sp>
        <p:nvSpPr>
          <p:cNvPr id="7" name="TextBox 6">
            <a:extLst>
              <a:ext uri="{FF2B5EF4-FFF2-40B4-BE49-F238E27FC236}">
                <a16:creationId xmlns:a16="http://schemas.microsoft.com/office/drawing/2014/main" id="{4EA4566B-7A17-4763-88CD-D7C886417B82}"/>
              </a:ext>
            </a:extLst>
          </p:cNvPr>
          <p:cNvSpPr txBox="1"/>
          <p:nvPr/>
        </p:nvSpPr>
        <p:spPr>
          <a:xfrm>
            <a:off x="639148" y="1339023"/>
            <a:ext cx="10210800" cy="584775"/>
          </a:xfrm>
          <a:prstGeom prst="rect">
            <a:avLst/>
          </a:prstGeom>
          <a:noFill/>
        </p:spPr>
        <p:txBody>
          <a:bodyPr wrap="square" rtlCol="0">
            <a:spAutoFit/>
          </a:bodyPr>
          <a:lstStyle/>
          <a:p>
            <a:r>
              <a:rPr lang="en-US" sz="1600" dirty="0">
                <a:latin typeface="Agency FB" panose="020B0503020202020204" pitchFamily="34" charset="0"/>
              </a:rPr>
              <a:t>Once the sentiment analysis is done, we have checked the stock prices of respective 3-year period of our analysis which showed that within the positive and negative sentiment announced by authors in report have shown an effect on their stock prices for given period.</a:t>
            </a:r>
            <a:endParaRPr lang="en-IN" sz="1600" dirty="0">
              <a:latin typeface="Agency FB" panose="020B0503020202020204" pitchFamily="34" charset="0"/>
            </a:endParaRPr>
          </a:p>
        </p:txBody>
      </p:sp>
    </p:spTree>
    <p:extLst>
      <p:ext uri="{BB962C8B-B14F-4D97-AF65-F5344CB8AC3E}">
        <p14:creationId xmlns:p14="http://schemas.microsoft.com/office/powerpoint/2010/main" val="416431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231B27-04E0-4B55-9D1E-EBE2E8C6B538}"/>
              </a:ext>
            </a:extLst>
          </p:cNvPr>
          <p:cNvSpPr txBox="1"/>
          <p:nvPr/>
        </p:nvSpPr>
        <p:spPr>
          <a:xfrm>
            <a:off x="2703849" y="499581"/>
            <a:ext cx="6784302" cy="584775"/>
          </a:xfrm>
          <a:prstGeom prst="rect">
            <a:avLst/>
          </a:prstGeom>
          <a:noFill/>
        </p:spPr>
        <p:txBody>
          <a:bodyPr wrap="square" rtlCol="0">
            <a:spAutoFit/>
          </a:bodyPr>
          <a:lstStyle>
            <a:defPPr>
              <a:defRPr lang="ko-KR"/>
            </a:defPPr>
            <a:lvl1pPr>
              <a:defRPr sz="3200">
                <a:solidFill>
                  <a:srgbClr val="004B4B"/>
                </a:solidFill>
                <a:latin typeface="+mj-lt"/>
                <a:cs typeface="Arial" panose="020B0604020202020204" pitchFamily="34" charset="0"/>
              </a:defRPr>
            </a:lvl1pPr>
          </a:lstStyle>
          <a:p>
            <a:pPr algn="ctr"/>
            <a:r>
              <a:rPr lang="en-US" altLang="ko-KR" b="1" dirty="0">
                <a:solidFill>
                  <a:schemeClr val="tx1">
                    <a:lumMod val="75000"/>
                    <a:lumOff val="25000"/>
                  </a:schemeClr>
                </a:solidFill>
                <a:latin typeface="Agency FB" panose="020B0503020202020204" pitchFamily="34" charset="0"/>
              </a:rPr>
              <a:t>Findings</a:t>
            </a:r>
            <a:endParaRPr lang="ko-KR" altLang="en-US" b="1" dirty="0">
              <a:solidFill>
                <a:schemeClr val="tx1">
                  <a:lumMod val="75000"/>
                  <a:lumOff val="25000"/>
                </a:schemeClr>
              </a:solidFill>
              <a:latin typeface="Agency FB" panose="020B0503020202020204" pitchFamily="34" charset="0"/>
            </a:endParaRPr>
          </a:p>
        </p:txBody>
      </p:sp>
      <p:grpSp>
        <p:nvGrpSpPr>
          <p:cNvPr id="41" name="Group 40">
            <a:extLst>
              <a:ext uri="{FF2B5EF4-FFF2-40B4-BE49-F238E27FC236}">
                <a16:creationId xmlns:a16="http://schemas.microsoft.com/office/drawing/2014/main" id="{8E13CB7F-906D-4F21-9C11-80649C6E2DC0}"/>
              </a:ext>
            </a:extLst>
          </p:cNvPr>
          <p:cNvGrpSpPr/>
          <p:nvPr/>
        </p:nvGrpSpPr>
        <p:grpSpPr>
          <a:xfrm>
            <a:off x="2251161" y="2080701"/>
            <a:ext cx="7689677" cy="3339437"/>
            <a:chOff x="1872276" y="1333165"/>
            <a:chExt cx="7689677" cy="2696596"/>
          </a:xfrm>
        </p:grpSpPr>
        <p:sp>
          <p:nvSpPr>
            <p:cNvPr id="42" name="타원 1">
              <a:extLst>
                <a:ext uri="{FF2B5EF4-FFF2-40B4-BE49-F238E27FC236}">
                  <a16:creationId xmlns:a16="http://schemas.microsoft.com/office/drawing/2014/main" id="{3EB45D45-A7B4-4874-A351-2CBED049021B}"/>
                </a:ext>
              </a:extLst>
            </p:cNvPr>
            <p:cNvSpPr/>
            <p:nvPr/>
          </p:nvSpPr>
          <p:spPr>
            <a:xfrm>
              <a:off x="1872276" y="1333165"/>
              <a:ext cx="969600" cy="917100"/>
            </a:xfrm>
            <a:prstGeom prst="ellipse">
              <a:avLst/>
            </a:prstGeom>
            <a:solidFill>
              <a:srgbClr val="2EB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600" b="1">
                <a:solidFill>
                  <a:srgbClr val="5747E1"/>
                </a:solidFill>
                <a:latin typeface="Agency FB" panose="020B0503020202020204" pitchFamily="34" charset="0"/>
              </a:endParaRPr>
            </a:p>
          </p:txBody>
        </p:sp>
        <p:grpSp>
          <p:nvGrpSpPr>
            <p:cNvPr id="43" name="그룹 2">
              <a:extLst>
                <a:ext uri="{FF2B5EF4-FFF2-40B4-BE49-F238E27FC236}">
                  <a16:creationId xmlns:a16="http://schemas.microsoft.com/office/drawing/2014/main" id="{384A6EED-9063-43D2-935A-CBCF4975E378}"/>
                </a:ext>
              </a:extLst>
            </p:cNvPr>
            <p:cNvGrpSpPr/>
            <p:nvPr/>
          </p:nvGrpSpPr>
          <p:grpSpPr>
            <a:xfrm>
              <a:off x="2265774" y="1631017"/>
              <a:ext cx="268156" cy="338238"/>
              <a:chOff x="3471472" y="902398"/>
              <a:chExt cx="295275" cy="393763"/>
            </a:xfrm>
            <a:solidFill>
              <a:schemeClr val="bg1"/>
            </a:solidFill>
          </p:grpSpPr>
          <p:sp>
            <p:nvSpPr>
              <p:cNvPr id="54" name="자유형: 도형 3">
                <a:extLst>
                  <a:ext uri="{FF2B5EF4-FFF2-40B4-BE49-F238E27FC236}">
                    <a16:creationId xmlns:a16="http://schemas.microsoft.com/office/drawing/2014/main" id="{093AFD40-5DEB-4316-924D-5996F5DF3760}"/>
                  </a:ext>
                </a:extLst>
              </p:cNvPr>
              <p:cNvSpPr/>
              <p:nvPr/>
            </p:nvSpPr>
            <p:spPr>
              <a:xfrm>
                <a:off x="3549482" y="902398"/>
                <a:ext cx="142875" cy="76200"/>
              </a:xfrm>
              <a:custGeom>
                <a:avLst/>
                <a:gdLst>
                  <a:gd name="connsiteX0" fmla="*/ 107442 w 142875"/>
                  <a:gd name="connsiteY0" fmla="*/ 7144 h 76200"/>
                  <a:gd name="connsiteX1" fmla="*/ 40577 w 142875"/>
                  <a:gd name="connsiteY1" fmla="*/ 7144 h 76200"/>
                  <a:gd name="connsiteX2" fmla="*/ 7144 w 142875"/>
                  <a:gd name="connsiteY2" fmla="*/ 40577 h 76200"/>
                  <a:gd name="connsiteX3" fmla="*/ 40577 w 142875"/>
                  <a:gd name="connsiteY3" fmla="*/ 74009 h 76200"/>
                  <a:gd name="connsiteX4" fmla="*/ 107442 w 142875"/>
                  <a:gd name="connsiteY4" fmla="*/ 74009 h 76200"/>
                  <a:gd name="connsiteX5" fmla="*/ 140875 w 142875"/>
                  <a:gd name="connsiteY5" fmla="*/ 40577 h 76200"/>
                  <a:gd name="connsiteX6" fmla="*/ 107442 w 142875"/>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7620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grpFill/>
              <a:ln w="9525" cap="flat">
                <a:noFill/>
                <a:prstDash val="solid"/>
                <a:miter/>
              </a:ln>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a:latin typeface="Agency FB" panose="020B0503020202020204" pitchFamily="34" charset="0"/>
                </a:endParaRPr>
              </a:p>
            </p:txBody>
          </p:sp>
          <p:sp>
            <p:nvSpPr>
              <p:cNvPr id="55" name="자유형: 도형 4">
                <a:extLst>
                  <a:ext uri="{FF2B5EF4-FFF2-40B4-BE49-F238E27FC236}">
                    <a16:creationId xmlns:a16="http://schemas.microsoft.com/office/drawing/2014/main" id="{7A1B0C47-DB78-4C51-A0B7-8E411B62A6A1}"/>
                  </a:ext>
                </a:extLst>
              </p:cNvPr>
              <p:cNvSpPr/>
              <p:nvPr/>
            </p:nvSpPr>
            <p:spPr>
              <a:xfrm>
                <a:off x="3471472" y="924686"/>
                <a:ext cx="295275" cy="371475"/>
              </a:xfrm>
              <a:custGeom>
                <a:avLst/>
                <a:gdLst>
                  <a:gd name="connsiteX0" fmla="*/ 263462 w 295275"/>
                  <a:gd name="connsiteY0" fmla="*/ 7144 h 371475"/>
                  <a:gd name="connsiteX1" fmla="*/ 240030 w 295275"/>
                  <a:gd name="connsiteY1" fmla="*/ 7144 h 371475"/>
                  <a:gd name="connsiteX2" fmla="*/ 241173 w 295275"/>
                  <a:gd name="connsiteY2" fmla="*/ 18288 h 371475"/>
                  <a:gd name="connsiteX3" fmla="*/ 185452 w 295275"/>
                  <a:gd name="connsiteY3" fmla="*/ 74009 h 371475"/>
                  <a:gd name="connsiteX4" fmla="*/ 118586 w 295275"/>
                  <a:gd name="connsiteY4" fmla="*/ 74009 h 371475"/>
                  <a:gd name="connsiteX5" fmla="*/ 62865 w 295275"/>
                  <a:gd name="connsiteY5" fmla="*/ 18288 h 371475"/>
                  <a:gd name="connsiteX6" fmla="*/ 64008 w 295275"/>
                  <a:gd name="connsiteY6" fmla="*/ 7144 h 371475"/>
                  <a:gd name="connsiteX7" fmla="*/ 40577 w 295275"/>
                  <a:gd name="connsiteY7" fmla="*/ 7144 h 371475"/>
                  <a:gd name="connsiteX8" fmla="*/ 7144 w 295275"/>
                  <a:gd name="connsiteY8" fmla="*/ 40577 h 371475"/>
                  <a:gd name="connsiteX9" fmla="*/ 7144 w 295275"/>
                  <a:gd name="connsiteY9" fmla="*/ 331851 h 371475"/>
                  <a:gd name="connsiteX10" fmla="*/ 40577 w 295275"/>
                  <a:gd name="connsiteY10" fmla="*/ 365284 h 371475"/>
                  <a:gd name="connsiteX11" fmla="*/ 263462 w 295275"/>
                  <a:gd name="connsiteY11" fmla="*/ 365284 h 371475"/>
                  <a:gd name="connsiteX12" fmla="*/ 296894 w 295275"/>
                  <a:gd name="connsiteY12" fmla="*/ 331851 h 371475"/>
                  <a:gd name="connsiteX13" fmla="*/ 296894 w 295275"/>
                  <a:gd name="connsiteY13" fmla="*/ 40577 h 371475"/>
                  <a:gd name="connsiteX14" fmla="*/ 263462 w 295275"/>
                  <a:gd name="connsiteY14" fmla="*/ 7144 h 371475"/>
                  <a:gd name="connsiteX15" fmla="*/ 115253 w 295275"/>
                  <a:gd name="connsiteY15" fmla="*/ 295085 h 371475"/>
                  <a:gd name="connsiteX16" fmla="*/ 81820 w 295275"/>
                  <a:gd name="connsiteY16" fmla="*/ 328517 h 371475"/>
                  <a:gd name="connsiteX17" fmla="*/ 66104 w 295275"/>
                  <a:gd name="connsiteY17" fmla="*/ 328517 h 371475"/>
                  <a:gd name="connsiteX18" fmla="*/ 54959 w 295275"/>
                  <a:gd name="connsiteY18" fmla="*/ 317373 h 371475"/>
                  <a:gd name="connsiteX19" fmla="*/ 54959 w 295275"/>
                  <a:gd name="connsiteY19" fmla="*/ 301657 h 371475"/>
                  <a:gd name="connsiteX20" fmla="*/ 70676 w 295275"/>
                  <a:gd name="connsiteY20" fmla="*/ 301657 h 371475"/>
                  <a:gd name="connsiteX21" fmla="*/ 73914 w 295275"/>
                  <a:gd name="connsiteY21" fmla="*/ 304895 h 371475"/>
                  <a:gd name="connsiteX22" fmla="*/ 99441 w 295275"/>
                  <a:gd name="connsiteY22" fmla="*/ 279368 h 371475"/>
                  <a:gd name="connsiteX23" fmla="*/ 115157 w 295275"/>
                  <a:gd name="connsiteY23" fmla="*/ 279368 h 371475"/>
                  <a:gd name="connsiteX24" fmla="*/ 115253 w 295275"/>
                  <a:gd name="connsiteY24" fmla="*/ 295085 h 371475"/>
                  <a:gd name="connsiteX25" fmla="*/ 115253 w 295275"/>
                  <a:gd name="connsiteY25" fmla="*/ 205264 h 371475"/>
                  <a:gd name="connsiteX26" fmla="*/ 81820 w 295275"/>
                  <a:gd name="connsiteY26" fmla="*/ 238697 h 371475"/>
                  <a:gd name="connsiteX27" fmla="*/ 66104 w 295275"/>
                  <a:gd name="connsiteY27" fmla="*/ 238697 h 371475"/>
                  <a:gd name="connsiteX28" fmla="*/ 54959 w 295275"/>
                  <a:gd name="connsiteY28" fmla="*/ 227552 h 371475"/>
                  <a:gd name="connsiteX29" fmla="*/ 54959 w 295275"/>
                  <a:gd name="connsiteY29" fmla="*/ 211836 h 371475"/>
                  <a:gd name="connsiteX30" fmla="*/ 70676 w 295275"/>
                  <a:gd name="connsiteY30" fmla="*/ 211836 h 371475"/>
                  <a:gd name="connsiteX31" fmla="*/ 73914 w 295275"/>
                  <a:gd name="connsiteY31" fmla="*/ 215075 h 371475"/>
                  <a:gd name="connsiteX32" fmla="*/ 99441 w 295275"/>
                  <a:gd name="connsiteY32" fmla="*/ 189548 h 371475"/>
                  <a:gd name="connsiteX33" fmla="*/ 115157 w 295275"/>
                  <a:gd name="connsiteY33" fmla="*/ 189548 h 371475"/>
                  <a:gd name="connsiteX34" fmla="*/ 115253 w 295275"/>
                  <a:gd name="connsiteY34" fmla="*/ 205264 h 371475"/>
                  <a:gd name="connsiteX35" fmla="*/ 115253 w 295275"/>
                  <a:gd name="connsiteY35" fmla="*/ 115348 h 371475"/>
                  <a:gd name="connsiteX36" fmla="*/ 81820 w 295275"/>
                  <a:gd name="connsiteY36" fmla="*/ 148781 h 371475"/>
                  <a:gd name="connsiteX37" fmla="*/ 73914 w 295275"/>
                  <a:gd name="connsiteY37" fmla="*/ 152019 h 371475"/>
                  <a:gd name="connsiteX38" fmla="*/ 66008 w 295275"/>
                  <a:gd name="connsiteY38" fmla="*/ 148781 h 371475"/>
                  <a:gd name="connsiteX39" fmla="*/ 54864 w 295275"/>
                  <a:gd name="connsiteY39" fmla="*/ 137636 h 371475"/>
                  <a:gd name="connsiteX40" fmla="*/ 54864 w 295275"/>
                  <a:gd name="connsiteY40" fmla="*/ 121920 h 371475"/>
                  <a:gd name="connsiteX41" fmla="*/ 70580 w 295275"/>
                  <a:gd name="connsiteY41" fmla="*/ 121920 h 371475"/>
                  <a:gd name="connsiteX42" fmla="*/ 73819 w 295275"/>
                  <a:gd name="connsiteY42" fmla="*/ 125159 h 371475"/>
                  <a:gd name="connsiteX43" fmla="*/ 99346 w 295275"/>
                  <a:gd name="connsiteY43" fmla="*/ 99632 h 371475"/>
                  <a:gd name="connsiteX44" fmla="*/ 115062 w 295275"/>
                  <a:gd name="connsiteY44" fmla="*/ 99632 h 371475"/>
                  <a:gd name="connsiteX45" fmla="*/ 115253 w 295275"/>
                  <a:gd name="connsiteY45" fmla="*/ 115348 h 371475"/>
                  <a:gd name="connsiteX46" fmla="*/ 241173 w 295275"/>
                  <a:gd name="connsiteY46" fmla="*/ 320707 h 371475"/>
                  <a:gd name="connsiteX47" fmla="*/ 152019 w 295275"/>
                  <a:gd name="connsiteY47" fmla="*/ 320707 h 371475"/>
                  <a:gd name="connsiteX48" fmla="*/ 140875 w 295275"/>
                  <a:gd name="connsiteY48" fmla="*/ 309563 h 371475"/>
                  <a:gd name="connsiteX49" fmla="*/ 152019 w 295275"/>
                  <a:gd name="connsiteY49" fmla="*/ 298418 h 371475"/>
                  <a:gd name="connsiteX50" fmla="*/ 241173 w 295275"/>
                  <a:gd name="connsiteY50" fmla="*/ 298418 h 371475"/>
                  <a:gd name="connsiteX51" fmla="*/ 252317 w 295275"/>
                  <a:gd name="connsiteY51" fmla="*/ 309563 h 371475"/>
                  <a:gd name="connsiteX52" fmla="*/ 241173 w 295275"/>
                  <a:gd name="connsiteY52" fmla="*/ 320707 h 371475"/>
                  <a:gd name="connsiteX53" fmla="*/ 241173 w 295275"/>
                  <a:gd name="connsiteY53" fmla="*/ 230791 h 371475"/>
                  <a:gd name="connsiteX54" fmla="*/ 152019 w 295275"/>
                  <a:gd name="connsiteY54" fmla="*/ 230791 h 371475"/>
                  <a:gd name="connsiteX55" fmla="*/ 140875 w 295275"/>
                  <a:gd name="connsiteY55" fmla="*/ 219647 h 371475"/>
                  <a:gd name="connsiteX56" fmla="*/ 152019 w 295275"/>
                  <a:gd name="connsiteY56" fmla="*/ 208502 h 371475"/>
                  <a:gd name="connsiteX57" fmla="*/ 241173 w 295275"/>
                  <a:gd name="connsiteY57" fmla="*/ 208502 h 371475"/>
                  <a:gd name="connsiteX58" fmla="*/ 252317 w 295275"/>
                  <a:gd name="connsiteY58" fmla="*/ 219647 h 371475"/>
                  <a:gd name="connsiteX59" fmla="*/ 241173 w 295275"/>
                  <a:gd name="connsiteY59" fmla="*/ 230791 h 371475"/>
                  <a:gd name="connsiteX60" fmla="*/ 241173 w 295275"/>
                  <a:gd name="connsiteY60" fmla="*/ 140875 h 371475"/>
                  <a:gd name="connsiteX61" fmla="*/ 152019 w 295275"/>
                  <a:gd name="connsiteY61" fmla="*/ 140875 h 371475"/>
                  <a:gd name="connsiteX62" fmla="*/ 140875 w 295275"/>
                  <a:gd name="connsiteY62" fmla="*/ 129731 h 371475"/>
                  <a:gd name="connsiteX63" fmla="*/ 152019 w 295275"/>
                  <a:gd name="connsiteY63" fmla="*/ 118586 h 371475"/>
                  <a:gd name="connsiteX64" fmla="*/ 241173 w 295275"/>
                  <a:gd name="connsiteY64" fmla="*/ 118586 h 371475"/>
                  <a:gd name="connsiteX65" fmla="*/ 252317 w 295275"/>
                  <a:gd name="connsiteY65" fmla="*/ 129731 h 371475"/>
                  <a:gd name="connsiteX66" fmla="*/ 241173 w 295275"/>
                  <a:gd name="connsiteY66" fmla="*/ 14087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95275" h="3714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grpFill/>
              <a:ln w="9525" cap="flat">
                <a:noFill/>
                <a:prstDash val="solid"/>
                <a:miter/>
              </a:ln>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a:latin typeface="Agency FB" panose="020B0503020202020204" pitchFamily="34" charset="0"/>
                </a:endParaRPr>
              </a:p>
            </p:txBody>
          </p:sp>
        </p:grpSp>
        <p:sp>
          <p:nvSpPr>
            <p:cNvPr id="44" name="타원 5">
              <a:extLst>
                <a:ext uri="{FF2B5EF4-FFF2-40B4-BE49-F238E27FC236}">
                  <a16:creationId xmlns:a16="http://schemas.microsoft.com/office/drawing/2014/main" id="{4E3A414E-4817-4CBD-BA43-771D5BC87D0E}"/>
                </a:ext>
              </a:extLst>
            </p:cNvPr>
            <p:cNvSpPr/>
            <p:nvPr/>
          </p:nvSpPr>
          <p:spPr>
            <a:xfrm>
              <a:off x="1872276" y="3023372"/>
              <a:ext cx="969600" cy="917100"/>
            </a:xfrm>
            <a:prstGeom prst="ellipse">
              <a:avLst/>
            </a:prstGeom>
            <a:solidFill>
              <a:srgbClr val="2EB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600" b="1">
                <a:solidFill>
                  <a:srgbClr val="5747E1"/>
                </a:solidFill>
                <a:latin typeface="Agency FB" panose="020B0503020202020204" pitchFamily="34" charset="0"/>
              </a:endParaRPr>
            </a:p>
          </p:txBody>
        </p:sp>
        <p:grpSp>
          <p:nvGrpSpPr>
            <p:cNvPr id="45" name="그룹 6">
              <a:extLst>
                <a:ext uri="{FF2B5EF4-FFF2-40B4-BE49-F238E27FC236}">
                  <a16:creationId xmlns:a16="http://schemas.microsoft.com/office/drawing/2014/main" id="{837F5DD4-D135-4EDD-8824-F38EF73D46A5}"/>
                </a:ext>
              </a:extLst>
            </p:cNvPr>
            <p:cNvGrpSpPr/>
            <p:nvPr/>
          </p:nvGrpSpPr>
          <p:grpSpPr>
            <a:xfrm>
              <a:off x="2217649" y="3324697"/>
              <a:ext cx="341650" cy="331489"/>
              <a:chOff x="2772242" y="1560385"/>
              <a:chExt cx="376198" cy="385905"/>
            </a:xfrm>
            <a:solidFill>
              <a:schemeClr val="bg1"/>
            </a:solidFill>
          </p:grpSpPr>
          <p:sp>
            <p:nvSpPr>
              <p:cNvPr id="50" name="자유형: 도형 7">
                <a:extLst>
                  <a:ext uri="{FF2B5EF4-FFF2-40B4-BE49-F238E27FC236}">
                    <a16:creationId xmlns:a16="http://schemas.microsoft.com/office/drawing/2014/main" id="{AD2C3175-3416-4BAD-BF94-22942B63C400}"/>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a:latin typeface="Agency FB" panose="020B0503020202020204" pitchFamily="34" charset="0"/>
                </a:endParaRPr>
              </a:p>
            </p:txBody>
          </p:sp>
          <p:sp>
            <p:nvSpPr>
              <p:cNvPr id="51" name="자유형: 도형 8">
                <a:extLst>
                  <a:ext uri="{FF2B5EF4-FFF2-40B4-BE49-F238E27FC236}">
                    <a16:creationId xmlns:a16="http://schemas.microsoft.com/office/drawing/2014/main" id="{DDBF64DB-4D8B-4C59-856F-5E456735B18D}"/>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dirty="0">
                  <a:latin typeface="Agency FB" panose="020B0503020202020204" pitchFamily="34" charset="0"/>
                </a:endParaRPr>
              </a:p>
            </p:txBody>
          </p:sp>
          <p:sp>
            <p:nvSpPr>
              <p:cNvPr id="52" name="자유형: 도형 9">
                <a:extLst>
                  <a:ext uri="{FF2B5EF4-FFF2-40B4-BE49-F238E27FC236}">
                    <a16:creationId xmlns:a16="http://schemas.microsoft.com/office/drawing/2014/main" id="{54EC14AE-0C93-415C-9B53-D380712081E5}"/>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a:latin typeface="Agency FB" panose="020B0503020202020204" pitchFamily="34" charset="0"/>
                </a:endParaRPr>
              </a:p>
            </p:txBody>
          </p:sp>
          <p:sp>
            <p:nvSpPr>
              <p:cNvPr id="53" name="자유형: 도형 10">
                <a:extLst>
                  <a:ext uri="{FF2B5EF4-FFF2-40B4-BE49-F238E27FC236}">
                    <a16:creationId xmlns:a16="http://schemas.microsoft.com/office/drawing/2014/main" id="{0FDC7E83-14BF-473E-9D97-39614221BA0E}"/>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a:latin typeface="Agency FB" panose="020B0503020202020204" pitchFamily="34" charset="0"/>
                </a:endParaRPr>
              </a:p>
            </p:txBody>
          </p:sp>
        </p:grpSp>
        <p:sp>
          <p:nvSpPr>
            <p:cNvPr id="46" name="TextBox 34">
              <a:extLst>
                <a:ext uri="{FF2B5EF4-FFF2-40B4-BE49-F238E27FC236}">
                  <a16:creationId xmlns:a16="http://schemas.microsoft.com/office/drawing/2014/main" id="{79F9593A-2869-4AF9-87C3-EFAE3C45DDA9}"/>
                </a:ext>
              </a:extLst>
            </p:cNvPr>
            <p:cNvSpPr txBox="1"/>
            <p:nvPr/>
          </p:nvSpPr>
          <p:spPr>
            <a:xfrm>
              <a:off x="3163479" y="1754779"/>
              <a:ext cx="6398474"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dirty="0">
                  <a:solidFill>
                    <a:schemeClr val="tx1">
                      <a:lumMod val="75000"/>
                      <a:lumOff val="25000"/>
                    </a:schemeClr>
                  </a:solidFill>
                  <a:latin typeface="Agency FB" panose="020B0503020202020204" pitchFamily="34" charset="0"/>
                </a:rPr>
                <a:t>The existing sentiment analyzers however useful in analyzing everyday textual data are not compatible with data from banking sector</a:t>
              </a:r>
              <a:endParaRPr lang="ko-KR" altLang="en-US" sz="1600" dirty="0">
                <a:solidFill>
                  <a:schemeClr val="tx1">
                    <a:lumMod val="75000"/>
                    <a:lumOff val="25000"/>
                  </a:schemeClr>
                </a:solidFill>
                <a:latin typeface="Agency FB" panose="020B0503020202020204" pitchFamily="34" charset="0"/>
              </a:endParaRPr>
            </a:p>
          </p:txBody>
        </p:sp>
        <p:sp>
          <p:nvSpPr>
            <p:cNvPr id="47" name="직사각형 19">
              <a:extLst>
                <a:ext uri="{FF2B5EF4-FFF2-40B4-BE49-F238E27FC236}">
                  <a16:creationId xmlns:a16="http://schemas.microsoft.com/office/drawing/2014/main" id="{E6046B27-403D-41CE-9BC6-CB49762EED91}"/>
                </a:ext>
              </a:extLst>
            </p:cNvPr>
            <p:cNvSpPr/>
            <p:nvPr/>
          </p:nvSpPr>
          <p:spPr>
            <a:xfrm>
              <a:off x="3149580" y="1412619"/>
              <a:ext cx="6384610" cy="337882"/>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dirty="0">
                  <a:solidFill>
                    <a:schemeClr val="tx1">
                      <a:lumMod val="75000"/>
                      <a:lumOff val="25000"/>
                    </a:schemeClr>
                  </a:solidFill>
                  <a:latin typeface="Agency FB" panose="020B0503020202020204" pitchFamily="34" charset="0"/>
                </a:rPr>
                <a:t>Sentiment Analyzers : H1</a:t>
              </a:r>
              <a:endParaRPr lang="ko-KR" altLang="en-US" sz="1600" dirty="0">
                <a:solidFill>
                  <a:schemeClr val="tx1">
                    <a:lumMod val="75000"/>
                    <a:lumOff val="25000"/>
                  </a:schemeClr>
                </a:solidFill>
                <a:latin typeface="Agency FB" panose="020B0503020202020204" pitchFamily="34" charset="0"/>
              </a:endParaRPr>
            </a:p>
          </p:txBody>
        </p:sp>
        <p:sp>
          <p:nvSpPr>
            <p:cNvPr id="48" name="TextBox 36">
              <a:extLst>
                <a:ext uri="{FF2B5EF4-FFF2-40B4-BE49-F238E27FC236}">
                  <a16:creationId xmlns:a16="http://schemas.microsoft.com/office/drawing/2014/main" id="{096B3490-EAAE-4C8D-AB3B-8924A99D9DE8}"/>
                </a:ext>
              </a:extLst>
            </p:cNvPr>
            <p:cNvSpPr txBox="1"/>
            <p:nvPr/>
          </p:nvSpPr>
          <p:spPr>
            <a:xfrm>
              <a:off x="3163479" y="3444986"/>
              <a:ext cx="6398474"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dirty="0">
                  <a:solidFill>
                    <a:schemeClr val="tx1">
                      <a:lumMod val="75000"/>
                      <a:lumOff val="25000"/>
                    </a:schemeClr>
                  </a:solidFill>
                  <a:latin typeface="Agency FB" panose="020B0503020202020204" pitchFamily="34" charset="0"/>
                </a:rPr>
                <a:t>A all text has been categorized as unbiased while opiniated data stands at 82%. This warrants further study using advanced methods.</a:t>
              </a:r>
              <a:endParaRPr lang="ko-KR" altLang="en-US" sz="1600" dirty="0">
                <a:solidFill>
                  <a:schemeClr val="tx1">
                    <a:lumMod val="75000"/>
                    <a:lumOff val="25000"/>
                  </a:schemeClr>
                </a:solidFill>
                <a:latin typeface="Agency FB" panose="020B0503020202020204" pitchFamily="34" charset="0"/>
              </a:endParaRPr>
            </a:p>
          </p:txBody>
        </p:sp>
        <p:sp>
          <p:nvSpPr>
            <p:cNvPr id="49" name="직사각형 21">
              <a:extLst>
                <a:ext uri="{FF2B5EF4-FFF2-40B4-BE49-F238E27FC236}">
                  <a16:creationId xmlns:a16="http://schemas.microsoft.com/office/drawing/2014/main" id="{EB5980EB-9445-4E0E-AF55-0D3C17530267}"/>
                </a:ext>
              </a:extLst>
            </p:cNvPr>
            <p:cNvSpPr/>
            <p:nvPr/>
          </p:nvSpPr>
          <p:spPr>
            <a:xfrm>
              <a:off x="3163478" y="3005699"/>
              <a:ext cx="6384610" cy="337882"/>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dirty="0">
                  <a:solidFill>
                    <a:schemeClr val="tx1">
                      <a:lumMod val="75000"/>
                      <a:lumOff val="25000"/>
                    </a:schemeClr>
                  </a:solidFill>
                  <a:latin typeface="Agency FB" panose="020B0503020202020204" pitchFamily="34" charset="0"/>
                </a:rPr>
                <a:t>Annual Report Analysis: H2</a:t>
              </a:r>
              <a:endParaRPr lang="ko-KR" altLang="en-US" sz="1600" dirty="0">
                <a:solidFill>
                  <a:schemeClr val="tx1">
                    <a:lumMod val="75000"/>
                    <a:lumOff val="25000"/>
                  </a:schemeClr>
                </a:solidFill>
                <a:latin typeface="Agency FB" panose="020B0503020202020204" pitchFamily="34" charset="0"/>
              </a:endParaRPr>
            </a:p>
          </p:txBody>
        </p:sp>
      </p:grpSp>
    </p:spTree>
    <p:extLst>
      <p:ext uri="{BB962C8B-B14F-4D97-AF65-F5344CB8AC3E}">
        <p14:creationId xmlns:p14="http://schemas.microsoft.com/office/powerpoint/2010/main" val="278938580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1885419-EB98-4D7A-930C-EC5946C16E7A}"/>
              </a:ext>
            </a:extLst>
          </p:cNvPr>
          <p:cNvSpPr txBox="1"/>
          <p:nvPr/>
        </p:nvSpPr>
        <p:spPr>
          <a:xfrm>
            <a:off x="772503" y="2088436"/>
            <a:ext cx="5190976" cy="1569660"/>
          </a:xfrm>
          <a:prstGeom prst="rect">
            <a:avLst/>
          </a:prstGeom>
          <a:noFill/>
        </p:spPr>
        <p:txBody>
          <a:bodyPr wrap="square" rtlCol="0">
            <a:spAutoFit/>
          </a:bodyPr>
          <a:lstStyle/>
          <a:p>
            <a:r>
              <a:rPr lang="en-US" altLang="ko-KR" sz="1600" dirty="0">
                <a:solidFill>
                  <a:schemeClr val="tx1">
                    <a:lumMod val="75000"/>
                    <a:lumOff val="25000"/>
                  </a:schemeClr>
                </a:solidFill>
                <a:latin typeface="Agency FB" panose="020B0503020202020204" pitchFamily="34" charset="0"/>
              </a:rPr>
              <a:t>With the project we can conclude that the private banks, when they announce their financial year ending results, they consider both the positive and negative elements of the year, they showcase the goodwill of positivity instead of showing the actual figures happened and write opinated report which tends to say the company will be growing or is expected to grow at a certain price.</a:t>
            </a:r>
            <a:endParaRPr lang="ko-KR" altLang="en-US" sz="1600" dirty="0">
              <a:solidFill>
                <a:schemeClr val="tx1">
                  <a:lumMod val="75000"/>
                  <a:lumOff val="25000"/>
                </a:schemeClr>
              </a:solidFill>
              <a:latin typeface="Agency FB" panose="020B0503020202020204" pitchFamily="34" charset="0"/>
            </a:endParaRPr>
          </a:p>
        </p:txBody>
      </p:sp>
      <p:sp>
        <p:nvSpPr>
          <p:cNvPr id="20" name="직사각형 19">
            <a:extLst>
              <a:ext uri="{FF2B5EF4-FFF2-40B4-BE49-F238E27FC236}">
                <a16:creationId xmlns:a16="http://schemas.microsoft.com/office/drawing/2014/main" id="{CE58307A-C3AB-49AA-B755-1EF3C6C5A9E4}"/>
              </a:ext>
            </a:extLst>
          </p:cNvPr>
          <p:cNvSpPr/>
          <p:nvPr/>
        </p:nvSpPr>
        <p:spPr>
          <a:xfrm>
            <a:off x="805807" y="1648275"/>
            <a:ext cx="6703836" cy="400110"/>
          </a:xfrm>
          <a:prstGeom prst="rect">
            <a:avLst/>
          </a:prstGeom>
        </p:spPr>
        <p:txBody>
          <a:bodyPr wrap="square">
            <a:spAutoFit/>
          </a:bodyPr>
          <a:lstStyle/>
          <a:p>
            <a:r>
              <a:rPr lang="en-US" altLang="ko-KR" sz="2000" b="1" dirty="0">
                <a:solidFill>
                  <a:schemeClr val="tx1">
                    <a:lumMod val="75000"/>
                    <a:lumOff val="25000"/>
                  </a:schemeClr>
                </a:solidFill>
                <a:latin typeface="Agency FB" panose="020B0503020202020204" pitchFamily="34" charset="0"/>
              </a:rPr>
              <a:t>Conclusion</a:t>
            </a:r>
            <a:endParaRPr lang="ko-KR" altLang="en-US" sz="2000" b="1" dirty="0">
              <a:solidFill>
                <a:schemeClr val="tx1">
                  <a:lumMod val="75000"/>
                  <a:lumOff val="25000"/>
                </a:schemeClr>
              </a:solidFill>
              <a:latin typeface="Agency FB" panose="020B0503020202020204" pitchFamily="34" charset="0"/>
            </a:endParaRPr>
          </a:p>
        </p:txBody>
      </p:sp>
      <p:sp>
        <p:nvSpPr>
          <p:cNvPr id="23" name="TextBox 22">
            <a:extLst>
              <a:ext uri="{FF2B5EF4-FFF2-40B4-BE49-F238E27FC236}">
                <a16:creationId xmlns:a16="http://schemas.microsoft.com/office/drawing/2014/main" id="{84C8044A-3BA9-47EC-A281-9FC6D2721AC5}"/>
              </a:ext>
            </a:extLst>
          </p:cNvPr>
          <p:cNvSpPr txBox="1"/>
          <p:nvPr/>
        </p:nvSpPr>
        <p:spPr>
          <a:xfrm>
            <a:off x="5963479" y="4200511"/>
            <a:ext cx="5473147" cy="1815882"/>
          </a:xfrm>
          <a:prstGeom prst="rect">
            <a:avLst/>
          </a:prstGeom>
          <a:noFill/>
        </p:spPr>
        <p:txBody>
          <a:bodyPr wrap="square" rtlCol="0">
            <a:spAutoFit/>
          </a:bodyPr>
          <a:lstStyle/>
          <a:p>
            <a:r>
              <a:rPr lang="en-US" altLang="ko-KR" sz="1600" dirty="0">
                <a:solidFill>
                  <a:schemeClr val="tx1">
                    <a:lumMod val="75000"/>
                    <a:lumOff val="25000"/>
                  </a:schemeClr>
                </a:solidFill>
                <a:latin typeface="Agency FB" panose="020B0503020202020204" pitchFamily="34" charset="0"/>
              </a:rPr>
              <a:t>Within the analyzers and text analytics packages like NLTK and Text Blob its easy to analyze text and conclude on the positive or negative context by analyzing the type of words but when it comes to financial reports and annual reports we can't conclude based on words as figures and facts will be undervalued.</a:t>
            </a:r>
          </a:p>
          <a:p>
            <a:r>
              <a:rPr lang="en-US" altLang="ko-KR" sz="1600" dirty="0">
                <a:solidFill>
                  <a:schemeClr val="tx1">
                    <a:lumMod val="75000"/>
                    <a:lumOff val="25000"/>
                  </a:schemeClr>
                </a:solidFill>
                <a:latin typeface="Agency FB" panose="020B0503020202020204" pitchFamily="34" charset="0"/>
              </a:rPr>
              <a:t>Our strong recommendation is to develop a library specific to Financial reports/ Annual reports which will be capable of analyzing each of facts and figures to derive at a conclusion</a:t>
            </a:r>
            <a:endParaRPr lang="ko-KR" altLang="en-US" sz="1600" dirty="0">
              <a:solidFill>
                <a:schemeClr val="tx1">
                  <a:lumMod val="75000"/>
                  <a:lumOff val="25000"/>
                </a:schemeClr>
              </a:solidFill>
              <a:latin typeface="Agency FB" panose="020B0503020202020204" pitchFamily="34" charset="0"/>
            </a:endParaRPr>
          </a:p>
        </p:txBody>
      </p:sp>
      <p:sp>
        <p:nvSpPr>
          <p:cNvPr id="24" name="직사각형 23">
            <a:extLst>
              <a:ext uri="{FF2B5EF4-FFF2-40B4-BE49-F238E27FC236}">
                <a16:creationId xmlns:a16="http://schemas.microsoft.com/office/drawing/2014/main" id="{37363331-A20C-4DE3-8E2E-9CEAAAF81F31}"/>
              </a:ext>
            </a:extLst>
          </p:cNvPr>
          <p:cNvSpPr/>
          <p:nvPr/>
        </p:nvSpPr>
        <p:spPr>
          <a:xfrm>
            <a:off x="5963479" y="3498092"/>
            <a:ext cx="6703836" cy="400110"/>
          </a:xfrm>
          <a:prstGeom prst="rect">
            <a:avLst/>
          </a:prstGeom>
        </p:spPr>
        <p:txBody>
          <a:bodyPr wrap="square">
            <a:spAutoFit/>
          </a:bodyPr>
          <a:lstStyle/>
          <a:p>
            <a:r>
              <a:rPr lang="en-US" altLang="ko-KR" sz="2000" b="1" dirty="0">
                <a:solidFill>
                  <a:schemeClr val="tx1">
                    <a:lumMod val="75000"/>
                    <a:lumOff val="25000"/>
                  </a:schemeClr>
                </a:solidFill>
                <a:latin typeface="Agency FB" panose="020B0503020202020204" pitchFamily="34" charset="0"/>
              </a:rPr>
              <a:t>Recommendations</a:t>
            </a:r>
            <a:endParaRPr lang="ko-KR" altLang="en-US" sz="2000" b="1" dirty="0">
              <a:solidFill>
                <a:schemeClr val="tx1">
                  <a:lumMod val="75000"/>
                  <a:lumOff val="25000"/>
                </a:schemeClr>
              </a:solidFill>
              <a:latin typeface="Agency FB" panose="020B0503020202020204" pitchFamily="34" charset="0"/>
            </a:endParaRPr>
          </a:p>
        </p:txBody>
      </p:sp>
      <p:sp>
        <p:nvSpPr>
          <p:cNvPr id="25" name="TextBox 24">
            <a:extLst>
              <a:ext uri="{FF2B5EF4-FFF2-40B4-BE49-F238E27FC236}">
                <a16:creationId xmlns:a16="http://schemas.microsoft.com/office/drawing/2014/main" id="{379E5A1E-8BA3-484B-AE82-8B0C3A1EC29B}"/>
              </a:ext>
            </a:extLst>
          </p:cNvPr>
          <p:cNvSpPr txBox="1"/>
          <p:nvPr/>
        </p:nvSpPr>
        <p:spPr>
          <a:xfrm>
            <a:off x="2703849" y="499581"/>
            <a:ext cx="6784302" cy="584775"/>
          </a:xfrm>
          <a:prstGeom prst="rect">
            <a:avLst/>
          </a:prstGeom>
          <a:noFill/>
        </p:spPr>
        <p:txBody>
          <a:bodyPr wrap="square" rtlCol="0">
            <a:spAutoFit/>
          </a:bodyPr>
          <a:lstStyle>
            <a:defPPr>
              <a:defRPr lang="ko-KR"/>
            </a:defPPr>
            <a:lvl1pPr>
              <a:defRPr sz="3200">
                <a:solidFill>
                  <a:srgbClr val="004B4B"/>
                </a:solidFill>
                <a:latin typeface="+mj-lt"/>
                <a:cs typeface="Arial" panose="020B0604020202020204" pitchFamily="34" charset="0"/>
              </a:defRPr>
            </a:lvl1pPr>
          </a:lstStyle>
          <a:p>
            <a:pPr algn="ctr"/>
            <a:r>
              <a:rPr lang="en-US" altLang="ko-KR" b="1" dirty="0">
                <a:solidFill>
                  <a:schemeClr val="tx1">
                    <a:lumMod val="75000"/>
                    <a:lumOff val="25000"/>
                  </a:schemeClr>
                </a:solidFill>
                <a:latin typeface="Agency FB" panose="020B0503020202020204" pitchFamily="34" charset="0"/>
              </a:rPr>
              <a:t>Recommendation &amp; Conclusion</a:t>
            </a:r>
            <a:endParaRPr lang="ko-KR" altLang="en-US" b="1" dirty="0">
              <a:solidFill>
                <a:schemeClr val="tx1">
                  <a:lumMod val="75000"/>
                  <a:lumOff val="25000"/>
                </a:schemeClr>
              </a:solidFill>
              <a:latin typeface="Agency FB" panose="020B0503020202020204" pitchFamily="34" charset="0"/>
            </a:endParaRPr>
          </a:p>
        </p:txBody>
      </p:sp>
    </p:spTree>
    <p:extLst>
      <p:ext uri="{BB962C8B-B14F-4D97-AF65-F5344CB8AC3E}">
        <p14:creationId xmlns:p14="http://schemas.microsoft.com/office/powerpoint/2010/main" val="12229902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3710D-3245-480F-A734-205FEC233A77}"/>
              </a:ext>
            </a:extLst>
          </p:cNvPr>
          <p:cNvSpPr txBox="1"/>
          <p:nvPr/>
        </p:nvSpPr>
        <p:spPr>
          <a:xfrm>
            <a:off x="874527" y="4849051"/>
            <a:ext cx="2946400" cy="523220"/>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400" dirty="0"/>
              <a:t>MBA – Business Analytics</a:t>
            </a:r>
          </a:p>
          <a:p>
            <a:pPr algn="ctr">
              <a:lnSpc>
                <a:spcPct val="100000"/>
              </a:lnSpc>
            </a:pPr>
            <a:r>
              <a:rPr lang="en-US" altLang="ko-KR" sz="1400" dirty="0"/>
              <a:t>190A3010048</a:t>
            </a:r>
            <a:endParaRPr lang="ko-KR" altLang="en-US" sz="1400" dirty="0"/>
          </a:p>
        </p:txBody>
      </p:sp>
      <p:sp>
        <p:nvSpPr>
          <p:cNvPr id="4" name="직사각형 3">
            <a:extLst>
              <a:ext uri="{FF2B5EF4-FFF2-40B4-BE49-F238E27FC236}">
                <a16:creationId xmlns:a16="http://schemas.microsoft.com/office/drawing/2014/main" id="{68CCEC3E-B17D-4F4B-AF9C-BA5C6C28BC60}"/>
              </a:ext>
            </a:extLst>
          </p:cNvPr>
          <p:cNvSpPr/>
          <p:nvPr/>
        </p:nvSpPr>
        <p:spPr>
          <a:xfrm>
            <a:off x="874527" y="4340399"/>
            <a:ext cx="2946400" cy="400110"/>
          </a:xfrm>
          <a:prstGeom prst="rect">
            <a:avLst/>
          </a:prstGeom>
          <a:noFill/>
        </p:spPr>
        <p:txBody>
          <a:bodyPr wrap="square" rtlCol="0">
            <a:spAutoFit/>
          </a:bodyPr>
          <a:lstStyle/>
          <a:p>
            <a:pPr algn="ctr"/>
            <a:r>
              <a:rPr lang="en-US" altLang="ko-KR" sz="2000" dirty="0">
                <a:solidFill>
                  <a:schemeClr val="tx1">
                    <a:lumMod val="75000"/>
                    <a:lumOff val="25000"/>
                  </a:schemeClr>
                </a:solidFill>
                <a:latin typeface="+mj-lt"/>
              </a:rPr>
              <a:t>Balam Sravan</a:t>
            </a:r>
          </a:p>
        </p:txBody>
      </p:sp>
      <p:sp>
        <p:nvSpPr>
          <p:cNvPr id="5" name="TextBox 4">
            <a:extLst>
              <a:ext uri="{FF2B5EF4-FFF2-40B4-BE49-F238E27FC236}">
                <a16:creationId xmlns:a16="http://schemas.microsoft.com/office/drawing/2014/main" id="{17CE361F-CC72-4593-9E83-0C581692B349}"/>
              </a:ext>
            </a:extLst>
          </p:cNvPr>
          <p:cNvSpPr txBox="1"/>
          <p:nvPr/>
        </p:nvSpPr>
        <p:spPr>
          <a:xfrm>
            <a:off x="4770783" y="4740508"/>
            <a:ext cx="2946400" cy="523220"/>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400" dirty="0"/>
              <a:t>MBA – Business Analytics</a:t>
            </a:r>
          </a:p>
          <a:p>
            <a:pPr algn="ctr">
              <a:lnSpc>
                <a:spcPct val="100000"/>
              </a:lnSpc>
            </a:pPr>
            <a:r>
              <a:rPr lang="en-US" altLang="ko-KR" sz="1400" dirty="0"/>
              <a:t>190A3010001</a:t>
            </a:r>
            <a:endParaRPr lang="ko-KR" altLang="en-US" sz="1400" dirty="0"/>
          </a:p>
        </p:txBody>
      </p:sp>
      <p:sp>
        <p:nvSpPr>
          <p:cNvPr id="6" name="직사각형 5">
            <a:extLst>
              <a:ext uri="{FF2B5EF4-FFF2-40B4-BE49-F238E27FC236}">
                <a16:creationId xmlns:a16="http://schemas.microsoft.com/office/drawing/2014/main" id="{27A83FA2-F162-4BFE-9E34-BDB5BDD748E7}"/>
              </a:ext>
            </a:extLst>
          </p:cNvPr>
          <p:cNvSpPr/>
          <p:nvPr/>
        </p:nvSpPr>
        <p:spPr>
          <a:xfrm>
            <a:off x="4770783" y="4340398"/>
            <a:ext cx="2946400" cy="400110"/>
          </a:xfrm>
          <a:prstGeom prst="rect">
            <a:avLst/>
          </a:prstGeom>
          <a:noFill/>
        </p:spPr>
        <p:txBody>
          <a:bodyPr wrap="square" rtlCol="0">
            <a:spAutoFit/>
          </a:bodyPr>
          <a:lstStyle/>
          <a:p>
            <a:pPr algn="ctr"/>
            <a:r>
              <a:rPr lang="en-US" altLang="ko-KR" sz="2000" dirty="0">
                <a:solidFill>
                  <a:schemeClr val="tx1">
                    <a:lumMod val="75000"/>
                    <a:lumOff val="25000"/>
                  </a:schemeClr>
                </a:solidFill>
                <a:latin typeface="+mj-lt"/>
              </a:rPr>
              <a:t>Bharat Tata</a:t>
            </a:r>
          </a:p>
        </p:txBody>
      </p:sp>
      <p:sp>
        <p:nvSpPr>
          <p:cNvPr id="7" name="TextBox 6">
            <a:extLst>
              <a:ext uri="{FF2B5EF4-FFF2-40B4-BE49-F238E27FC236}">
                <a16:creationId xmlns:a16="http://schemas.microsoft.com/office/drawing/2014/main" id="{5A4A57B1-CFB2-4A35-8646-D38E0ECD430D}"/>
              </a:ext>
            </a:extLst>
          </p:cNvPr>
          <p:cNvSpPr txBox="1"/>
          <p:nvPr/>
        </p:nvSpPr>
        <p:spPr>
          <a:xfrm>
            <a:off x="8366811" y="4849051"/>
            <a:ext cx="2946400" cy="307777"/>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endParaRPr lang="ko-KR" altLang="en-US" sz="1400" dirty="0"/>
          </a:p>
        </p:txBody>
      </p:sp>
      <p:sp>
        <p:nvSpPr>
          <p:cNvPr id="8" name="직사각형 7">
            <a:extLst>
              <a:ext uri="{FF2B5EF4-FFF2-40B4-BE49-F238E27FC236}">
                <a16:creationId xmlns:a16="http://schemas.microsoft.com/office/drawing/2014/main" id="{C30FAFDB-3A55-408D-808A-15EA48AB34CB}"/>
              </a:ext>
            </a:extLst>
          </p:cNvPr>
          <p:cNvSpPr/>
          <p:nvPr/>
        </p:nvSpPr>
        <p:spPr>
          <a:xfrm>
            <a:off x="8366811" y="4340398"/>
            <a:ext cx="3083127" cy="400110"/>
          </a:xfrm>
          <a:prstGeom prst="rect">
            <a:avLst/>
          </a:prstGeom>
          <a:noFill/>
        </p:spPr>
        <p:txBody>
          <a:bodyPr wrap="square" rtlCol="0">
            <a:spAutoFit/>
          </a:bodyPr>
          <a:lstStyle/>
          <a:p>
            <a:pPr algn="ctr"/>
            <a:r>
              <a:rPr lang="en-US" altLang="ko-KR" sz="2000" dirty="0">
                <a:solidFill>
                  <a:schemeClr val="tx1">
                    <a:lumMod val="75000"/>
                    <a:lumOff val="25000"/>
                  </a:schemeClr>
                </a:solidFill>
                <a:latin typeface="+mj-lt"/>
              </a:rPr>
              <a:t>Prof. Tushar Jaruhar</a:t>
            </a:r>
          </a:p>
        </p:txBody>
      </p:sp>
      <p:sp>
        <p:nvSpPr>
          <p:cNvPr id="12" name="TextBox 11">
            <a:extLst>
              <a:ext uri="{FF2B5EF4-FFF2-40B4-BE49-F238E27FC236}">
                <a16:creationId xmlns:a16="http://schemas.microsoft.com/office/drawing/2014/main" id="{50A80B52-99BE-4D27-88B8-22153833440D}"/>
              </a:ext>
            </a:extLst>
          </p:cNvPr>
          <p:cNvSpPr txBox="1"/>
          <p:nvPr/>
        </p:nvSpPr>
        <p:spPr>
          <a:xfrm>
            <a:off x="2634973" y="923306"/>
            <a:ext cx="3609010" cy="584775"/>
          </a:xfrm>
          <a:prstGeom prst="rect">
            <a:avLst/>
          </a:prstGeom>
          <a:noFill/>
        </p:spPr>
        <p:txBody>
          <a:bodyPr wrap="square" rtlCol="0">
            <a:spAutoFit/>
          </a:bodyPr>
          <a:lstStyle/>
          <a:p>
            <a:pPr algn="ctr"/>
            <a:r>
              <a:rPr lang="en-US" altLang="ko-KR" sz="3200" dirty="0">
                <a:solidFill>
                  <a:schemeClr val="tx1">
                    <a:lumMod val="75000"/>
                    <a:lumOff val="25000"/>
                  </a:schemeClr>
                </a:solidFill>
                <a:latin typeface="+mj-lt"/>
                <a:cs typeface="Arial" panose="020B0604020202020204" pitchFamily="34" charset="0"/>
              </a:rPr>
              <a:t>Team members</a:t>
            </a:r>
            <a:endParaRPr lang="ko-KR" altLang="en-US" sz="3200" dirty="0">
              <a:solidFill>
                <a:schemeClr val="tx1">
                  <a:lumMod val="75000"/>
                  <a:lumOff val="25000"/>
                </a:schemeClr>
              </a:solidFill>
              <a:latin typeface="+mj-lt"/>
              <a:cs typeface="Arial" panose="020B0604020202020204" pitchFamily="34" charset="0"/>
            </a:endParaRPr>
          </a:p>
        </p:txBody>
      </p:sp>
      <p:pic>
        <p:nvPicPr>
          <p:cNvPr id="1028" name="Picture 4" descr="Businessman icon Royalty Free Vector Image - VectorStock">
            <a:extLst>
              <a:ext uri="{FF2B5EF4-FFF2-40B4-BE49-F238E27FC236}">
                <a16:creationId xmlns:a16="http://schemas.microsoft.com/office/drawing/2014/main" id="{97F3193A-AFB8-4E7E-90E8-CAC54B77D451}"/>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18487" t="14223" r="20156" b="22889"/>
          <a:stretch/>
        </p:blipFill>
        <p:spPr bwMode="auto">
          <a:xfrm>
            <a:off x="1161773" y="1854740"/>
            <a:ext cx="2106978" cy="202814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usinessman icon Royalty Free Vector Image - VectorStock">
            <a:extLst>
              <a:ext uri="{FF2B5EF4-FFF2-40B4-BE49-F238E27FC236}">
                <a16:creationId xmlns:a16="http://schemas.microsoft.com/office/drawing/2014/main" id="{476718E1-8D7A-4826-8EF4-572F42C8875B}"/>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18487" t="14223" r="20156" b="22889"/>
          <a:stretch/>
        </p:blipFill>
        <p:spPr bwMode="auto">
          <a:xfrm>
            <a:off x="5042510" y="1854739"/>
            <a:ext cx="2106978" cy="20281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usinessman icon Royalty Free Vector Image - VectorStock">
            <a:extLst>
              <a:ext uri="{FF2B5EF4-FFF2-40B4-BE49-F238E27FC236}">
                <a16:creationId xmlns:a16="http://schemas.microsoft.com/office/drawing/2014/main" id="{C25612EE-238B-4C57-BE11-FD0DE2B29503}"/>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18487" t="14223" r="20156" b="22889"/>
          <a:stretch/>
        </p:blipFill>
        <p:spPr bwMode="auto">
          <a:xfrm>
            <a:off x="8923249" y="1854738"/>
            <a:ext cx="2106978" cy="202814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37612DB-E441-46BE-8541-EE0FDB9A8A51}"/>
              </a:ext>
            </a:extLst>
          </p:cNvPr>
          <p:cNvSpPr txBox="1"/>
          <p:nvPr/>
        </p:nvSpPr>
        <p:spPr>
          <a:xfrm>
            <a:off x="8172233" y="917684"/>
            <a:ext cx="3609010" cy="584775"/>
          </a:xfrm>
          <a:prstGeom prst="rect">
            <a:avLst/>
          </a:prstGeom>
          <a:noFill/>
        </p:spPr>
        <p:txBody>
          <a:bodyPr wrap="square" rtlCol="0">
            <a:spAutoFit/>
          </a:bodyPr>
          <a:lstStyle/>
          <a:p>
            <a:pPr algn="ctr"/>
            <a:r>
              <a:rPr lang="en-US" altLang="ko-KR" sz="3200" dirty="0">
                <a:solidFill>
                  <a:schemeClr val="tx1">
                    <a:lumMod val="75000"/>
                    <a:lumOff val="25000"/>
                  </a:schemeClr>
                </a:solidFill>
                <a:latin typeface="+mj-lt"/>
                <a:cs typeface="Arial" panose="020B0604020202020204" pitchFamily="34" charset="0"/>
              </a:rPr>
              <a:t>Faculty guide</a:t>
            </a:r>
            <a:endParaRPr lang="ko-KR" altLang="en-US" sz="3200" dirty="0">
              <a:solidFill>
                <a:schemeClr val="tx1">
                  <a:lumMod val="75000"/>
                  <a:lumOff val="25000"/>
                </a:schemeClr>
              </a:solidFill>
              <a:latin typeface="+mj-lt"/>
              <a:cs typeface="Arial" panose="020B0604020202020204" pitchFamily="34" charset="0"/>
            </a:endParaRPr>
          </a:p>
        </p:txBody>
      </p:sp>
    </p:spTree>
    <p:extLst>
      <p:ext uri="{BB962C8B-B14F-4D97-AF65-F5344CB8AC3E}">
        <p14:creationId xmlns:p14="http://schemas.microsoft.com/office/powerpoint/2010/main" val="31523562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8D8A6-E2F6-4F23-85AC-8094AAB8B45F}"/>
              </a:ext>
            </a:extLst>
          </p:cNvPr>
          <p:cNvSpPr txBox="1"/>
          <p:nvPr/>
        </p:nvSpPr>
        <p:spPr>
          <a:xfrm>
            <a:off x="4194627" y="2093029"/>
            <a:ext cx="3802744" cy="769441"/>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4400" b="0" dirty="0">
                <a:solidFill>
                  <a:schemeClr val="tx1">
                    <a:lumMod val="75000"/>
                    <a:lumOff val="25000"/>
                  </a:schemeClr>
                </a:solidFill>
                <a:latin typeface="Agency FB" panose="020B0503020202020204" pitchFamily="34" charset="0"/>
              </a:rPr>
              <a:t>Thank You </a:t>
            </a:r>
          </a:p>
        </p:txBody>
      </p:sp>
      <p:cxnSp>
        <p:nvCxnSpPr>
          <p:cNvPr id="3" name="Straight Connector 2">
            <a:extLst>
              <a:ext uri="{FF2B5EF4-FFF2-40B4-BE49-F238E27FC236}">
                <a16:creationId xmlns:a16="http://schemas.microsoft.com/office/drawing/2014/main" id="{DE8BAA52-031D-4E71-AB59-0994B2D33E53}"/>
              </a:ext>
            </a:extLst>
          </p:cNvPr>
          <p:cNvCxnSpPr/>
          <p:nvPr/>
        </p:nvCxnSpPr>
        <p:spPr>
          <a:xfrm>
            <a:off x="509894" y="3061252"/>
            <a:ext cx="11237843"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31DCD9A-1D14-4A6E-9850-7B20E2501D77}"/>
              </a:ext>
            </a:extLst>
          </p:cNvPr>
          <p:cNvSpPr txBox="1"/>
          <p:nvPr/>
        </p:nvSpPr>
        <p:spPr>
          <a:xfrm>
            <a:off x="530087" y="3311021"/>
            <a:ext cx="1444488"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2800" b="0" dirty="0">
                <a:solidFill>
                  <a:schemeClr val="tx1">
                    <a:lumMod val="75000"/>
                    <a:lumOff val="25000"/>
                  </a:schemeClr>
                </a:solidFill>
                <a:latin typeface="Agency FB" panose="020B0503020202020204" pitchFamily="34" charset="0"/>
              </a:rPr>
              <a:t>Questions</a:t>
            </a:r>
          </a:p>
        </p:txBody>
      </p:sp>
      <p:sp>
        <p:nvSpPr>
          <p:cNvPr id="6" name="TextBox 5">
            <a:extLst>
              <a:ext uri="{FF2B5EF4-FFF2-40B4-BE49-F238E27FC236}">
                <a16:creationId xmlns:a16="http://schemas.microsoft.com/office/drawing/2014/main" id="{08EED2D2-7D90-4DEE-9D59-A2702348377A}"/>
              </a:ext>
            </a:extLst>
          </p:cNvPr>
          <p:cNvSpPr txBox="1"/>
          <p:nvPr/>
        </p:nvSpPr>
        <p:spPr>
          <a:xfrm>
            <a:off x="4658296" y="3260035"/>
            <a:ext cx="2875407"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2800" b="0" dirty="0">
                <a:solidFill>
                  <a:schemeClr val="tx1">
                    <a:lumMod val="75000"/>
                    <a:lumOff val="25000"/>
                  </a:schemeClr>
                </a:solidFill>
                <a:latin typeface="Agency FB" panose="020B0503020202020204" pitchFamily="34" charset="0"/>
              </a:rPr>
              <a:t>Feedback</a:t>
            </a:r>
          </a:p>
        </p:txBody>
      </p:sp>
      <p:sp>
        <p:nvSpPr>
          <p:cNvPr id="7" name="TextBox 6">
            <a:extLst>
              <a:ext uri="{FF2B5EF4-FFF2-40B4-BE49-F238E27FC236}">
                <a16:creationId xmlns:a16="http://schemas.microsoft.com/office/drawing/2014/main" id="{2286C4B5-A91A-44D3-B62D-97DFA179EEAE}"/>
              </a:ext>
            </a:extLst>
          </p:cNvPr>
          <p:cNvSpPr txBox="1"/>
          <p:nvPr/>
        </p:nvSpPr>
        <p:spPr>
          <a:xfrm>
            <a:off x="9952383" y="3260035"/>
            <a:ext cx="1815547"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2800" b="0" dirty="0">
                <a:solidFill>
                  <a:schemeClr val="tx1">
                    <a:lumMod val="75000"/>
                    <a:lumOff val="25000"/>
                  </a:schemeClr>
                </a:solidFill>
                <a:latin typeface="Agency FB" panose="020B0503020202020204" pitchFamily="34" charset="0"/>
              </a:rPr>
              <a:t>Comments</a:t>
            </a:r>
          </a:p>
        </p:txBody>
      </p:sp>
    </p:spTree>
    <p:extLst>
      <p:ext uri="{BB962C8B-B14F-4D97-AF65-F5344CB8AC3E}">
        <p14:creationId xmlns:p14="http://schemas.microsoft.com/office/powerpoint/2010/main" val="190762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Paper outline">
            <a:extLst>
              <a:ext uri="{FF2B5EF4-FFF2-40B4-BE49-F238E27FC236}">
                <a16:creationId xmlns:a16="http://schemas.microsoft.com/office/drawing/2014/main" id="{FF8D74A5-F9C8-4DFF-BC2A-6AAA51176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5610" y="341243"/>
            <a:ext cx="7268155" cy="6099314"/>
          </a:xfrm>
          <a:prstGeom prst="rect">
            <a:avLst/>
          </a:prstGeom>
        </p:spPr>
      </p:pic>
      <p:sp>
        <p:nvSpPr>
          <p:cNvPr id="98" name="TextBox 97">
            <a:extLst>
              <a:ext uri="{FF2B5EF4-FFF2-40B4-BE49-F238E27FC236}">
                <a16:creationId xmlns:a16="http://schemas.microsoft.com/office/drawing/2014/main" id="{16EB68FC-F0A8-4A4B-A6C7-F0FFDC196DA2}"/>
              </a:ext>
            </a:extLst>
          </p:cNvPr>
          <p:cNvSpPr txBox="1"/>
          <p:nvPr/>
        </p:nvSpPr>
        <p:spPr>
          <a:xfrm>
            <a:off x="1669143" y="300847"/>
            <a:ext cx="8853714" cy="646331"/>
          </a:xfrm>
          <a:prstGeom prst="rect">
            <a:avLst/>
          </a:prstGeom>
          <a:noFill/>
        </p:spPr>
        <p:txBody>
          <a:bodyPr wrap="square" rtlCol="0">
            <a:spAutoFit/>
          </a:bodyPr>
          <a:lstStyle/>
          <a:p>
            <a:pPr algn="ctr"/>
            <a:r>
              <a:rPr lang="en-US" altLang="ko-KR" sz="3600" dirty="0">
                <a:solidFill>
                  <a:schemeClr val="tx1">
                    <a:lumMod val="75000"/>
                    <a:lumOff val="25000"/>
                  </a:schemeClr>
                </a:solidFill>
                <a:latin typeface="Agency FB" panose="020B0503020202020204" pitchFamily="34" charset="0"/>
                <a:cs typeface="Arial" panose="020B0604020202020204" pitchFamily="34" charset="0"/>
              </a:rPr>
              <a:t>CONTENTS</a:t>
            </a:r>
            <a:endParaRPr lang="ko-KR" altLang="en-US" sz="3600" dirty="0">
              <a:solidFill>
                <a:schemeClr val="tx1">
                  <a:lumMod val="75000"/>
                  <a:lumOff val="25000"/>
                </a:schemeClr>
              </a:solidFill>
              <a:latin typeface="Agency FB" panose="020B0503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325CD2CC-7036-422B-8E60-621873FCB2E8}"/>
              </a:ext>
            </a:extLst>
          </p:cNvPr>
          <p:cNvGrpSpPr/>
          <p:nvPr/>
        </p:nvGrpSpPr>
        <p:grpSpPr>
          <a:xfrm>
            <a:off x="4089018" y="2324607"/>
            <a:ext cx="3359532" cy="830997"/>
            <a:chOff x="4115522" y="1728259"/>
            <a:chExt cx="3359532" cy="830997"/>
          </a:xfrm>
        </p:grpSpPr>
        <p:sp>
          <p:nvSpPr>
            <p:cNvPr id="30" name="직사각형 29">
              <a:extLst>
                <a:ext uri="{FF2B5EF4-FFF2-40B4-BE49-F238E27FC236}">
                  <a16:creationId xmlns:a16="http://schemas.microsoft.com/office/drawing/2014/main" id="{EFA80E58-DEC4-4BDE-A2FD-1AFA24078A78}"/>
                </a:ext>
              </a:extLst>
            </p:cNvPr>
            <p:cNvSpPr/>
            <p:nvPr/>
          </p:nvSpPr>
          <p:spPr>
            <a:xfrm>
              <a:off x="5379554" y="1824616"/>
              <a:ext cx="2095500" cy="523220"/>
            </a:xfrm>
            <a:prstGeom prst="rect">
              <a:avLst/>
            </a:prstGeom>
            <a:solidFill>
              <a:srgbClr val="2EBAA7"/>
            </a:solidFill>
            <a:ln w="9525" cap="flat">
              <a:noFill/>
              <a:prstDash val="solid"/>
              <a:miter/>
            </a:ln>
          </p:spPr>
          <p:txBody>
            <a:bodyPr rtlCol="0" anchor="ctr"/>
            <a:lstStyle/>
            <a:p>
              <a:pPr algn="ctr"/>
              <a:r>
                <a:rPr lang="en-US" altLang="ko-KR" b="1" dirty="0">
                  <a:solidFill>
                    <a:schemeClr val="bg1"/>
                  </a:solidFill>
                  <a:latin typeface="Agency FB" panose="020B0503020202020204" pitchFamily="34" charset="0"/>
                </a:rPr>
                <a:t>Scope</a:t>
              </a:r>
              <a:endParaRPr lang="ko-KR" altLang="en-US" b="1" dirty="0">
                <a:solidFill>
                  <a:schemeClr val="bg1"/>
                </a:solidFill>
                <a:latin typeface="Agency FB" panose="020B0503020202020204" pitchFamily="34" charset="0"/>
              </a:endParaRPr>
            </a:p>
          </p:txBody>
        </p:sp>
        <p:sp>
          <p:nvSpPr>
            <p:cNvPr id="31" name="직사각형 30">
              <a:extLst>
                <a:ext uri="{FF2B5EF4-FFF2-40B4-BE49-F238E27FC236}">
                  <a16:creationId xmlns:a16="http://schemas.microsoft.com/office/drawing/2014/main" id="{C027935C-3A88-4F78-BB2E-9260F5C47C22}"/>
                </a:ext>
              </a:extLst>
            </p:cNvPr>
            <p:cNvSpPr/>
            <p:nvPr/>
          </p:nvSpPr>
          <p:spPr>
            <a:xfrm>
              <a:off x="4115522" y="1728259"/>
              <a:ext cx="1570905" cy="830997"/>
            </a:xfrm>
            <a:prstGeom prst="rect">
              <a:avLst/>
            </a:prstGeom>
          </p:spPr>
          <p:txBody>
            <a:bodyPr wrap="square">
              <a:spAutoFit/>
            </a:bodyPr>
            <a:lstStyle/>
            <a:p>
              <a:r>
                <a:rPr lang="en-US" altLang="ko-KR" sz="4800" b="1" dirty="0">
                  <a:solidFill>
                    <a:srgbClr val="2EBAA7"/>
                  </a:solidFill>
                  <a:latin typeface="Agency FB" panose="020B0503020202020204" pitchFamily="34" charset="0"/>
                </a:rPr>
                <a:t>01</a:t>
              </a:r>
              <a:endParaRPr lang="ko-KR" altLang="en-US" sz="4800" b="1" dirty="0">
                <a:solidFill>
                  <a:srgbClr val="2EBAA7"/>
                </a:solidFill>
                <a:latin typeface="Agency FB" panose="020B0503020202020204" pitchFamily="34" charset="0"/>
              </a:endParaRPr>
            </a:p>
          </p:txBody>
        </p:sp>
      </p:grpSp>
      <p:grpSp>
        <p:nvGrpSpPr>
          <p:cNvPr id="4" name="Group 3">
            <a:extLst>
              <a:ext uri="{FF2B5EF4-FFF2-40B4-BE49-F238E27FC236}">
                <a16:creationId xmlns:a16="http://schemas.microsoft.com/office/drawing/2014/main" id="{A4D3BA15-DBE4-4B31-94F6-645E9CC5336B}"/>
              </a:ext>
            </a:extLst>
          </p:cNvPr>
          <p:cNvGrpSpPr/>
          <p:nvPr/>
        </p:nvGrpSpPr>
        <p:grpSpPr>
          <a:xfrm>
            <a:off x="4089017" y="3148262"/>
            <a:ext cx="3359533" cy="830997"/>
            <a:chOff x="4115521" y="2551914"/>
            <a:chExt cx="3359533" cy="830997"/>
          </a:xfrm>
        </p:grpSpPr>
        <p:sp>
          <p:nvSpPr>
            <p:cNvPr id="29" name="직사각형 28">
              <a:extLst>
                <a:ext uri="{FF2B5EF4-FFF2-40B4-BE49-F238E27FC236}">
                  <a16:creationId xmlns:a16="http://schemas.microsoft.com/office/drawing/2014/main" id="{CFF46936-B318-48F5-ACF6-EEFDC617FBBE}"/>
                </a:ext>
              </a:extLst>
            </p:cNvPr>
            <p:cNvSpPr/>
            <p:nvPr/>
          </p:nvSpPr>
          <p:spPr>
            <a:xfrm>
              <a:off x="5379554" y="2624926"/>
              <a:ext cx="2095500" cy="523220"/>
            </a:xfrm>
            <a:prstGeom prst="rect">
              <a:avLst/>
            </a:prstGeom>
            <a:solidFill>
              <a:srgbClr val="2EBAA7"/>
            </a:solidFill>
            <a:ln w="9525" cap="flat">
              <a:noFill/>
              <a:prstDash val="solid"/>
              <a:miter/>
            </a:ln>
          </p:spPr>
          <p:txBody>
            <a:bodyPr rtlCol="0" anchor="ctr"/>
            <a:lstStyle/>
            <a:p>
              <a:pPr algn="ctr"/>
              <a:r>
                <a:rPr lang="en-US" altLang="ko-KR" b="1" dirty="0">
                  <a:solidFill>
                    <a:schemeClr val="bg1"/>
                  </a:solidFill>
                  <a:latin typeface="Agency FB" panose="020B0503020202020204" pitchFamily="34" charset="0"/>
                </a:rPr>
                <a:t>Hypothesis</a:t>
              </a:r>
              <a:endParaRPr lang="ko-KR" altLang="en-US" b="1" dirty="0">
                <a:solidFill>
                  <a:schemeClr val="bg1"/>
                </a:solidFill>
                <a:latin typeface="Agency FB" panose="020B0503020202020204" pitchFamily="34" charset="0"/>
              </a:endParaRPr>
            </a:p>
          </p:txBody>
        </p:sp>
        <p:sp>
          <p:nvSpPr>
            <p:cNvPr id="32" name="직사각형 31">
              <a:extLst>
                <a:ext uri="{FF2B5EF4-FFF2-40B4-BE49-F238E27FC236}">
                  <a16:creationId xmlns:a16="http://schemas.microsoft.com/office/drawing/2014/main" id="{7FFC4D8B-8CF4-4BF6-9B9F-AFA50C073E8F}"/>
                </a:ext>
              </a:extLst>
            </p:cNvPr>
            <p:cNvSpPr/>
            <p:nvPr/>
          </p:nvSpPr>
          <p:spPr>
            <a:xfrm>
              <a:off x="4115521" y="2551914"/>
              <a:ext cx="1570905" cy="830997"/>
            </a:xfrm>
            <a:prstGeom prst="rect">
              <a:avLst/>
            </a:prstGeom>
          </p:spPr>
          <p:txBody>
            <a:bodyPr wrap="square">
              <a:spAutoFit/>
            </a:bodyPr>
            <a:lstStyle/>
            <a:p>
              <a:r>
                <a:rPr lang="en-US" altLang="ko-KR" sz="4800" b="1" dirty="0">
                  <a:solidFill>
                    <a:srgbClr val="2EBAA7"/>
                  </a:solidFill>
                  <a:latin typeface="Agency FB" panose="020B0503020202020204" pitchFamily="34" charset="0"/>
                </a:rPr>
                <a:t>02</a:t>
              </a:r>
              <a:endParaRPr lang="ko-KR" altLang="en-US" sz="4800" b="1" dirty="0">
                <a:solidFill>
                  <a:srgbClr val="2EBAA7"/>
                </a:solidFill>
                <a:latin typeface="Agency FB" panose="020B0503020202020204" pitchFamily="34" charset="0"/>
              </a:endParaRPr>
            </a:p>
          </p:txBody>
        </p:sp>
      </p:grpSp>
      <p:grpSp>
        <p:nvGrpSpPr>
          <p:cNvPr id="5" name="Group 4">
            <a:extLst>
              <a:ext uri="{FF2B5EF4-FFF2-40B4-BE49-F238E27FC236}">
                <a16:creationId xmlns:a16="http://schemas.microsoft.com/office/drawing/2014/main" id="{B28565CE-9FA5-472F-ABCA-0A0ADEAC1D72}"/>
              </a:ext>
            </a:extLst>
          </p:cNvPr>
          <p:cNvGrpSpPr/>
          <p:nvPr/>
        </p:nvGrpSpPr>
        <p:grpSpPr>
          <a:xfrm>
            <a:off x="4089016" y="3985107"/>
            <a:ext cx="3359534" cy="830997"/>
            <a:chOff x="4115520" y="3388759"/>
            <a:chExt cx="3359534" cy="830997"/>
          </a:xfrm>
        </p:grpSpPr>
        <p:sp>
          <p:nvSpPr>
            <p:cNvPr id="27" name="직사각형 26">
              <a:extLst>
                <a:ext uri="{FF2B5EF4-FFF2-40B4-BE49-F238E27FC236}">
                  <a16:creationId xmlns:a16="http://schemas.microsoft.com/office/drawing/2014/main" id="{6FFC9437-FA9C-4BEC-A40F-9DE4E5B27EB0}"/>
                </a:ext>
              </a:extLst>
            </p:cNvPr>
            <p:cNvSpPr/>
            <p:nvPr/>
          </p:nvSpPr>
          <p:spPr>
            <a:xfrm>
              <a:off x="5379554" y="3540379"/>
              <a:ext cx="2095500" cy="523220"/>
            </a:xfrm>
            <a:prstGeom prst="rect">
              <a:avLst/>
            </a:prstGeom>
            <a:solidFill>
              <a:srgbClr val="2EBAA7"/>
            </a:solidFill>
            <a:ln w="9525" cap="flat">
              <a:noFill/>
              <a:prstDash val="solid"/>
              <a:miter/>
            </a:ln>
          </p:spPr>
          <p:txBody>
            <a:bodyPr rtlCol="0" anchor="ctr"/>
            <a:lstStyle/>
            <a:p>
              <a:pPr algn="ctr"/>
              <a:r>
                <a:rPr lang="en-US" altLang="ko-KR" b="1" dirty="0">
                  <a:solidFill>
                    <a:schemeClr val="bg1"/>
                  </a:solidFill>
                  <a:latin typeface="Agency FB" panose="020B0503020202020204" pitchFamily="34" charset="0"/>
                </a:rPr>
                <a:t>The Process </a:t>
              </a:r>
              <a:endParaRPr lang="ko-KR" altLang="en-US" b="1" dirty="0">
                <a:solidFill>
                  <a:schemeClr val="bg1"/>
                </a:solidFill>
                <a:latin typeface="Agency FB" panose="020B0503020202020204" pitchFamily="34" charset="0"/>
              </a:endParaRPr>
            </a:p>
          </p:txBody>
        </p:sp>
        <p:sp>
          <p:nvSpPr>
            <p:cNvPr id="33" name="직사각형 32">
              <a:extLst>
                <a:ext uri="{FF2B5EF4-FFF2-40B4-BE49-F238E27FC236}">
                  <a16:creationId xmlns:a16="http://schemas.microsoft.com/office/drawing/2014/main" id="{F2AD18F1-9065-4AC1-AB0E-C35098E0FFB1}"/>
                </a:ext>
              </a:extLst>
            </p:cNvPr>
            <p:cNvSpPr/>
            <p:nvPr/>
          </p:nvSpPr>
          <p:spPr>
            <a:xfrm>
              <a:off x="4115520" y="3388759"/>
              <a:ext cx="1570905" cy="830997"/>
            </a:xfrm>
            <a:prstGeom prst="rect">
              <a:avLst/>
            </a:prstGeom>
          </p:spPr>
          <p:txBody>
            <a:bodyPr wrap="square">
              <a:spAutoFit/>
            </a:bodyPr>
            <a:lstStyle/>
            <a:p>
              <a:r>
                <a:rPr lang="en-US" altLang="ko-KR" sz="4800" b="1" dirty="0">
                  <a:solidFill>
                    <a:srgbClr val="2EBAA7"/>
                  </a:solidFill>
                  <a:latin typeface="Agency FB" panose="020B0503020202020204" pitchFamily="34" charset="0"/>
                </a:rPr>
                <a:t>03</a:t>
              </a:r>
              <a:endParaRPr lang="ko-KR" altLang="en-US" sz="4800" b="1" dirty="0">
                <a:solidFill>
                  <a:srgbClr val="2EBAA7"/>
                </a:solidFill>
                <a:latin typeface="Agency FB" panose="020B0503020202020204" pitchFamily="34" charset="0"/>
              </a:endParaRPr>
            </a:p>
          </p:txBody>
        </p:sp>
      </p:grpSp>
      <p:grpSp>
        <p:nvGrpSpPr>
          <p:cNvPr id="6" name="Group 5">
            <a:extLst>
              <a:ext uri="{FF2B5EF4-FFF2-40B4-BE49-F238E27FC236}">
                <a16:creationId xmlns:a16="http://schemas.microsoft.com/office/drawing/2014/main" id="{0ECE85C6-79E6-446A-93C7-6F0876466D64}"/>
              </a:ext>
            </a:extLst>
          </p:cNvPr>
          <p:cNvGrpSpPr/>
          <p:nvPr/>
        </p:nvGrpSpPr>
        <p:grpSpPr>
          <a:xfrm>
            <a:off x="4089015" y="4895091"/>
            <a:ext cx="3359535" cy="830997"/>
            <a:chOff x="4115519" y="4298743"/>
            <a:chExt cx="3359535" cy="830997"/>
          </a:xfrm>
        </p:grpSpPr>
        <p:sp>
          <p:nvSpPr>
            <p:cNvPr id="26" name="직사각형 25">
              <a:extLst>
                <a:ext uri="{FF2B5EF4-FFF2-40B4-BE49-F238E27FC236}">
                  <a16:creationId xmlns:a16="http://schemas.microsoft.com/office/drawing/2014/main" id="{321B24B9-44F2-4E30-9828-C357EABBC3BC}"/>
                </a:ext>
              </a:extLst>
            </p:cNvPr>
            <p:cNvSpPr/>
            <p:nvPr/>
          </p:nvSpPr>
          <p:spPr>
            <a:xfrm>
              <a:off x="5379554" y="4452631"/>
              <a:ext cx="2095500" cy="523220"/>
            </a:xfrm>
            <a:prstGeom prst="rect">
              <a:avLst/>
            </a:prstGeom>
            <a:solidFill>
              <a:srgbClr val="2EBAA7"/>
            </a:solidFill>
            <a:ln w="9525" cap="flat">
              <a:noFill/>
              <a:prstDash val="solid"/>
              <a:miter/>
            </a:ln>
          </p:spPr>
          <p:txBody>
            <a:bodyPr rtlCol="0" anchor="ctr"/>
            <a:lstStyle/>
            <a:p>
              <a:pPr algn="ctr"/>
              <a:r>
                <a:rPr lang="en-US" altLang="ko-KR" b="1" dirty="0">
                  <a:solidFill>
                    <a:schemeClr val="bg1"/>
                  </a:solidFill>
                  <a:latin typeface="Agency FB" panose="020B0503020202020204" pitchFamily="34" charset="0"/>
                </a:rPr>
                <a:t>Analysis &amp; Findings</a:t>
              </a:r>
              <a:endParaRPr lang="ko-KR" altLang="en-US" b="1" dirty="0">
                <a:solidFill>
                  <a:schemeClr val="bg1"/>
                </a:solidFill>
                <a:latin typeface="Agency FB" panose="020B0503020202020204" pitchFamily="34" charset="0"/>
              </a:endParaRPr>
            </a:p>
          </p:txBody>
        </p:sp>
        <p:sp>
          <p:nvSpPr>
            <p:cNvPr id="34" name="직사각형 33">
              <a:extLst>
                <a:ext uri="{FF2B5EF4-FFF2-40B4-BE49-F238E27FC236}">
                  <a16:creationId xmlns:a16="http://schemas.microsoft.com/office/drawing/2014/main" id="{C6CC62A1-EAC9-413C-B19F-1F64BF0017F5}"/>
                </a:ext>
              </a:extLst>
            </p:cNvPr>
            <p:cNvSpPr/>
            <p:nvPr/>
          </p:nvSpPr>
          <p:spPr>
            <a:xfrm>
              <a:off x="4115519" y="4298743"/>
              <a:ext cx="1570905" cy="830997"/>
            </a:xfrm>
            <a:prstGeom prst="rect">
              <a:avLst/>
            </a:prstGeom>
          </p:spPr>
          <p:txBody>
            <a:bodyPr wrap="square">
              <a:spAutoFit/>
            </a:bodyPr>
            <a:lstStyle/>
            <a:p>
              <a:r>
                <a:rPr lang="en-US" altLang="ko-KR" sz="4800" b="1" dirty="0">
                  <a:solidFill>
                    <a:srgbClr val="2EBAA7"/>
                  </a:solidFill>
                  <a:latin typeface="Agency FB" panose="020B0503020202020204" pitchFamily="34" charset="0"/>
                </a:rPr>
                <a:t>04</a:t>
              </a:r>
              <a:endParaRPr lang="ko-KR" altLang="en-US" sz="4800" b="1" dirty="0">
                <a:solidFill>
                  <a:srgbClr val="2EBAA7"/>
                </a:solidFill>
                <a:latin typeface="Agency FB" panose="020B0503020202020204" pitchFamily="34" charset="0"/>
              </a:endParaRPr>
            </a:p>
          </p:txBody>
        </p:sp>
      </p:grpSp>
    </p:spTree>
    <p:extLst>
      <p:ext uri="{BB962C8B-B14F-4D97-AF65-F5344CB8AC3E}">
        <p14:creationId xmlns:p14="http://schemas.microsoft.com/office/powerpoint/2010/main" val="13092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4D96CB-D657-40BA-88AB-9DFF4CA53658}"/>
              </a:ext>
            </a:extLst>
          </p:cNvPr>
          <p:cNvSpPr txBox="1"/>
          <p:nvPr/>
        </p:nvSpPr>
        <p:spPr>
          <a:xfrm>
            <a:off x="340140" y="152466"/>
            <a:ext cx="4496903" cy="523220"/>
          </a:xfrm>
          <a:prstGeom prst="rect">
            <a:avLst/>
          </a:prstGeom>
          <a:noFill/>
        </p:spPr>
        <p:txBody>
          <a:bodyPr wrap="square" rtlCol="0">
            <a:spAutoFit/>
          </a:bodyPr>
          <a:lstStyle/>
          <a:p>
            <a:r>
              <a:rPr lang="en-US" altLang="ko-KR" sz="2800" b="1">
                <a:solidFill>
                  <a:schemeClr val="tx1">
                    <a:lumMod val="75000"/>
                    <a:lumOff val="25000"/>
                  </a:schemeClr>
                </a:solidFill>
                <a:latin typeface="Agency FB" panose="020B0503020202020204" pitchFamily="34" charset="0"/>
                <a:cs typeface="Arial" panose="020B0604020202020204" pitchFamily="34" charset="0"/>
              </a:rPr>
              <a:t>Scope of Research</a:t>
            </a:r>
            <a:endParaRPr lang="ko-KR" altLang="en-US" sz="2800" b="1">
              <a:solidFill>
                <a:schemeClr val="tx1">
                  <a:lumMod val="75000"/>
                  <a:lumOff val="25000"/>
                </a:schemeClr>
              </a:solidFill>
              <a:latin typeface="Agency FB" panose="020B0503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1177170-715A-4ADE-BEAE-10D299F149A9}"/>
              </a:ext>
            </a:extLst>
          </p:cNvPr>
          <p:cNvGrpSpPr/>
          <p:nvPr/>
        </p:nvGrpSpPr>
        <p:grpSpPr>
          <a:xfrm>
            <a:off x="717686" y="1636451"/>
            <a:ext cx="4957933" cy="1443475"/>
            <a:chOff x="717686" y="1636451"/>
            <a:chExt cx="4957933" cy="1443475"/>
          </a:xfrm>
        </p:grpSpPr>
        <p:sp>
          <p:nvSpPr>
            <p:cNvPr id="11" name="직사각형 10">
              <a:extLst>
                <a:ext uri="{FF2B5EF4-FFF2-40B4-BE49-F238E27FC236}">
                  <a16:creationId xmlns:a16="http://schemas.microsoft.com/office/drawing/2014/main" id="{818D9E1F-D368-4F8B-8416-D941EADB33A5}"/>
                </a:ext>
              </a:extLst>
            </p:cNvPr>
            <p:cNvSpPr/>
            <p:nvPr/>
          </p:nvSpPr>
          <p:spPr>
            <a:xfrm>
              <a:off x="717686" y="2156596"/>
              <a:ext cx="4957933" cy="923330"/>
            </a:xfrm>
            <a:prstGeom prst="rect">
              <a:avLst/>
            </a:prstGeom>
            <a:noFill/>
          </p:spPr>
          <p:txBody>
            <a:bodyPr wrap="square" lIns="91440" tIns="45720" rIns="91440" bIns="45720" rtlCol="0" anchor="t">
              <a:spAutoFit/>
            </a:bodyPr>
            <a:lstStyle/>
            <a:p>
              <a:r>
                <a:rPr lang="en-US" dirty="0">
                  <a:solidFill>
                    <a:schemeClr val="tx1">
                      <a:lumMod val="75000"/>
                      <a:lumOff val="25000"/>
                    </a:schemeClr>
                  </a:solidFill>
                  <a:latin typeface="Agency FB"/>
                </a:rPr>
                <a:t>To perform sentiment analysis and find out the amount of  factual and  perceptual data given in annual reports of some Indian banks</a:t>
              </a:r>
              <a:endParaRPr lang="en-US" dirty="0">
                <a:solidFill>
                  <a:schemeClr val="tx1">
                    <a:lumMod val="75000"/>
                    <a:lumOff val="25000"/>
                  </a:schemeClr>
                </a:solidFill>
                <a:latin typeface="Agency FB"/>
                <a:ea typeface="Arial Unicode MS"/>
                <a:cs typeface="+mn-lt"/>
              </a:endParaRPr>
            </a:p>
            <a:p>
              <a:endParaRPr lang="en-US" altLang="ko-KR" dirty="0">
                <a:solidFill>
                  <a:schemeClr val="tx1">
                    <a:lumMod val="75000"/>
                    <a:lumOff val="25000"/>
                  </a:schemeClr>
                </a:solidFill>
                <a:latin typeface="Agency FB" panose="020B0503020202020204" pitchFamily="34" charset="0"/>
              </a:endParaRPr>
            </a:p>
          </p:txBody>
        </p:sp>
        <p:sp>
          <p:nvSpPr>
            <p:cNvPr id="12" name="직사각형 11">
              <a:extLst>
                <a:ext uri="{FF2B5EF4-FFF2-40B4-BE49-F238E27FC236}">
                  <a16:creationId xmlns:a16="http://schemas.microsoft.com/office/drawing/2014/main" id="{9030CC24-F74D-4005-B353-C4088C564138}"/>
                </a:ext>
              </a:extLst>
            </p:cNvPr>
            <p:cNvSpPr/>
            <p:nvPr/>
          </p:nvSpPr>
          <p:spPr>
            <a:xfrm>
              <a:off x="2758520" y="1636451"/>
              <a:ext cx="1982446" cy="523220"/>
            </a:xfrm>
            <a:prstGeom prst="rect">
              <a:avLst/>
            </a:prstGeom>
            <a:noFill/>
          </p:spPr>
          <p:txBody>
            <a:bodyPr wrap="square" rtlCol="0">
              <a:spAutoFit/>
            </a:bodyPr>
            <a:lstStyle/>
            <a:p>
              <a:r>
                <a:rPr lang="en-US" altLang="ko-KR" sz="2800" b="1">
                  <a:solidFill>
                    <a:schemeClr val="tx1">
                      <a:lumMod val="75000"/>
                      <a:lumOff val="25000"/>
                    </a:schemeClr>
                  </a:solidFill>
                  <a:latin typeface="Agency FB" panose="020B0503020202020204" pitchFamily="34" charset="0"/>
                </a:rPr>
                <a:t>01.</a:t>
              </a:r>
            </a:p>
          </p:txBody>
        </p:sp>
      </p:grpSp>
      <p:grpSp>
        <p:nvGrpSpPr>
          <p:cNvPr id="3" name="Group 2">
            <a:extLst>
              <a:ext uri="{FF2B5EF4-FFF2-40B4-BE49-F238E27FC236}">
                <a16:creationId xmlns:a16="http://schemas.microsoft.com/office/drawing/2014/main" id="{D38A64DF-D7F7-4D76-B4E1-39DD0722F280}"/>
              </a:ext>
            </a:extLst>
          </p:cNvPr>
          <p:cNvGrpSpPr/>
          <p:nvPr/>
        </p:nvGrpSpPr>
        <p:grpSpPr>
          <a:xfrm>
            <a:off x="6840698" y="3079926"/>
            <a:ext cx="4277083" cy="1447903"/>
            <a:chOff x="6867994" y="1632023"/>
            <a:chExt cx="4277083" cy="1447903"/>
          </a:xfrm>
        </p:grpSpPr>
        <p:sp>
          <p:nvSpPr>
            <p:cNvPr id="14" name="직사각형 13">
              <a:extLst>
                <a:ext uri="{FF2B5EF4-FFF2-40B4-BE49-F238E27FC236}">
                  <a16:creationId xmlns:a16="http://schemas.microsoft.com/office/drawing/2014/main" id="{B76D4D08-C543-4B29-A2BD-8D39C6714CB6}"/>
                </a:ext>
              </a:extLst>
            </p:cNvPr>
            <p:cNvSpPr/>
            <p:nvPr/>
          </p:nvSpPr>
          <p:spPr>
            <a:xfrm>
              <a:off x="6867994" y="2156596"/>
              <a:ext cx="4277083" cy="923330"/>
            </a:xfrm>
            <a:prstGeom prst="rect">
              <a:avLst/>
            </a:prstGeom>
            <a:noFill/>
          </p:spPr>
          <p:txBody>
            <a:bodyPr wrap="square" lIns="91440" tIns="45720" rIns="91440" bIns="45720" rtlCol="0" anchor="t">
              <a:spAutoFit/>
            </a:bodyPr>
            <a:lstStyle/>
            <a:p>
              <a:pPr algn="ctr"/>
              <a:r>
                <a:rPr lang="en-US" altLang="ko-KR">
                  <a:solidFill>
                    <a:schemeClr val="tx1">
                      <a:lumMod val="75000"/>
                      <a:lumOff val="25000"/>
                    </a:schemeClr>
                  </a:solidFill>
                  <a:latin typeface="Agency FB"/>
                </a:rPr>
                <a:t>To determine if existing sentiment analyzers can accurately predict the sentiment for the given data corroborated with market data.</a:t>
              </a:r>
              <a:endParaRPr lang="en-US">
                <a:solidFill>
                  <a:schemeClr val="tx1">
                    <a:lumMod val="75000"/>
                    <a:lumOff val="25000"/>
                  </a:schemeClr>
                </a:solidFill>
              </a:endParaRPr>
            </a:p>
          </p:txBody>
        </p:sp>
        <p:sp>
          <p:nvSpPr>
            <p:cNvPr id="15" name="직사각형 14">
              <a:extLst>
                <a:ext uri="{FF2B5EF4-FFF2-40B4-BE49-F238E27FC236}">
                  <a16:creationId xmlns:a16="http://schemas.microsoft.com/office/drawing/2014/main" id="{B141C062-BD03-49D0-8959-EC81A71CA293}"/>
                </a:ext>
              </a:extLst>
            </p:cNvPr>
            <p:cNvSpPr/>
            <p:nvPr/>
          </p:nvSpPr>
          <p:spPr>
            <a:xfrm>
              <a:off x="8802812" y="1632023"/>
              <a:ext cx="1982446" cy="523220"/>
            </a:xfrm>
            <a:prstGeom prst="rect">
              <a:avLst/>
            </a:prstGeom>
            <a:noFill/>
          </p:spPr>
          <p:txBody>
            <a:bodyPr wrap="square" rtlCol="0">
              <a:spAutoFit/>
            </a:bodyPr>
            <a:lstStyle/>
            <a:p>
              <a:r>
                <a:rPr lang="en-US" altLang="ko-KR" sz="2800" b="1">
                  <a:solidFill>
                    <a:schemeClr val="tx1">
                      <a:lumMod val="75000"/>
                      <a:lumOff val="25000"/>
                    </a:schemeClr>
                  </a:solidFill>
                  <a:latin typeface="Agency FB" panose="020B0503020202020204" pitchFamily="34" charset="0"/>
                </a:rPr>
                <a:t>02.</a:t>
              </a:r>
            </a:p>
          </p:txBody>
        </p:sp>
      </p:grpSp>
    </p:spTree>
    <p:extLst>
      <p:ext uri="{BB962C8B-B14F-4D97-AF65-F5344CB8AC3E}">
        <p14:creationId xmlns:p14="http://schemas.microsoft.com/office/powerpoint/2010/main" val="3984909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사각형: 둥근 모서리 23">
            <a:extLst>
              <a:ext uri="{FF2B5EF4-FFF2-40B4-BE49-F238E27FC236}">
                <a16:creationId xmlns:a16="http://schemas.microsoft.com/office/drawing/2014/main" id="{627FB2D1-A62F-4AD8-8452-6B23572E1BAB}"/>
              </a:ext>
            </a:extLst>
          </p:cNvPr>
          <p:cNvSpPr/>
          <p:nvPr/>
        </p:nvSpPr>
        <p:spPr>
          <a:xfrm>
            <a:off x="4920929" y="1634546"/>
            <a:ext cx="2164610" cy="604090"/>
          </a:xfrm>
          <a:prstGeom prst="roundRect">
            <a:avLst>
              <a:gd name="adj" fmla="val 20568"/>
            </a:avLst>
          </a:prstGeom>
          <a:solidFill>
            <a:srgbClr val="2F3D54"/>
          </a:solidFill>
          <a:ln w="9525" cap="flat">
            <a:noFill/>
            <a:prstDash val="solid"/>
            <a:miter/>
          </a:ln>
        </p:spPr>
        <p:txBody>
          <a:bodyPr rtlCol="0" anchor="ctr"/>
          <a:lstStyle/>
          <a:p>
            <a:pPr algn="ctr"/>
            <a:r>
              <a:rPr lang="en-US" altLang="ko-KR" sz="2400" b="1" dirty="0">
                <a:solidFill>
                  <a:schemeClr val="bg1"/>
                </a:solidFill>
                <a:latin typeface="Agency FB" panose="020B0503020202020204" pitchFamily="34" charset="0"/>
              </a:rPr>
              <a:t>Private Bank</a:t>
            </a:r>
          </a:p>
        </p:txBody>
      </p:sp>
      <p:sp>
        <p:nvSpPr>
          <p:cNvPr id="52" name="TextBox 51">
            <a:extLst>
              <a:ext uri="{FF2B5EF4-FFF2-40B4-BE49-F238E27FC236}">
                <a16:creationId xmlns:a16="http://schemas.microsoft.com/office/drawing/2014/main" id="{055D6B3E-4BCB-4B40-A869-5B5BD7F3B18F}"/>
              </a:ext>
            </a:extLst>
          </p:cNvPr>
          <p:cNvSpPr txBox="1"/>
          <p:nvPr/>
        </p:nvSpPr>
        <p:spPr>
          <a:xfrm>
            <a:off x="1532833" y="969951"/>
            <a:ext cx="8940802"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Hypothesis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DB72B4F-803A-41AC-BC99-71729A2E74A1}"/>
              </a:ext>
            </a:extLst>
          </p:cNvPr>
          <p:cNvGrpSpPr/>
          <p:nvPr/>
        </p:nvGrpSpPr>
        <p:grpSpPr>
          <a:xfrm>
            <a:off x="325823" y="2142951"/>
            <a:ext cx="10729880" cy="3131809"/>
            <a:chOff x="325823" y="2142951"/>
            <a:chExt cx="10729880" cy="3131809"/>
          </a:xfrm>
        </p:grpSpPr>
        <p:cxnSp>
          <p:nvCxnSpPr>
            <p:cNvPr id="48" name="직선 연결선 27">
              <a:extLst>
                <a:ext uri="{FF2B5EF4-FFF2-40B4-BE49-F238E27FC236}">
                  <a16:creationId xmlns:a16="http://schemas.microsoft.com/office/drawing/2014/main" id="{015B92E8-A610-4C16-8019-82D0D6894154}"/>
                </a:ext>
              </a:extLst>
            </p:cNvPr>
            <p:cNvCxnSpPr>
              <a:cxnSpLocks/>
            </p:cNvCxnSpPr>
            <p:nvPr/>
          </p:nvCxnSpPr>
          <p:spPr>
            <a:xfrm>
              <a:off x="5964859" y="2142951"/>
              <a:ext cx="0" cy="261419"/>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49" name="직선 연결선 27">
              <a:extLst>
                <a:ext uri="{FF2B5EF4-FFF2-40B4-BE49-F238E27FC236}">
                  <a16:creationId xmlns:a16="http://schemas.microsoft.com/office/drawing/2014/main" id="{1400F3ED-18FC-41FC-8D6D-302CB2053B90}"/>
                </a:ext>
              </a:extLst>
            </p:cNvPr>
            <p:cNvCxnSpPr>
              <a:cxnSpLocks/>
            </p:cNvCxnSpPr>
            <p:nvPr/>
          </p:nvCxnSpPr>
          <p:spPr>
            <a:xfrm>
              <a:off x="2347926" y="2380135"/>
              <a:ext cx="0" cy="468000"/>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BF95D1D-AE09-49FD-AADC-CD5DD8D747A4}"/>
                </a:ext>
              </a:extLst>
            </p:cNvPr>
            <p:cNvGrpSpPr/>
            <p:nvPr/>
          </p:nvGrpSpPr>
          <p:grpSpPr>
            <a:xfrm>
              <a:off x="325823" y="2845406"/>
              <a:ext cx="3920727" cy="1687883"/>
              <a:chOff x="1002433" y="2991643"/>
              <a:chExt cx="3716375" cy="1556200"/>
            </a:xfrm>
          </p:grpSpPr>
          <p:cxnSp>
            <p:nvCxnSpPr>
              <p:cNvPr id="61" name="직선 연결선 25">
                <a:extLst>
                  <a:ext uri="{FF2B5EF4-FFF2-40B4-BE49-F238E27FC236}">
                    <a16:creationId xmlns:a16="http://schemas.microsoft.com/office/drawing/2014/main" id="{D9A20794-49DF-4AD0-8597-F2A8D35E7A41}"/>
                  </a:ext>
                </a:extLst>
              </p:cNvPr>
              <p:cNvCxnSpPr/>
              <p:nvPr/>
            </p:nvCxnSpPr>
            <p:spPr>
              <a:xfrm>
                <a:off x="1922865" y="3698198"/>
                <a:ext cx="0" cy="111030"/>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62" name="직선 연결선 26">
                <a:extLst>
                  <a:ext uri="{FF2B5EF4-FFF2-40B4-BE49-F238E27FC236}">
                    <a16:creationId xmlns:a16="http://schemas.microsoft.com/office/drawing/2014/main" id="{190A1E8D-94FA-4C3C-9E68-E69076567F36}"/>
                  </a:ext>
                </a:extLst>
              </p:cNvPr>
              <p:cNvCxnSpPr/>
              <p:nvPr/>
            </p:nvCxnSpPr>
            <p:spPr>
              <a:xfrm>
                <a:off x="3950543" y="3686068"/>
                <a:ext cx="0" cy="111030"/>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sp>
            <p:nvSpPr>
              <p:cNvPr id="64" name="사각형: 둥근 모서리 28">
                <a:extLst>
                  <a:ext uri="{FF2B5EF4-FFF2-40B4-BE49-F238E27FC236}">
                    <a16:creationId xmlns:a16="http://schemas.microsoft.com/office/drawing/2014/main" id="{385A49AD-E272-4125-BD8D-F604BCF5C3C1}"/>
                  </a:ext>
                </a:extLst>
              </p:cNvPr>
              <p:cNvSpPr/>
              <p:nvPr/>
            </p:nvSpPr>
            <p:spPr>
              <a:xfrm>
                <a:off x="1002433" y="3806226"/>
                <a:ext cx="1801396" cy="741617"/>
              </a:xfrm>
              <a:prstGeom prst="roundRect">
                <a:avLst>
                  <a:gd name="adj" fmla="val 17321"/>
                </a:avLst>
              </a:prstGeom>
              <a:solidFill>
                <a:srgbClr val="2EBAA7"/>
              </a:solidFill>
              <a:ln w="38100" cap="flat">
                <a:noFill/>
                <a:prstDash val="solid"/>
                <a:miter/>
              </a:ln>
            </p:spPr>
            <p:txBody>
              <a:bodyPr rtlCol="0" anchor="ctr"/>
              <a:lstStyle/>
              <a:p>
                <a:pPr algn="ctr"/>
                <a:r>
                  <a:rPr lang="en-US" altLang="ko-KR" sz="1400" b="1" dirty="0">
                    <a:solidFill>
                      <a:schemeClr val="bg1"/>
                    </a:solidFill>
                    <a:latin typeface="Agency FB" panose="020B0503020202020204" pitchFamily="34" charset="0"/>
                  </a:rPr>
                  <a:t>Existing Analyzers are appropriate for banking sector text analysis</a:t>
                </a:r>
              </a:p>
            </p:txBody>
          </p:sp>
          <p:cxnSp>
            <p:nvCxnSpPr>
              <p:cNvPr id="56" name="직선 연결선 27">
                <a:extLst>
                  <a:ext uri="{FF2B5EF4-FFF2-40B4-BE49-F238E27FC236}">
                    <a16:creationId xmlns:a16="http://schemas.microsoft.com/office/drawing/2014/main" id="{040B93C0-B3EF-46B3-8780-3AAB7C0E548F}"/>
                  </a:ext>
                </a:extLst>
              </p:cNvPr>
              <p:cNvCxnSpPr>
                <a:cxnSpLocks/>
              </p:cNvCxnSpPr>
              <p:nvPr/>
            </p:nvCxnSpPr>
            <p:spPr>
              <a:xfrm>
                <a:off x="2917412" y="2991643"/>
                <a:ext cx="0" cy="688981"/>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sp>
            <p:nvSpPr>
              <p:cNvPr id="80" name="사각형: 둥근 모서리 28">
                <a:extLst>
                  <a:ext uri="{FF2B5EF4-FFF2-40B4-BE49-F238E27FC236}">
                    <a16:creationId xmlns:a16="http://schemas.microsoft.com/office/drawing/2014/main" id="{E5540A31-1EF4-4EC2-8343-4EB78F88DDAC}"/>
                  </a:ext>
                </a:extLst>
              </p:cNvPr>
              <p:cNvSpPr/>
              <p:nvPr/>
            </p:nvSpPr>
            <p:spPr>
              <a:xfrm>
                <a:off x="2917412" y="3801145"/>
                <a:ext cx="1801396" cy="741617"/>
              </a:xfrm>
              <a:prstGeom prst="roundRect">
                <a:avLst>
                  <a:gd name="adj" fmla="val 17321"/>
                </a:avLst>
              </a:prstGeom>
              <a:solidFill>
                <a:srgbClr val="2EBAA7"/>
              </a:solidFill>
              <a:ln w="38100" cap="flat">
                <a:noFill/>
                <a:prstDash val="solid"/>
                <a:miter/>
              </a:ln>
            </p:spPr>
            <p:txBody>
              <a:bodyPr rtlCol="0" anchor="ctr"/>
              <a:lstStyle/>
              <a:p>
                <a:pPr algn="ctr"/>
                <a:r>
                  <a:rPr lang="en-US" altLang="ko-KR" sz="1400" b="1" dirty="0">
                    <a:solidFill>
                      <a:schemeClr val="bg1"/>
                    </a:solidFill>
                    <a:latin typeface="Agency FB" panose="020B0503020202020204" pitchFamily="34" charset="0"/>
                  </a:rPr>
                  <a:t>Existing Analyzers are not appropriate for banking sector text analysis</a:t>
                </a:r>
              </a:p>
            </p:txBody>
          </p:sp>
          <p:cxnSp>
            <p:nvCxnSpPr>
              <p:cNvPr id="81" name="직선 연결선 27">
                <a:extLst>
                  <a:ext uri="{FF2B5EF4-FFF2-40B4-BE49-F238E27FC236}">
                    <a16:creationId xmlns:a16="http://schemas.microsoft.com/office/drawing/2014/main" id="{727E2F92-D21C-4FE1-BFC2-554FA0F88085}"/>
                  </a:ext>
                </a:extLst>
              </p:cNvPr>
              <p:cNvCxnSpPr>
                <a:cxnSpLocks/>
              </p:cNvCxnSpPr>
              <p:nvPr/>
            </p:nvCxnSpPr>
            <p:spPr>
              <a:xfrm>
                <a:off x="1903131" y="3698198"/>
                <a:ext cx="2055119" cy="0"/>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39495385-D679-4C6A-817D-D4346CF576F3}"/>
                </a:ext>
              </a:extLst>
            </p:cNvPr>
            <p:cNvGrpSpPr/>
            <p:nvPr/>
          </p:nvGrpSpPr>
          <p:grpSpPr>
            <a:xfrm>
              <a:off x="5068855" y="2933974"/>
              <a:ext cx="5986848" cy="2340786"/>
              <a:chOff x="5068855" y="2804035"/>
              <a:chExt cx="5986848" cy="2340786"/>
            </a:xfrm>
          </p:grpSpPr>
          <p:cxnSp>
            <p:nvCxnSpPr>
              <p:cNvPr id="25" name="직선 연결선 24">
                <a:extLst>
                  <a:ext uri="{FF2B5EF4-FFF2-40B4-BE49-F238E27FC236}">
                    <a16:creationId xmlns:a16="http://schemas.microsoft.com/office/drawing/2014/main" id="{93F74DB5-5080-43C6-88F3-5AAAE2A5DDC8}"/>
                  </a:ext>
                </a:extLst>
              </p:cNvPr>
              <p:cNvCxnSpPr>
                <a:cxnSpLocks/>
              </p:cNvCxnSpPr>
              <p:nvPr/>
            </p:nvCxnSpPr>
            <p:spPr>
              <a:xfrm>
                <a:off x="8062278" y="2804035"/>
                <a:ext cx="1" cy="1548073"/>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8271972A-CFEF-4996-B7DF-2658852DE49C}"/>
                  </a:ext>
                </a:extLst>
              </p:cNvPr>
              <p:cNvCxnSpPr/>
              <p:nvPr/>
            </p:nvCxnSpPr>
            <p:spPr>
              <a:xfrm>
                <a:off x="6033111" y="4352108"/>
                <a:ext cx="0" cy="272005"/>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58725D7-1636-4901-A5B8-FC70E5056BCF}"/>
                  </a:ext>
                </a:extLst>
              </p:cNvPr>
              <p:cNvCxnSpPr/>
              <p:nvPr/>
            </p:nvCxnSpPr>
            <p:spPr>
              <a:xfrm>
                <a:off x="10091446" y="4352108"/>
                <a:ext cx="0" cy="272005"/>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28" name="직선 연결선 27">
                <a:extLst>
                  <a:ext uri="{FF2B5EF4-FFF2-40B4-BE49-F238E27FC236}">
                    <a16:creationId xmlns:a16="http://schemas.microsoft.com/office/drawing/2014/main" id="{3121FA22-79F6-4B94-9767-F50AA083DD3D}"/>
                  </a:ext>
                </a:extLst>
              </p:cNvPr>
              <p:cNvCxnSpPr>
                <a:cxnSpLocks/>
              </p:cNvCxnSpPr>
              <p:nvPr/>
            </p:nvCxnSpPr>
            <p:spPr>
              <a:xfrm>
                <a:off x="6033111" y="4361481"/>
                <a:ext cx="4058335" cy="0"/>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48001DDC-DF9F-4A7E-ACE5-287601EB8A49}"/>
                  </a:ext>
                </a:extLst>
              </p:cNvPr>
              <p:cNvSpPr/>
              <p:nvPr/>
            </p:nvSpPr>
            <p:spPr>
              <a:xfrm>
                <a:off x="5068855" y="4616758"/>
                <a:ext cx="1928513" cy="528063"/>
              </a:xfrm>
              <a:prstGeom prst="roundRect">
                <a:avLst>
                  <a:gd name="adj" fmla="val 17321"/>
                </a:avLst>
              </a:prstGeom>
              <a:solidFill>
                <a:srgbClr val="2EBAA7"/>
              </a:solidFill>
              <a:ln w="38100" cap="flat">
                <a:noFill/>
                <a:prstDash val="solid"/>
                <a:miter/>
              </a:ln>
            </p:spPr>
            <p:txBody>
              <a:bodyPr rtlCol="0" anchor="ctr"/>
              <a:lstStyle/>
              <a:p>
                <a:pPr algn="ctr"/>
                <a:r>
                  <a:rPr lang="en-US" altLang="ko-KR" b="1" dirty="0">
                    <a:solidFill>
                      <a:schemeClr val="bg1"/>
                    </a:solidFill>
                    <a:latin typeface="Agency FB" panose="020B0503020202020204" pitchFamily="34" charset="0"/>
                  </a:rPr>
                  <a:t>Factual Information</a:t>
                </a:r>
              </a:p>
            </p:txBody>
          </p:sp>
          <p:sp>
            <p:nvSpPr>
              <p:cNvPr id="43" name="사각형: 둥근 모서리 42">
                <a:extLst>
                  <a:ext uri="{FF2B5EF4-FFF2-40B4-BE49-F238E27FC236}">
                    <a16:creationId xmlns:a16="http://schemas.microsoft.com/office/drawing/2014/main" id="{B328012F-443E-4C1A-A7F7-702F4E41B7E8}"/>
                  </a:ext>
                </a:extLst>
              </p:cNvPr>
              <p:cNvSpPr/>
              <p:nvPr/>
            </p:nvSpPr>
            <p:spPr>
              <a:xfrm>
                <a:off x="8940075" y="4616759"/>
                <a:ext cx="2115628" cy="528033"/>
              </a:xfrm>
              <a:prstGeom prst="roundRect">
                <a:avLst>
                  <a:gd name="adj" fmla="val 17321"/>
                </a:avLst>
              </a:prstGeom>
              <a:solidFill>
                <a:srgbClr val="2EBAA7"/>
              </a:solidFill>
              <a:ln w="38100" cap="flat">
                <a:noFill/>
                <a:prstDash val="solid"/>
                <a:miter/>
              </a:ln>
            </p:spPr>
            <p:txBody>
              <a:bodyPr rtlCol="0" anchor="ctr"/>
              <a:lstStyle/>
              <a:p>
                <a:pPr algn="ctr"/>
                <a:r>
                  <a:rPr lang="en-US" altLang="ko-KR" b="1" dirty="0">
                    <a:solidFill>
                      <a:schemeClr val="bg1"/>
                    </a:solidFill>
                    <a:latin typeface="Agency FB" panose="020B0503020202020204" pitchFamily="34" charset="0"/>
                  </a:rPr>
                  <a:t>Perceptual Information</a:t>
                </a:r>
              </a:p>
            </p:txBody>
          </p:sp>
          <p:sp>
            <p:nvSpPr>
              <p:cNvPr id="45" name="TextBox 44">
                <a:extLst>
                  <a:ext uri="{FF2B5EF4-FFF2-40B4-BE49-F238E27FC236}">
                    <a16:creationId xmlns:a16="http://schemas.microsoft.com/office/drawing/2014/main" id="{B1B83B06-0CD4-443B-A41C-D35EC11E6E46}"/>
                  </a:ext>
                </a:extLst>
              </p:cNvPr>
              <p:cNvSpPr txBox="1"/>
              <p:nvPr/>
            </p:nvSpPr>
            <p:spPr>
              <a:xfrm>
                <a:off x="6395311" y="3988475"/>
                <a:ext cx="652384" cy="369332"/>
              </a:xfrm>
              <a:prstGeom prst="rect">
                <a:avLst/>
              </a:prstGeom>
              <a:noFill/>
            </p:spPr>
            <p:txBody>
              <a:bodyPr wrap="square">
                <a:spAutoFit/>
              </a:bodyPr>
              <a:lstStyle/>
              <a:p>
                <a:pPr algn="ctr"/>
                <a:r>
                  <a:rPr lang="en-US" altLang="ko-KR" sz="1800" b="1" dirty="0">
                    <a:solidFill>
                      <a:schemeClr val="tx1">
                        <a:lumMod val="75000"/>
                        <a:lumOff val="25000"/>
                      </a:schemeClr>
                    </a:solidFill>
                    <a:latin typeface="Agency FB" panose="020B0503020202020204" pitchFamily="34" charset="0"/>
                  </a:rPr>
                  <a:t>H2 : 0</a:t>
                </a:r>
              </a:p>
            </p:txBody>
          </p:sp>
          <p:sp>
            <p:nvSpPr>
              <p:cNvPr id="54" name="TextBox 53">
                <a:extLst>
                  <a:ext uri="{FF2B5EF4-FFF2-40B4-BE49-F238E27FC236}">
                    <a16:creationId xmlns:a16="http://schemas.microsoft.com/office/drawing/2014/main" id="{837FEC26-9DF6-4441-99BD-AF42BA614FE1}"/>
                  </a:ext>
                </a:extLst>
              </p:cNvPr>
              <p:cNvSpPr txBox="1"/>
              <p:nvPr/>
            </p:nvSpPr>
            <p:spPr>
              <a:xfrm>
                <a:off x="9283126" y="4018606"/>
                <a:ext cx="652384" cy="369332"/>
              </a:xfrm>
              <a:prstGeom prst="rect">
                <a:avLst/>
              </a:prstGeom>
              <a:noFill/>
            </p:spPr>
            <p:txBody>
              <a:bodyPr wrap="square">
                <a:spAutoFit/>
              </a:bodyPr>
              <a:lstStyle/>
              <a:p>
                <a:pPr algn="ctr"/>
                <a:r>
                  <a:rPr lang="en-US" altLang="ko-KR" sz="1800" b="1" dirty="0">
                    <a:solidFill>
                      <a:schemeClr val="tx1">
                        <a:lumMod val="75000"/>
                        <a:lumOff val="25000"/>
                      </a:schemeClr>
                    </a:solidFill>
                    <a:latin typeface="Agency FB" panose="020B0503020202020204" pitchFamily="34" charset="0"/>
                  </a:rPr>
                  <a:t>H2 : A</a:t>
                </a:r>
              </a:p>
            </p:txBody>
          </p:sp>
        </p:grpSp>
        <p:sp>
          <p:nvSpPr>
            <p:cNvPr id="90" name="TextBox 89">
              <a:extLst>
                <a:ext uri="{FF2B5EF4-FFF2-40B4-BE49-F238E27FC236}">
                  <a16:creationId xmlns:a16="http://schemas.microsoft.com/office/drawing/2014/main" id="{0B35E827-BCCA-4D76-8B1E-A14DF8FB21E3}"/>
                </a:ext>
              </a:extLst>
            </p:cNvPr>
            <p:cNvSpPr txBox="1"/>
            <p:nvPr/>
          </p:nvSpPr>
          <p:spPr>
            <a:xfrm>
              <a:off x="568252" y="3370712"/>
              <a:ext cx="652384" cy="369332"/>
            </a:xfrm>
            <a:prstGeom prst="rect">
              <a:avLst/>
            </a:prstGeom>
            <a:noFill/>
          </p:spPr>
          <p:txBody>
            <a:bodyPr wrap="square">
              <a:spAutoFit/>
            </a:bodyPr>
            <a:lstStyle/>
            <a:p>
              <a:pPr algn="ctr"/>
              <a:r>
                <a:rPr lang="en-US" altLang="ko-KR" sz="1800" b="1" dirty="0">
                  <a:solidFill>
                    <a:schemeClr val="tx1">
                      <a:lumMod val="75000"/>
                      <a:lumOff val="25000"/>
                    </a:schemeClr>
                  </a:solidFill>
                  <a:latin typeface="Agency FB" panose="020B0503020202020204" pitchFamily="34" charset="0"/>
                </a:rPr>
                <a:t>H1 : 0</a:t>
              </a:r>
            </a:p>
          </p:txBody>
        </p:sp>
        <p:sp>
          <p:nvSpPr>
            <p:cNvPr id="91" name="TextBox 90">
              <a:extLst>
                <a:ext uri="{FF2B5EF4-FFF2-40B4-BE49-F238E27FC236}">
                  <a16:creationId xmlns:a16="http://schemas.microsoft.com/office/drawing/2014/main" id="{E67A2CEA-2010-4A28-8964-8DA795112682}"/>
                </a:ext>
              </a:extLst>
            </p:cNvPr>
            <p:cNvSpPr txBox="1"/>
            <p:nvPr/>
          </p:nvSpPr>
          <p:spPr>
            <a:xfrm>
              <a:off x="3475047" y="3374531"/>
              <a:ext cx="652384" cy="369332"/>
            </a:xfrm>
            <a:prstGeom prst="rect">
              <a:avLst/>
            </a:prstGeom>
            <a:noFill/>
          </p:spPr>
          <p:txBody>
            <a:bodyPr wrap="square">
              <a:spAutoFit/>
            </a:bodyPr>
            <a:lstStyle/>
            <a:p>
              <a:pPr algn="ctr"/>
              <a:r>
                <a:rPr lang="en-US" altLang="ko-KR" sz="1800" b="1" dirty="0">
                  <a:solidFill>
                    <a:schemeClr val="tx1">
                      <a:lumMod val="75000"/>
                      <a:lumOff val="25000"/>
                    </a:schemeClr>
                  </a:solidFill>
                  <a:latin typeface="Agency FB" panose="020B0503020202020204" pitchFamily="34" charset="0"/>
                </a:rPr>
                <a:t>H1: A</a:t>
              </a:r>
            </a:p>
          </p:txBody>
        </p:sp>
        <p:cxnSp>
          <p:nvCxnSpPr>
            <p:cNvPr id="41" name="직선 연결선 27">
              <a:extLst>
                <a:ext uri="{FF2B5EF4-FFF2-40B4-BE49-F238E27FC236}">
                  <a16:creationId xmlns:a16="http://schemas.microsoft.com/office/drawing/2014/main" id="{4396CFE4-B6FD-44F6-B1BC-8031E37FA8E5}"/>
                </a:ext>
              </a:extLst>
            </p:cNvPr>
            <p:cNvCxnSpPr>
              <a:cxnSpLocks/>
            </p:cNvCxnSpPr>
            <p:nvPr/>
          </p:nvCxnSpPr>
          <p:spPr>
            <a:xfrm>
              <a:off x="8062279" y="2392478"/>
              <a:ext cx="0" cy="627016"/>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42" name="직선 연결선 27">
              <a:extLst>
                <a:ext uri="{FF2B5EF4-FFF2-40B4-BE49-F238E27FC236}">
                  <a16:creationId xmlns:a16="http://schemas.microsoft.com/office/drawing/2014/main" id="{35B8D86A-78A9-45A8-8A20-6897641ABAFA}"/>
                </a:ext>
              </a:extLst>
            </p:cNvPr>
            <p:cNvCxnSpPr>
              <a:cxnSpLocks/>
            </p:cNvCxnSpPr>
            <p:nvPr/>
          </p:nvCxnSpPr>
          <p:spPr>
            <a:xfrm>
              <a:off x="2341348" y="2404370"/>
              <a:ext cx="5740664" cy="0"/>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cxnSp>
          <p:nvCxnSpPr>
            <p:cNvPr id="84" name="직선 연결선 25">
              <a:extLst>
                <a:ext uri="{FF2B5EF4-FFF2-40B4-BE49-F238E27FC236}">
                  <a16:creationId xmlns:a16="http://schemas.microsoft.com/office/drawing/2014/main" id="{1202B262-FED9-4E17-BA8D-8653A3C2F99D}"/>
                </a:ext>
              </a:extLst>
            </p:cNvPr>
            <p:cNvCxnSpPr/>
            <p:nvPr/>
          </p:nvCxnSpPr>
          <p:spPr>
            <a:xfrm>
              <a:off x="1296867" y="3604569"/>
              <a:ext cx="0" cy="120425"/>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sp>
          <p:nvSpPr>
            <p:cNvPr id="86" name="사각형: 둥근 모서리 28">
              <a:extLst>
                <a:ext uri="{FF2B5EF4-FFF2-40B4-BE49-F238E27FC236}">
                  <a16:creationId xmlns:a16="http://schemas.microsoft.com/office/drawing/2014/main" id="{134D0EA2-CB8E-4762-837D-79767EB80B30}"/>
                </a:ext>
              </a:extLst>
            </p:cNvPr>
            <p:cNvSpPr/>
            <p:nvPr/>
          </p:nvSpPr>
          <p:spPr>
            <a:xfrm>
              <a:off x="325823" y="3721738"/>
              <a:ext cx="1900449" cy="804370"/>
            </a:xfrm>
            <a:prstGeom prst="roundRect">
              <a:avLst>
                <a:gd name="adj" fmla="val 17321"/>
              </a:avLst>
            </a:prstGeom>
            <a:solidFill>
              <a:srgbClr val="2EBAA7"/>
            </a:solidFill>
            <a:ln w="38100" cap="flat">
              <a:noFill/>
              <a:prstDash val="solid"/>
              <a:miter/>
            </a:ln>
          </p:spPr>
          <p:txBody>
            <a:bodyPr rtlCol="0" anchor="ctr"/>
            <a:lstStyle/>
            <a:p>
              <a:pPr algn="ctr"/>
              <a:r>
                <a:rPr lang="en-US" altLang="ko-KR" sz="1400" b="1" dirty="0">
                  <a:solidFill>
                    <a:schemeClr val="bg1"/>
                  </a:solidFill>
                  <a:latin typeface="Agency FB" panose="020B0503020202020204" pitchFamily="34" charset="0"/>
                </a:rPr>
                <a:t>Existing Analyzers are appropriate for banking sector text analysis</a:t>
              </a:r>
            </a:p>
          </p:txBody>
        </p:sp>
        <p:cxnSp>
          <p:nvCxnSpPr>
            <p:cNvPr id="87" name="직선 연결선 27">
              <a:extLst>
                <a:ext uri="{FF2B5EF4-FFF2-40B4-BE49-F238E27FC236}">
                  <a16:creationId xmlns:a16="http://schemas.microsoft.com/office/drawing/2014/main" id="{772FA706-9D75-4248-8FCA-7B8AFE756652}"/>
                </a:ext>
              </a:extLst>
            </p:cNvPr>
            <p:cNvCxnSpPr>
              <a:cxnSpLocks/>
            </p:cNvCxnSpPr>
            <p:nvPr/>
          </p:nvCxnSpPr>
          <p:spPr>
            <a:xfrm>
              <a:off x="2346101" y="2838227"/>
              <a:ext cx="0" cy="747281"/>
            </a:xfrm>
            <a:prstGeom prst="line">
              <a:avLst/>
            </a:prstGeom>
            <a:ln w="38100">
              <a:solidFill>
                <a:srgbClr val="2F3D54"/>
              </a:solidFill>
            </a:ln>
          </p:spPr>
          <p:style>
            <a:lnRef idx="1">
              <a:schemeClr val="accent1"/>
            </a:lnRef>
            <a:fillRef idx="0">
              <a:schemeClr val="accent1"/>
            </a:fillRef>
            <a:effectRef idx="0">
              <a:schemeClr val="accent1"/>
            </a:effectRef>
            <a:fontRef idx="minor">
              <a:schemeClr val="tx1"/>
            </a:fontRef>
          </p:style>
        </p:cxnSp>
        <p:sp>
          <p:nvSpPr>
            <p:cNvPr id="88" name="사각형: 둥근 모서리 28">
              <a:extLst>
                <a:ext uri="{FF2B5EF4-FFF2-40B4-BE49-F238E27FC236}">
                  <a16:creationId xmlns:a16="http://schemas.microsoft.com/office/drawing/2014/main" id="{28B89108-35F0-4A36-A8B7-91942B252154}"/>
                </a:ext>
              </a:extLst>
            </p:cNvPr>
            <p:cNvSpPr/>
            <p:nvPr/>
          </p:nvSpPr>
          <p:spPr>
            <a:xfrm>
              <a:off x="2346101" y="3716227"/>
              <a:ext cx="1900449" cy="804370"/>
            </a:xfrm>
            <a:prstGeom prst="roundRect">
              <a:avLst>
                <a:gd name="adj" fmla="val 17321"/>
              </a:avLst>
            </a:prstGeom>
            <a:solidFill>
              <a:srgbClr val="2EBAA7"/>
            </a:solidFill>
            <a:ln w="38100" cap="flat">
              <a:noFill/>
              <a:prstDash val="solid"/>
              <a:miter/>
            </a:ln>
          </p:spPr>
          <p:txBody>
            <a:bodyPr rtlCol="0" anchor="ctr"/>
            <a:lstStyle/>
            <a:p>
              <a:pPr algn="ctr"/>
              <a:r>
                <a:rPr lang="en-US" altLang="ko-KR" sz="1400" b="1" dirty="0">
                  <a:solidFill>
                    <a:schemeClr val="bg1"/>
                  </a:solidFill>
                  <a:latin typeface="Agency FB" panose="020B0503020202020204" pitchFamily="34" charset="0"/>
                </a:rPr>
                <a:t>Existing Analyzers are not appropriate for banking sector text analysis</a:t>
              </a:r>
            </a:p>
          </p:txBody>
        </p:sp>
      </p:grpSp>
    </p:spTree>
    <p:extLst>
      <p:ext uri="{BB962C8B-B14F-4D97-AF65-F5344CB8AC3E}">
        <p14:creationId xmlns:p14="http://schemas.microsoft.com/office/powerpoint/2010/main" val="132401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36C68-C335-4D3D-94CD-D545CDC0953D}"/>
              </a:ext>
            </a:extLst>
          </p:cNvPr>
          <p:cNvSpPr txBox="1"/>
          <p:nvPr/>
        </p:nvSpPr>
        <p:spPr>
          <a:xfrm>
            <a:off x="1945607" y="128592"/>
            <a:ext cx="8331200"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The Process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8B5AD035-18A8-4BED-BAD9-0464B6EB1CF7}"/>
              </a:ext>
            </a:extLst>
          </p:cNvPr>
          <p:cNvGrpSpPr/>
          <p:nvPr/>
        </p:nvGrpSpPr>
        <p:grpSpPr>
          <a:xfrm>
            <a:off x="5830260" y="3116480"/>
            <a:ext cx="5088834" cy="3074504"/>
            <a:chOff x="6669171" y="3146453"/>
            <a:chExt cx="4031986" cy="3508653"/>
          </a:xfrm>
        </p:grpSpPr>
        <p:sp>
          <p:nvSpPr>
            <p:cNvPr id="7" name="TextBox 6">
              <a:extLst>
                <a:ext uri="{FF2B5EF4-FFF2-40B4-BE49-F238E27FC236}">
                  <a16:creationId xmlns:a16="http://schemas.microsoft.com/office/drawing/2014/main" id="{82C3FCC9-B939-420E-8CF1-724F33D1F3C0}"/>
                </a:ext>
              </a:extLst>
            </p:cNvPr>
            <p:cNvSpPr txBox="1"/>
            <p:nvPr/>
          </p:nvSpPr>
          <p:spPr>
            <a:xfrm>
              <a:off x="6669171" y="3608118"/>
              <a:ext cx="4031986" cy="3046988"/>
            </a:xfrm>
            <a:prstGeom prst="rect">
              <a:avLst/>
            </a:prstGeom>
            <a:noFill/>
          </p:spPr>
          <p:txBody>
            <a:bodyPr wrap="square" rtlCol="0" anchor="t" anchorCtr="0">
              <a:spAutoFit/>
            </a:bodyPr>
            <a:lstStyle/>
            <a:p>
              <a:r>
                <a:rPr lang="en-US" altLang="ko-KR" sz="1600">
                  <a:solidFill>
                    <a:schemeClr val="tx1">
                      <a:lumMod val="75000"/>
                      <a:lumOff val="25000"/>
                    </a:schemeClr>
                  </a:solidFill>
                  <a:latin typeface="Agency FB" panose="020B0503020202020204" pitchFamily="34" charset="0"/>
                </a:rPr>
                <a:t>Natural Language Toolkit or NLTK is a package in python which helps in text analysis, its It was developed by Steven Bird and Edward Loper in the Department of Computer and Information Science at the University of Pennsylvania in 2001. NLTK includes graphical demonstrations and sample data.</a:t>
              </a:r>
            </a:p>
            <a:p>
              <a:endParaRPr lang="en-US" altLang="ko-KR" sz="1600">
                <a:solidFill>
                  <a:schemeClr val="tx1">
                    <a:lumMod val="75000"/>
                    <a:lumOff val="25000"/>
                  </a:schemeClr>
                </a:solidFill>
                <a:latin typeface="Agency FB" panose="020B0503020202020204" pitchFamily="34" charset="0"/>
              </a:endParaRPr>
            </a:p>
            <a:p>
              <a:r>
                <a:rPr lang="en-US" altLang="ko-KR" sz="1600">
                  <a:solidFill>
                    <a:schemeClr val="tx1">
                      <a:lumMod val="75000"/>
                      <a:lumOff val="25000"/>
                    </a:schemeClr>
                  </a:solidFill>
                  <a:latin typeface="Agency FB" panose="020B0503020202020204" pitchFamily="34" charset="0"/>
                </a:rPr>
                <a:t>Similarly, Text Blob is a Python library for processing textual data. It provides a simple API for diving into common natural language processing (NLP) tasks such as part-of-speech tagging, noun phrase extraction, sentiment analysis, classification, translation, and more.</a:t>
              </a:r>
              <a:endParaRPr lang="ko-KR" altLang="en-US" sz="1600">
                <a:solidFill>
                  <a:schemeClr val="tx1">
                    <a:lumMod val="75000"/>
                    <a:lumOff val="25000"/>
                  </a:schemeClr>
                </a:solidFill>
                <a:latin typeface="Agency FB" panose="020B0503020202020204" pitchFamily="34" charset="0"/>
              </a:endParaRPr>
            </a:p>
          </p:txBody>
        </p:sp>
        <p:sp>
          <p:nvSpPr>
            <p:cNvPr id="8" name="직사각형 7">
              <a:extLst>
                <a:ext uri="{FF2B5EF4-FFF2-40B4-BE49-F238E27FC236}">
                  <a16:creationId xmlns:a16="http://schemas.microsoft.com/office/drawing/2014/main" id="{B4486079-2403-4B74-A5EA-4B6003BE6753}"/>
                </a:ext>
              </a:extLst>
            </p:cNvPr>
            <p:cNvSpPr/>
            <p:nvPr/>
          </p:nvSpPr>
          <p:spPr>
            <a:xfrm>
              <a:off x="6669171" y="3146453"/>
              <a:ext cx="1442822" cy="478265"/>
            </a:xfrm>
            <a:prstGeom prst="rect">
              <a:avLst/>
            </a:prstGeom>
          </p:spPr>
          <p:txBody>
            <a:bodyPr wrap="square">
              <a:spAutoFit/>
            </a:bodyPr>
            <a:lstStyle/>
            <a:p>
              <a:r>
                <a:rPr lang="en-US" altLang="ko-KR" sz="2400">
                  <a:solidFill>
                    <a:schemeClr val="tx1">
                      <a:lumMod val="75000"/>
                      <a:lumOff val="25000"/>
                    </a:schemeClr>
                  </a:solidFill>
                  <a:latin typeface="Agency FB" panose="020B0503020202020204" pitchFamily="34" charset="0"/>
                </a:rPr>
                <a:t>What is NLTK</a:t>
              </a:r>
            </a:p>
          </p:txBody>
        </p:sp>
      </p:grpSp>
      <p:sp>
        <p:nvSpPr>
          <p:cNvPr id="18" name="직사각형 3">
            <a:extLst>
              <a:ext uri="{FF2B5EF4-FFF2-40B4-BE49-F238E27FC236}">
                <a16:creationId xmlns:a16="http://schemas.microsoft.com/office/drawing/2014/main" id="{072F25B8-6B9D-4279-83EF-FCA5A8C3EA3F}"/>
              </a:ext>
            </a:extLst>
          </p:cNvPr>
          <p:cNvSpPr/>
          <p:nvPr/>
        </p:nvSpPr>
        <p:spPr>
          <a:xfrm>
            <a:off x="4080007" y="746090"/>
            <a:ext cx="4031986" cy="461665"/>
          </a:xfrm>
          <a:prstGeom prst="rect">
            <a:avLst/>
          </a:prstGeom>
        </p:spPr>
        <p:txBody>
          <a:bodyPr wrap="square">
            <a:spAutoFit/>
          </a:bodyPr>
          <a:lstStyle/>
          <a:p>
            <a:pPr algn="ctr"/>
            <a:r>
              <a:rPr lang="en-US" altLang="ko-KR" sz="2400">
                <a:solidFill>
                  <a:schemeClr val="tx1">
                    <a:lumMod val="75000"/>
                    <a:lumOff val="25000"/>
                  </a:schemeClr>
                </a:solidFill>
                <a:latin typeface="Agency FB" panose="020B0503020202020204" pitchFamily="34" charset="0"/>
              </a:rPr>
              <a:t>Phase -1 Research study</a:t>
            </a:r>
          </a:p>
        </p:txBody>
      </p:sp>
      <p:grpSp>
        <p:nvGrpSpPr>
          <p:cNvPr id="21" name="Group 20">
            <a:extLst>
              <a:ext uri="{FF2B5EF4-FFF2-40B4-BE49-F238E27FC236}">
                <a16:creationId xmlns:a16="http://schemas.microsoft.com/office/drawing/2014/main" id="{41AB4521-B03C-4272-9341-6024590319F0}"/>
              </a:ext>
            </a:extLst>
          </p:cNvPr>
          <p:cNvGrpSpPr/>
          <p:nvPr/>
        </p:nvGrpSpPr>
        <p:grpSpPr>
          <a:xfrm>
            <a:off x="1490845" y="1560431"/>
            <a:ext cx="4474145" cy="1555245"/>
            <a:chOff x="2209787" y="1665287"/>
            <a:chExt cx="4194929" cy="1555245"/>
          </a:xfrm>
        </p:grpSpPr>
        <p:sp>
          <p:nvSpPr>
            <p:cNvPr id="4" name="직사각형 3">
              <a:extLst>
                <a:ext uri="{FF2B5EF4-FFF2-40B4-BE49-F238E27FC236}">
                  <a16:creationId xmlns:a16="http://schemas.microsoft.com/office/drawing/2014/main" id="{4713ABA1-44D9-4115-8EAD-F2A9996BA6A4}"/>
                </a:ext>
              </a:extLst>
            </p:cNvPr>
            <p:cNvSpPr/>
            <p:nvPr/>
          </p:nvSpPr>
          <p:spPr>
            <a:xfrm>
              <a:off x="2209787" y="1665287"/>
              <a:ext cx="2298160" cy="461665"/>
            </a:xfrm>
            <a:prstGeom prst="rect">
              <a:avLst/>
            </a:prstGeom>
          </p:spPr>
          <p:txBody>
            <a:bodyPr wrap="square">
              <a:spAutoFit/>
            </a:bodyPr>
            <a:lstStyle/>
            <a:p>
              <a:r>
                <a:rPr lang="en-US" altLang="ko-KR" sz="2400" dirty="0">
                  <a:solidFill>
                    <a:schemeClr val="tx1">
                      <a:lumMod val="75000"/>
                      <a:lumOff val="25000"/>
                    </a:schemeClr>
                  </a:solidFill>
                  <a:latin typeface="Agency FB" panose="020B0503020202020204" pitchFamily="34" charset="0"/>
                </a:rPr>
                <a:t>What is Text Analysis?</a:t>
              </a:r>
            </a:p>
          </p:txBody>
        </p:sp>
        <p:sp>
          <p:nvSpPr>
            <p:cNvPr id="20" name="TextBox 19">
              <a:extLst>
                <a:ext uri="{FF2B5EF4-FFF2-40B4-BE49-F238E27FC236}">
                  <a16:creationId xmlns:a16="http://schemas.microsoft.com/office/drawing/2014/main" id="{AC1A4773-8388-42EB-AABF-B716812DCB6C}"/>
                </a:ext>
              </a:extLst>
            </p:cNvPr>
            <p:cNvSpPr txBox="1"/>
            <p:nvPr/>
          </p:nvSpPr>
          <p:spPr>
            <a:xfrm>
              <a:off x="2253656" y="2143314"/>
              <a:ext cx="4151060" cy="1077218"/>
            </a:xfrm>
            <a:prstGeom prst="rect">
              <a:avLst/>
            </a:prstGeom>
            <a:noFill/>
          </p:spPr>
          <p:txBody>
            <a:bodyPr wrap="square" lIns="91440" tIns="45720" rIns="91440" bIns="45720" rtlCol="0" anchor="t" anchorCtr="0">
              <a:spAutoFit/>
            </a:bodyPr>
            <a:lstStyle/>
            <a:p>
              <a:r>
                <a:rPr lang="en-US" altLang="ko-KR" sz="1600" dirty="0">
                  <a:solidFill>
                    <a:schemeClr val="tx1">
                      <a:lumMod val="75000"/>
                      <a:lumOff val="25000"/>
                    </a:schemeClr>
                  </a:solidFill>
                  <a:latin typeface="Agency FB"/>
                </a:rPr>
                <a:t>An exhaustive process aimed at studying and understanding  natural or everyday language using machine learning algorithms.  The prime  uses of text analysis are fraud/terror detection, human-machine interface,</a:t>
              </a:r>
              <a:endParaRPr lang="en-US" altLang="ko-KR" sz="1600" dirty="0">
                <a:solidFill>
                  <a:schemeClr val="tx1">
                    <a:lumMod val="75000"/>
                    <a:lumOff val="25000"/>
                  </a:schemeClr>
                </a:solidFill>
                <a:latin typeface="Agency FB" panose="020B0503020202020204" pitchFamily="34" charset="0"/>
              </a:endParaRPr>
            </a:p>
          </p:txBody>
        </p:sp>
      </p:grpSp>
    </p:spTree>
    <p:extLst>
      <p:ext uri="{BB962C8B-B14F-4D97-AF65-F5344CB8AC3E}">
        <p14:creationId xmlns:p14="http://schemas.microsoft.com/office/powerpoint/2010/main" val="42838675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직선 연결선 60">
            <a:extLst>
              <a:ext uri="{FF2B5EF4-FFF2-40B4-BE49-F238E27FC236}">
                <a16:creationId xmlns:a16="http://schemas.microsoft.com/office/drawing/2014/main" id="{EA89F668-722C-4FC5-81F3-BB5533FA541A}"/>
              </a:ext>
            </a:extLst>
          </p:cNvPr>
          <p:cNvCxnSpPr>
            <a:cxnSpLocks/>
            <a:stCxn id="62" idx="6"/>
          </p:cNvCxnSpPr>
          <p:nvPr/>
        </p:nvCxnSpPr>
        <p:spPr>
          <a:xfrm>
            <a:off x="2725420" y="3154680"/>
            <a:ext cx="6741160" cy="0"/>
          </a:xfrm>
          <a:prstGeom prst="line">
            <a:avLst/>
          </a:prstGeom>
          <a:ln>
            <a:solidFill>
              <a:srgbClr val="2EBAA7"/>
            </a:solidFill>
            <a:prstDash val="dash"/>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EB6CCB85-30C4-4FA2-9A94-F1B1B53D2923}"/>
              </a:ext>
            </a:extLst>
          </p:cNvPr>
          <p:cNvSpPr/>
          <p:nvPr/>
        </p:nvSpPr>
        <p:spPr>
          <a:xfrm>
            <a:off x="2176780" y="2880360"/>
            <a:ext cx="548640" cy="548640"/>
          </a:xfrm>
          <a:prstGeom prst="ellipse">
            <a:avLst/>
          </a:prstGeom>
          <a:solidFill>
            <a:srgbClr val="F9F9F7"/>
          </a:solidFill>
          <a:ln w="127000">
            <a:solidFill>
              <a:srgbClr val="2EBAA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a:solidFill>
                <a:schemeClr val="bg1"/>
              </a:solidFill>
            </a:endParaRPr>
          </a:p>
        </p:txBody>
      </p:sp>
      <p:sp>
        <p:nvSpPr>
          <p:cNvPr id="63" name="타원 62">
            <a:extLst>
              <a:ext uri="{FF2B5EF4-FFF2-40B4-BE49-F238E27FC236}">
                <a16:creationId xmlns:a16="http://schemas.microsoft.com/office/drawing/2014/main" id="{E176CADE-C255-46F8-B0F8-8DF73005C877}"/>
              </a:ext>
            </a:extLst>
          </p:cNvPr>
          <p:cNvSpPr/>
          <p:nvPr/>
        </p:nvSpPr>
        <p:spPr>
          <a:xfrm>
            <a:off x="8878183" y="2741875"/>
            <a:ext cx="548640" cy="548640"/>
          </a:xfrm>
          <a:prstGeom prst="ellipse">
            <a:avLst/>
          </a:prstGeom>
          <a:solidFill>
            <a:srgbClr val="F9F9F7"/>
          </a:solidFill>
          <a:ln w="127000">
            <a:solidFill>
              <a:srgbClr val="2EBAA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a:solidFill>
                <a:schemeClr val="bg1"/>
              </a:solidFill>
            </a:endParaRPr>
          </a:p>
        </p:txBody>
      </p:sp>
      <p:sp>
        <p:nvSpPr>
          <p:cNvPr id="65" name="TextBox 64">
            <a:extLst>
              <a:ext uri="{FF2B5EF4-FFF2-40B4-BE49-F238E27FC236}">
                <a16:creationId xmlns:a16="http://schemas.microsoft.com/office/drawing/2014/main" id="{57609763-7E0A-49BE-893C-2DFC2257E0F9}"/>
              </a:ext>
            </a:extLst>
          </p:cNvPr>
          <p:cNvSpPr txBox="1"/>
          <p:nvPr/>
        </p:nvSpPr>
        <p:spPr>
          <a:xfrm>
            <a:off x="1333866" y="4280653"/>
            <a:ext cx="2222134" cy="830997"/>
          </a:xfrm>
          <a:prstGeom prst="rect">
            <a:avLst/>
          </a:prstGeom>
          <a:noFill/>
        </p:spPr>
        <p:txBody>
          <a:bodyPr wrap="square" rtlCol="0" anchor="t" anchorCtr="0">
            <a:spAutoFit/>
          </a:bodyPr>
          <a:lstStyle/>
          <a:p>
            <a:pPr algn="ctr"/>
            <a:r>
              <a:rPr lang="en-US" altLang="ko-KR" sz="1600" dirty="0">
                <a:solidFill>
                  <a:schemeClr val="tx1">
                    <a:lumMod val="75000"/>
                    <a:lumOff val="25000"/>
                  </a:schemeClr>
                </a:solidFill>
              </a:rPr>
              <a:t>Annual reports from March- 2017 to March 2020</a:t>
            </a:r>
          </a:p>
        </p:txBody>
      </p:sp>
      <p:sp>
        <p:nvSpPr>
          <p:cNvPr id="66" name="직사각형 65">
            <a:extLst>
              <a:ext uri="{FF2B5EF4-FFF2-40B4-BE49-F238E27FC236}">
                <a16:creationId xmlns:a16="http://schemas.microsoft.com/office/drawing/2014/main" id="{D9AFDC7B-596A-43D4-94C7-A5249A65B360}"/>
              </a:ext>
            </a:extLst>
          </p:cNvPr>
          <p:cNvSpPr/>
          <p:nvPr/>
        </p:nvSpPr>
        <p:spPr>
          <a:xfrm>
            <a:off x="1333866" y="3865880"/>
            <a:ext cx="2222134" cy="461665"/>
          </a:xfrm>
          <a:prstGeom prst="rect">
            <a:avLst/>
          </a:prstGeom>
        </p:spPr>
        <p:txBody>
          <a:bodyPr wrap="square" anchor="t" anchorCtr="0">
            <a:spAutoFit/>
          </a:bodyPr>
          <a:lstStyle/>
          <a:p>
            <a:pPr algn="ctr"/>
            <a:r>
              <a:rPr lang="en-US" altLang="ko-KR" sz="2400" dirty="0">
                <a:solidFill>
                  <a:schemeClr val="tx1">
                    <a:lumMod val="75000"/>
                    <a:lumOff val="25000"/>
                  </a:schemeClr>
                </a:solidFill>
                <a:latin typeface="+mj-lt"/>
              </a:rPr>
              <a:t>Yes bank</a:t>
            </a:r>
          </a:p>
        </p:txBody>
      </p:sp>
      <p:sp>
        <p:nvSpPr>
          <p:cNvPr id="68" name="직사각형 67">
            <a:extLst>
              <a:ext uri="{FF2B5EF4-FFF2-40B4-BE49-F238E27FC236}">
                <a16:creationId xmlns:a16="http://schemas.microsoft.com/office/drawing/2014/main" id="{E940E477-6326-43C8-BA38-BA2980262199}"/>
              </a:ext>
            </a:extLst>
          </p:cNvPr>
          <p:cNvSpPr/>
          <p:nvPr/>
        </p:nvSpPr>
        <p:spPr>
          <a:xfrm>
            <a:off x="8111993" y="3642967"/>
            <a:ext cx="2222134" cy="461665"/>
          </a:xfrm>
          <a:prstGeom prst="rect">
            <a:avLst/>
          </a:prstGeom>
        </p:spPr>
        <p:txBody>
          <a:bodyPr wrap="square" anchor="t" anchorCtr="0">
            <a:spAutoFit/>
          </a:bodyPr>
          <a:lstStyle/>
          <a:p>
            <a:pPr algn="ctr"/>
            <a:r>
              <a:rPr lang="en-US" altLang="ko-KR" sz="2400" dirty="0">
                <a:solidFill>
                  <a:schemeClr val="tx1">
                    <a:lumMod val="75000"/>
                    <a:lumOff val="25000"/>
                  </a:schemeClr>
                </a:solidFill>
                <a:latin typeface="+mj-lt"/>
              </a:rPr>
              <a:t>AXIS bank</a:t>
            </a:r>
          </a:p>
        </p:txBody>
      </p:sp>
      <p:sp>
        <p:nvSpPr>
          <p:cNvPr id="72" name="TextBox 71">
            <a:extLst>
              <a:ext uri="{FF2B5EF4-FFF2-40B4-BE49-F238E27FC236}">
                <a16:creationId xmlns:a16="http://schemas.microsoft.com/office/drawing/2014/main" id="{32010E9E-068C-4A46-BDBE-C74D7B055C66}"/>
              </a:ext>
            </a:extLst>
          </p:cNvPr>
          <p:cNvSpPr txBox="1"/>
          <p:nvPr/>
        </p:nvSpPr>
        <p:spPr>
          <a:xfrm>
            <a:off x="720673" y="1399702"/>
            <a:ext cx="3359334" cy="400110"/>
          </a:xfrm>
          <a:prstGeom prst="rect">
            <a:avLst/>
          </a:prstGeom>
          <a:noFill/>
        </p:spPr>
        <p:txBody>
          <a:bodyPr wrap="square" rtlCol="0">
            <a:spAutoFit/>
          </a:bodyPr>
          <a:lstStyle/>
          <a:p>
            <a:pPr algn="ctr"/>
            <a:r>
              <a:rPr lang="en-US" altLang="ko-KR" sz="2000" dirty="0">
                <a:solidFill>
                  <a:schemeClr val="tx1">
                    <a:lumMod val="75000"/>
                    <a:lumOff val="25000"/>
                  </a:schemeClr>
                </a:solidFill>
                <a:latin typeface="Agency FB" panose="020B0503020202020204" pitchFamily="34" charset="0"/>
                <a:cs typeface="Arial" panose="020B0604020202020204" pitchFamily="34" charset="0"/>
              </a:rPr>
              <a:t>The Banks we analyzed</a:t>
            </a:r>
            <a:endParaRPr lang="ko-KR" altLang="en-US" sz="2000"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1D32E2D-D8F6-4411-BDE6-8202C8A59283}"/>
              </a:ext>
            </a:extLst>
          </p:cNvPr>
          <p:cNvSpPr txBox="1"/>
          <p:nvPr/>
        </p:nvSpPr>
        <p:spPr>
          <a:xfrm>
            <a:off x="8111993" y="4057740"/>
            <a:ext cx="2222134" cy="830997"/>
          </a:xfrm>
          <a:prstGeom prst="rect">
            <a:avLst/>
          </a:prstGeom>
          <a:noFill/>
        </p:spPr>
        <p:txBody>
          <a:bodyPr wrap="square" rtlCol="0" anchor="t" anchorCtr="0">
            <a:spAutoFit/>
          </a:bodyPr>
          <a:lstStyle/>
          <a:p>
            <a:pPr algn="ctr"/>
            <a:r>
              <a:rPr lang="en-US" altLang="ko-KR" sz="1600" dirty="0">
                <a:solidFill>
                  <a:schemeClr val="tx1">
                    <a:lumMod val="75000"/>
                    <a:lumOff val="25000"/>
                  </a:schemeClr>
                </a:solidFill>
              </a:rPr>
              <a:t>Annual reports from March- 2017 to March 2020</a:t>
            </a:r>
          </a:p>
        </p:txBody>
      </p:sp>
      <p:pic>
        <p:nvPicPr>
          <p:cNvPr id="2054" name="Picture 6" descr="Yes Bank Logo">
            <a:extLst>
              <a:ext uri="{FF2B5EF4-FFF2-40B4-BE49-F238E27FC236}">
                <a16:creationId xmlns:a16="http://schemas.microsoft.com/office/drawing/2014/main" id="{BD9D9DA7-3ECB-4DA7-99D5-C1EC7CAFD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794" y="1421197"/>
            <a:ext cx="2458278" cy="183873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Hdfc Bank Logo Vector Logo - Download Free SVG Icon | Worldvectorlogo">
            <a:extLst>
              <a:ext uri="{FF2B5EF4-FFF2-40B4-BE49-F238E27FC236}">
                <a16:creationId xmlns:a16="http://schemas.microsoft.com/office/drawing/2014/main" id="{2C5A1295-56C2-49BD-A874-5438D729B2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4" name="Picture 26">
            <a:extLst>
              <a:ext uri="{FF2B5EF4-FFF2-40B4-BE49-F238E27FC236}">
                <a16:creationId xmlns:a16="http://schemas.microsoft.com/office/drawing/2014/main" id="{D6C55240-1FAD-4525-958E-6D7A899F6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374" y="1815369"/>
            <a:ext cx="2888258" cy="52519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F9846966-2127-4A37-809E-61C725ACB1D6}"/>
              </a:ext>
            </a:extLst>
          </p:cNvPr>
          <p:cNvSpPr txBox="1"/>
          <p:nvPr/>
        </p:nvSpPr>
        <p:spPr>
          <a:xfrm>
            <a:off x="1945607" y="128592"/>
            <a:ext cx="8331200"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The Process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32" name="직사각형 3">
            <a:extLst>
              <a:ext uri="{FF2B5EF4-FFF2-40B4-BE49-F238E27FC236}">
                <a16:creationId xmlns:a16="http://schemas.microsoft.com/office/drawing/2014/main" id="{E90FDD7E-E54A-4208-AD26-EBC94F5011CF}"/>
              </a:ext>
            </a:extLst>
          </p:cNvPr>
          <p:cNvSpPr/>
          <p:nvPr/>
        </p:nvSpPr>
        <p:spPr>
          <a:xfrm>
            <a:off x="4080007" y="746090"/>
            <a:ext cx="4031986" cy="461665"/>
          </a:xfrm>
          <a:prstGeom prst="rect">
            <a:avLst/>
          </a:prstGeom>
        </p:spPr>
        <p:txBody>
          <a:bodyPr wrap="square">
            <a:spAutoFit/>
          </a:bodyPr>
          <a:lstStyle/>
          <a:p>
            <a:pPr algn="ctr"/>
            <a:r>
              <a:rPr lang="en-US" altLang="ko-KR" sz="2400" dirty="0">
                <a:solidFill>
                  <a:schemeClr val="tx1">
                    <a:lumMod val="75000"/>
                    <a:lumOff val="25000"/>
                  </a:schemeClr>
                </a:solidFill>
                <a:latin typeface="Agency FB" panose="020B0503020202020204" pitchFamily="34" charset="0"/>
              </a:rPr>
              <a:t>Phase -2 Selecting sample</a:t>
            </a:r>
          </a:p>
        </p:txBody>
      </p:sp>
    </p:spTree>
    <p:extLst>
      <p:ext uri="{BB962C8B-B14F-4D97-AF65-F5344CB8AC3E}">
        <p14:creationId xmlns:p14="http://schemas.microsoft.com/office/powerpoint/2010/main" val="12223042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36C68-C335-4D3D-94CD-D545CDC0953D}"/>
              </a:ext>
            </a:extLst>
          </p:cNvPr>
          <p:cNvSpPr txBox="1"/>
          <p:nvPr/>
        </p:nvSpPr>
        <p:spPr>
          <a:xfrm>
            <a:off x="1706568" y="287848"/>
            <a:ext cx="8331200"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The Process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18" name="직사각형 3">
            <a:extLst>
              <a:ext uri="{FF2B5EF4-FFF2-40B4-BE49-F238E27FC236}">
                <a16:creationId xmlns:a16="http://schemas.microsoft.com/office/drawing/2014/main" id="{072F25B8-6B9D-4279-83EF-FCA5A8C3EA3F}"/>
              </a:ext>
            </a:extLst>
          </p:cNvPr>
          <p:cNvSpPr/>
          <p:nvPr/>
        </p:nvSpPr>
        <p:spPr>
          <a:xfrm>
            <a:off x="3997783" y="878195"/>
            <a:ext cx="4031986" cy="461665"/>
          </a:xfrm>
          <a:prstGeom prst="rect">
            <a:avLst/>
          </a:prstGeom>
        </p:spPr>
        <p:txBody>
          <a:bodyPr wrap="square">
            <a:spAutoFit/>
          </a:bodyPr>
          <a:lstStyle/>
          <a:p>
            <a:pPr algn="ctr"/>
            <a:r>
              <a:rPr lang="en-US" altLang="ko-KR" sz="2400" dirty="0">
                <a:solidFill>
                  <a:schemeClr val="tx1">
                    <a:lumMod val="75000"/>
                    <a:lumOff val="25000"/>
                  </a:schemeClr>
                </a:solidFill>
                <a:latin typeface="Agency FB" panose="020B0503020202020204" pitchFamily="34" charset="0"/>
              </a:rPr>
              <a:t>Phase -3  Research Process</a:t>
            </a:r>
          </a:p>
        </p:txBody>
      </p:sp>
      <p:grpSp>
        <p:nvGrpSpPr>
          <p:cNvPr id="58" name="Group 57">
            <a:extLst>
              <a:ext uri="{FF2B5EF4-FFF2-40B4-BE49-F238E27FC236}">
                <a16:creationId xmlns:a16="http://schemas.microsoft.com/office/drawing/2014/main" id="{08B9345E-DEF2-4146-92E6-E76C2C01E1E2}"/>
              </a:ext>
            </a:extLst>
          </p:cNvPr>
          <p:cNvGrpSpPr/>
          <p:nvPr/>
        </p:nvGrpSpPr>
        <p:grpSpPr>
          <a:xfrm>
            <a:off x="3916234" y="1839741"/>
            <a:ext cx="5991367" cy="4814532"/>
            <a:chOff x="1808144" y="1361708"/>
            <a:chExt cx="6134853" cy="4375517"/>
          </a:xfrm>
        </p:grpSpPr>
        <p:sp>
          <p:nvSpPr>
            <p:cNvPr id="3" name="Flowchart: Terminator 2">
              <a:extLst>
                <a:ext uri="{FF2B5EF4-FFF2-40B4-BE49-F238E27FC236}">
                  <a16:creationId xmlns:a16="http://schemas.microsoft.com/office/drawing/2014/main" id="{47381442-0F6B-4A77-84DD-0E55A76F8C12}"/>
                </a:ext>
              </a:extLst>
            </p:cNvPr>
            <p:cNvSpPr/>
            <p:nvPr/>
          </p:nvSpPr>
          <p:spPr>
            <a:xfrm>
              <a:off x="2129474" y="1361708"/>
              <a:ext cx="1842016" cy="584775"/>
            </a:xfrm>
            <a:prstGeom prst="flowChartTerminator">
              <a:avLst/>
            </a:prstGeom>
            <a:solidFill>
              <a:srgbClr val="2EBAA7">
                <a:alpha val="72000"/>
              </a:srgbClr>
            </a:solidFill>
            <a:ln w="9525" cap="flat">
              <a:noFill/>
              <a:prstDash val="solid"/>
              <a:miter/>
            </a:ln>
          </p:spPr>
          <p:txBody>
            <a:bodyPr rtlCol="0" anchor="ctr"/>
            <a:lstStyle/>
            <a:p>
              <a:pPr algn="ctr"/>
              <a:r>
                <a:rPr lang="en-US" sz="1400" dirty="0">
                  <a:solidFill>
                    <a:srgbClr val="263343"/>
                  </a:solidFill>
                  <a:latin typeface="Agency FB" panose="020B0503020202020204" pitchFamily="34" charset="0"/>
                </a:rPr>
                <a:t>Text Extraction</a:t>
              </a:r>
              <a:endParaRPr lang="en-IN" sz="1400" dirty="0">
                <a:solidFill>
                  <a:srgbClr val="263343"/>
                </a:solidFill>
                <a:latin typeface="Agency FB" panose="020B0503020202020204" pitchFamily="34" charset="0"/>
              </a:endParaRPr>
            </a:p>
          </p:txBody>
        </p:sp>
        <p:cxnSp>
          <p:nvCxnSpPr>
            <p:cNvPr id="6" name="Straight Arrow Connector 5">
              <a:extLst>
                <a:ext uri="{FF2B5EF4-FFF2-40B4-BE49-F238E27FC236}">
                  <a16:creationId xmlns:a16="http://schemas.microsoft.com/office/drawing/2014/main" id="{2F464460-E199-4AFB-8AB7-FAF26917E1D8}"/>
                </a:ext>
              </a:extLst>
            </p:cNvPr>
            <p:cNvCxnSpPr>
              <a:cxnSpLocks/>
            </p:cNvCxnSpPr>
            <p:nvPr/>
          </p:nvCxnSpPr>
          <p:spPr>
            <a:xfrm>
              <a:off x="3038364" y="1946483"/>
              <a:ext cx="0" cy="384313"/>
            </a:xfrm>
            <a:prstGeom prst="straightConnector1">
              <a:avLst/>
            </a:prstGeom>
            <a:ln w="44450" cmpd="sng">
              <a:tailEnd type="triangle"/>
            </a:ln>
          </p:spPr>
          <p:style>
            <a:lnRef idx="3">
              <a:schemeClr val="accent2"/>
            </a:lnRef>
            <a:fillRef idx="0">
              <a:schemeClr val="accent2"/>
            </a:fillRef>
            <a:effectRef idx="2">
              <a:schemeClr val="accent2"/>
            </a:effectRef>
            <a:fontRef idx="minor">
              <a:schemeClr val="tx1"/>
            </a:fontRef>
          </p:style>
        </p:cxnSp>
        <p:sp>
          <p:nvSpPr>
            <p:cNvPr id="10" name="Parallelogram 9">
              <a:extLst>
                <a:ext uri="{FF2B5EF4-FFF2-40B4-BE49-F238E27FC236}">
                  <a16:creationId xmlns:a16="http://schemas.microsoft.com/office/drawing/2014/main" id="{9AA34292-3C9C-4B9D-8880-FECD5FBC1316}"/>
                </a:ext>
              </a:extLst>
            </p:cNvPr>
            <p:cNvSpPr/>
            <p:nvPr/>
          </p:nvSpPr>
          <p:spPr>
            <a:xfrm>
              <a:off x="2060932" y="2330796"/>
              <a:ext cx="1950531" cy="584775"/>
            </a:xfrm>
            <a:prstGeom prst="parallelogram">
              <a:avLst/>
            </a:prstGeom>
            <a:solidFill>
              <a:srgbClr val="2EBAA7">
                <a:alpha val="72000"/>
              </a:srgbClr>
            </a:solidFill>
            <a:ln w="9525" cap="flat">
              <a:noFill/>
              <a:prstDash val="solid"/>
              <a:miter/>
            </a:ln>
          </p:spPr>
          <p:txBody>
            <a:bodyPr rtlCol="0" anchor="ctr"/>
            <a:lstStyle/>
            <a:p>
              <a:pPr algn="ctr"/>
              <a:r>
                <a:rPr lang="en-US" sz="1400" dirty="0">
                  <a:solidFill>
                    <a:srgbClr val="263343"/>
                  </a:solidFill>
                  <a:latin typeface="Agency FB" panose="020B0503020202020204" pitchFamily="34" charset="0"/>
                </a:rPr>
                <a:t>Corpus Formation</a:t>
              </a:r>
              <a:endParaRPr lang="en-IN" sz="1400" dirty="0">
                <a:solidFill>
                  <a:srgbClr val="263343"/>
                </a:solidFill>
                <a:latin typeface="Agency FB" panose="020B0503020202020204" pitchFamily="34" charset="0"/>
              </a:endParaRPr>
            </a:p>
          </p:txBody>
        </p:sp>
        <p:cxnSp>
          <p:nvCxnSpPr>
            <p:cNvPr id="15" name="Straight Arrow Connector 14">
              <a:extLst>
                <a:ext uri="{FF2B5EF4-FFF2-40B4-BE49-F238E27FC236}">
                  <a16:creationId xmlns:a16="http://schemas.microsoft.com/office/drawing/2014/main" id="{3CD5A2C7-00D8-4CE1-AB6F-D1EC44AD133C}"/>
                </a:ext>
              </a:extLst>
            </p:cNvPr>
            <p:cNvCxnSpPr>
              <a:cxnSpLocks/>
            </p:cNvCxnSpPr>
            <p:nvPr/>
          </p:nvCxnSpPr>
          <p:spPr>
            <a:xfrm>
              <a:off x="3036199" y="2915571"/>
              <a:ext cx="0" cy="384313"/>
            </a:xfrm>
            <a:prstGeom prst="straightConnector1">
              <a:avLst/>
            </a:prstGeom>
            <a:ln w="44450" cmpd="sng">
              <a:tailEnd type="triangle"/>
            </a:ln>
          </p:spPr>
          <p:style>
            <a:lnRef idx="3">
              <a:schemeClr val="accent2"/>
            </a:lnRef>
            <a:fillRef idx="0">
              <a:schemeClr val="accent2"/>
            </a:fillRef>
            <a:effectRef idx="2">
              <a:schemeClr val="accent2"/>
            </a:effectRef>
            <a:fontRef idx="minor">
              <a:schemeClr val="tx1"/>
            </a:fontRef>
          </p:style>
        </p:cxnSp>
        <p:sp>
          <p:nvSpPr>
            <p:cNvPr id="12" name="Flowchart: Alternate Process 11">
              <a:extLst>
                <a:ext uri="{FF2B5EF4-FFF2-40B4-BE49-F238E27FC236}">
                  <a16:creationId xmlns:a16="http://schemas.microsoft.com/office/drawing/2014/main" id="{E73A6C83-A396-46A9-8F47-327861B4B772}"/>
                </a:ext>
              </a:extLst>
            </p:cNvPr>
            <p:cNvSpPr/>
            <p:nvPr/>
          </p:nvSpPr>
          <p:spPr>
            <a:xfrm>
              <a:off x="2203898" y="3299884"/>
              <a:ext cx="1664601" cy="642546"/>
            </a:xfrm>
            <a:prstGeom prst="flowChartAlternateProcess">
              <a:avLst/>
            </a:prstGeom>
            <a:solidFill>
              <a:srgbClr val="2EBAA7">
                <a:alpha val="72000"/>
              </a:srgbClr>
            </a:solidFill>
            <a:ln w="9525" cap="flat">
              <a:noFill/>
              <a:prstDash val="solid"/>
              <a:miter/>
            </a:ln>
          </p:spPr>
          <p:txBody>
            <a:bodyPr rtlCol="0" anchor="ctr"/>
            <a:lstStyle/>
            <a:p>
              <a:pPr algn="ctr"/>
              <a:r>
                <a:rPr lang="en-US" sz="1400" dirty="0">
                  <a:solidFill>
                    <a:srgbClr val="263343"/>
                  </a:solidFill>
                  <a:latin typeface="Agency FB" panose="020B0503020202020204" pitchFamily="34" charset="0"/>
                </a:rPr>
                <a:t>Text Preprocessing</a:t>
              </a:r>
              <a:endParaRPr lang="en-IN" sz="1400" dirty="0">
                <a:solidFill>
                  <a:srgbClr val="263343"/>
                </a:solidFill>
                <a:latin typeface="Agency FB" panose="020B0503020202020204" pitchFamily="34" charset="0"/>
              </a:endParaRPr>
            </a:p>
          </p:txBody>
        </p:sp>
        <p:sp>
          <p:nvSpPr>
            <p:cNvPr id="13" name="Flowchart: Decision 12">
              <a:extLst>
                <a:ext uri="{FF2B5EF4-FFF2-40B4-BE49-F238E27FC236}">
                  <a16:creationId xmlns:a16="http://schemas.microsoft.com/office/drawing/2014/main" id="{E69EBDD2-7AA5-420C-B0BD-FA84AD0897E7}"/>
                </a:ext>
              </a:extLst>
            </p:cNvPr>
            <p:cNvSpPr/>
            <p:nvPr/>
          </p:nvSpPr>
          <p:spPr>
            <a:xfrm>
              <a:off x="2261477" y="4192907"/>
              <a:ext cx="1549443" cy="1264385"/>
            </a:xfrm>
            <a:prstGeom prst="flowChartDecision">
              <a:avLst/>
            </a:prstGeom>
            <a:solidFill>
              <a:srgbClr val="2EBAA7">
                <a:alpha val="72000"/>
              </a:srgbClr>
            </a:solidFill>
            <a:ln w="9525" cap="flat">
              <a:noFill/>
              <a:prstDash val="solid"/>
              <a:miter/>
            </a:ln>
          </p:spPr>
          <p:txBody>
            <a:bodyPr rtlCol="0" anchor="ctr"/>
            <a:lstStyle/>
            <a:p>
              <a:pPr algn="ctr"/>
              <a:r>
                <a:rPr lang="en-US" sz="1400" dirty="0">
                  <a:solidFill>
                    <a:srgbClr val="263343"/>
                  </a:solidFill>
                  <a:latin typeface="Agency FB" panose="020B0503020202020204" pitchFamily="34" charset="0"/>
                </a:rPr>
                <a:t>Sentiment analyzer</a:t>
              </a:r>
              <a:endParaRPr lang="en-IN" sz="1400" dirty="0">
                <a:solidFill>
                  <a:srgbClr val="263343"/>
                </a:solidFill>
                <a:latin typeface="Agency FB" panose="020B0503020202020204" pitchFamily="34" charset="0"/>
              </a:endParaRPr>
            </a:p>
          </p:txBody>
        </p:sp>
        <p:cxnSp>
          <p:nvCxnSpPr>
            <p:cNvPr id="19" name="Straight Arrow Connector 18">
              <a:extLst>
                <a:ext uri="{FF2B5EF4-FFF2-40B4-BE49-F238E27FC236}">
                  <a16:creationId xmlns:a16="http://schemas.microsoft.com/office/drawing/2014/main" id="{DA773498-B4E1-4DCD-9DD0-0BBBA2EB2025}"/>
                </a:ext>
              </a:extLst>
            </p:cNvPr>
            <p:cNvCxnSpPr>
              <a:cxnSpLocks/>
              <a:stCxn id="12" idx="2"/>
              <a:endCxn id="13" idx="0"/>
            </p:cNvCxnSpPr>
            <p:nvPr/>
          </p:nvCxnSpPr>
          <p:spPr>
            <a:xfrm>
              <a:off x="3036199" y="3942430"/>
              <a:ext cx="0" cy="250477"/>
            </a:xfrm>
            <a:prstGeom prst="straightConnector1">
              <a:avLst/>
            </a:prstGeom>
            <a:ln w="44450" cmpd="sng">
              <a:tailEnd type="triangle"/>
            </a:ln>
          </p:spPr>
          <p:style>
            <a:lnRef idx="3">
              <a:schemeClr val="accent2"/>
            </a:lnRef>
            <a:fillRef idx="0">
              <a:schemeClr val="accent2"/>
            </a:fillRef>
            <a:effectRef idx="2">
              <a:schemeClr val="accent2"/>
            </a:effectRef>
            <a:fontRef idx="minor">
              <a:schemeClr val="tx1"/>
            </a:fontRef>
          </p:style>
        </p:cxnSp>
        <p:grpSp>
          <p:nvGrpSpPr>
            <p:cNvPr id="28" name="Group 27">
              <a:extLst>
                <a:ext uri="{FF2B5EF4-FFF2-40B4-BE49-F238E27FC236}">
                  <a16:creationId xmlns:a16="http://schemas.microsoft.com/office/drawing/2014/main" id="{4A3BD904-7339-4511-A313-4425AACEFD13}"/>
                </a:ext>
              </a:extLst>
            </p:cNvPr>
            <p:cNvGrpSpPr/>
            <p:nvPr/>
          </p:nvGrpSpPr>
          <p:grpSpPr>
            <a:xfrm>
              <a:off x="3810920" y="4817660"/>
              <a:ext cx="1327462" cy="7440"/>
              <a:chOff x="3810920" y="4817660"/>
              <a:chExt cx="1327462" cy="7440"/>
            </a:xfrm>
          </p:grpSpPr>
          <p:cxnSp>
            <p:nvCxnSpPr>
              <p:cNvPr id="25" name="Straight Connector 24">
                <a:extLst>
                  <a:ext uri="{FF2B5EF4-FFF2-40B4-BE49-F238E27FC236}">
                    <a16:creationId xmlns:a16="http://schemas.microsoft.com/office/drawing/2014/main" id="{3ED86499-9BC4-4E72-AB31-7A1CD859EE07}"/>
                  </a:ext>
                </a:extLst>
              </p:cNvPr>
              <p:cNvCxnSpPr>
                <a:stCxn id="13" idx="3"/>
              </p:cNvCxnSpPr>
              <p:nvPr/>
            </p:nvCxnSpPr>
            <p:spPr>
              <a:xfrm flipV="1">
                <a:off x="3810920" y="4817660"/>
                <a:ext cx="1170513" cy="7440"/>
              </a:xfrm>
              <a:prstGeom prst="line">
                <a:avLst/>
              </a:prstGeom>
              <a:ln w="44450"/>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FF8CC0A3-6948-45C1-A696-0162521B3A3D}"/>
                  </a:ext>
                </a:extLst>
              </p:cNvPr>
              <p:cNvCxnSpPr>
                <a:cxnSpLocks/>
              </p:cNvCxnSpPr>
              <p:nvPr/>
            </p:nvCxnSpPr>
            <p:spPr>
              <a:xfrm>
                <a:off x="4824484" y="4817660"/>
                <a:ext cx="313898" cy="0"/>
              </a:xfrm>
              <a:prstGeom prst="straightConnector1">
                <a:avLst/>
              </a:prstGeom>
              <a:ln w="44450" cmpd="sng">
                <a:tailEnd type="triangle"/>
              </a:ln>
            </p:spPr>
            <p:style>
              <a:lnRef idx="3">
                <a:schemeClr val="accent2"/>
              </a:lnRef>
              <a:fillRef idx="0">
                <a:schemeClr val="accent2"/>
              </a:fillRef>
              <a:effectRef idx="2">
                <a:schemeClr val="accent2"/>
              </a:effectRef>
              <a:fontRef idx="minor">
                <a:schemeClr val="tx1"/>
              </a:fontRef>
            </p:style>
          </p:cxnSp>
        </p:grpSp>
        <p:cxnSp>
          <p:nvCxnSpPr>
            <p:cNvPr id="30" name="Straight Connector 29">
              <a:extLst>
                <a:ext uri="{FF2B5EF4-FFF2-40B4-BE49-F238E27FC236}">
                  <a16:creationId xmlns:a16="http://schemas.microsoft.com/office/drawing/2014/main" id="{B59145EA-4B2E-461D-8FF3-F1F33891D59A}"/>
                </a:ext>
              </a:extLst>
            </p:cNvPr>
            <p:cNvCxnSpPr>
              <a:cxnSpLocks/>
            </p:cNvCxnSpPr>
            <p:nvPr/>
          </p:nvCxnSpPr>
          <p:spPr>
            <a:xfrm flipH="1">
              <a:off x="2055730" y="4817660"/>
              <a:ext cx="205747" cy="7439"/>
            </a:xfrm>
            <a:prstGeom prst="line">
              <a:avLst/>
            </a:prstGeom>
            <a:ln w="44450"/>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1177B163-24DD-4897-B83E-9783A907CCA4}"/>
                </a:ext>
              </a:extLst>
            </p:cNvPr>
            <p:cNvSpPr txBox="1"/>
            <p:nvPr/>
          </p:nvSpPr>
          <p:spPr>
            <a:xfrm>
              <a:off x="4080007" y="4502444"/>
              <a:ext cx="1009944" cy="307777"/>
            </a:xfrm>
            <a:prstGeom prst="rect">
              <a:avLst/>
            </a:prstGeom>
            <a:noFill/>
          </p:spPr>
          <p:txBody>
            <a:bodyPr wrap="square" rtlCol="0">
              <a:spAutoFit/>
            </a:bodyPr>
            <a:lstStyle/>
            <a:p>
              <a:r>
                <a:rPr lang="en-US" sz="1400" dirty="0">
                  <a:latin typeface="Agency FB" panose="020B0503020202020204" pitchFamily="34" charset="0"/>
                </a:rPr>
                <a:t>Nltk Vader</a:t>
              </a:r>
              <a:endParaRPr lang="en-IN" sz="1400" dirty="0">
                <a:latin typeface="Agency FB" panose="020B0503020202020204" pitchFamily="34" charset="0"/>
              </a:endParaRPr>
            </a:p>
          </p:txBody>
        </p:sp>
        <p:sp>
          <p:nvSpPr>
            <p:cNvPr id="34" name="TextBox 33">
              <a:extLst>
                <a:ext uri="{FF2B5EF4-FFF2-40B4-BE49-F238E27FC236}">
                  <a16:creationId xmlns:a16="http://schemas.microsoft.com/office/drawing/2014/main" id="{5D8744C1-9418-4EC9-AC7D-C2474CBDE9FA}"/>
                </a:ext>
              </a:extLst>
            </p:cNvPr>
            <p:cNvSpPr txBox="1"/>
            <p:nvPr/>
          </p:nvSpPr>
          <p:spPr>
            <a:xfrm>
              <a:off x="1808144" y="4447263"/>
              <a:ext cx="1009944" cy="307777"/>
            </a:xfrm>
            <a:prstGeom prst="rect">
              <a:avLst/>
            </a:prstGeom>
            <a:noFill/>
          </p:spPr>
          <p:txBody>
            <a:bodyPr wrap="square" rtlCol="0">
              <a:spAutoFit/>
            </a:bodyPr>
            <a:lstStyle/>
            <a:p>
              <a:r>
                <a:rPr lang="en-US" sz="1400" dirty="0">
                  <a:latin typeface="Agency FB" panose="020B0503020202020204" pitchFamily="34" charset="0"/>
                </a:rPr>
                <a:t>Text blob</a:t>
              </a:r>
              <a:endParaRPr lang="en-IN" sz="1400" dirty="0">
                <a:latin typeface="Agency FB" panose="020B0503020202020204" pitchFamily="34" charset="0"/>
              </a:endParaRPr>
            </a:p>
          </p:txBody>
        </p:sp>
        <p:cxnSp>
          <p:nvCxnSpPr>
            <p:cNvPr id="35" name="Straight Connector 34">
              <a:extLst>
                <a:ext uri="{FF2B5EF4-FFF2-40B4-BE49-F238E27FC236}">
                  <a16:creationId xmlns:a16="http://schemas.microsoft.com/office/drawing/2014/main" id="{FBADDD40-D132-457C-B8BF-38364D110824}"/>
                </a:ext>
              </a:extLst>
            </p:cNvPr>
            <p:cNvCxnSpPr>
              <a:cxnSpLocks/>
            </p:cNvCxnSpPr>
            <p:nvPr/>
          </p:nvCxnSpPr>
          <p:spPr>
            <a:xfrm flipV="1">
              <a:off x="2055730" y="4810221"/>
              <a:ext cx="0" cy="875228"/>
            </a:xfrm>
            <a:prstGeom prst="line">
              <a:avLst/>
            </a:prstGeom>
            <a:ln w="44450"/>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AF282168-D5D1-4A63-A755-53F624F581B9}"/>
                </a:ext>
              </a:extLst>
            </p:cNvPr>
            <p:cNvCxnSpPr>
              <a:cxnSpLocks/>
            </p:cNvCxnSpPr>
            <p:nvPr/>
          </p:nvCxnSpPr>
          <p:spPr>
            <a:xfrm flipH="1">
              <a:off x="2055730" y="5707769"/>
              <a:ext cx="2925702" cy="0"/>
            </a:xfrm>
            <a:prstGeom prst="line">
              <a:avLst/>
            </a:prstGeom>
            <a:ln w="44450"/>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1FA609E7-D241-442F-BFFE-801C5F75DF78}"/>
                </a:ext>
              </a:extLst>
            </p:cNvPr>
            <p:cNvCxnSpPr>
              <a:cxnSpLocks/>
            </p:cNvCxnSpPr>
            <p:nvPr/>
          </p:nvCxnSpPr>
          <p:spPr>
            <a:xfrm flipV="1">
              <a:off x="4940490" y="4817660"/>
              <a:ext cx="0" cy="919565"/>
            </a:xfrm>
            <a:prstGeom prst="line">
              <a:avLst/>
            </a:prstGeom>
            <a:ln w="44450"/>
          </p:spPr>
          <p:style>
            <a:lnRef idx="1">
              <a:schemeClr val="accent2"/>
            </a:lnRef>
            <a:fillRef idx="0">
              <a:schemeClr val="accent2"/>
            </a:fillRef>
            <a:effectRef idx="0">
              <a:schemeClr val="accent2"/>
            </a:effectRef>
            <a:fontRef idx="minor">
              <a:schemeClr val="tx1"/>
            </a:fontRef>
          </p:style>
        </p:cxnSp>
        <p:sp>
          <p:nvSpPr>
            <p:cNvPr id="47" name="Flowchart: Preparation 46">
              <a:extLst>
                <a:ext uri="{FF2B5EF4-FFF2-40B4-BE49-F238E27FC236}">
                  <a16:creationId xmlns:a16="http://schemas.microsoft.com/office/drawing/2014/main" id="{9048C32A-5E01-4A9B-83DE-00E66143E7C5}"/>
                </a:ext>
              </a:extLst>
            </p:cNvPr>
            <p:cNvSpPr/>
            <p:nvPr/>
          </p:nvSpPr>
          <p:spPr>
            <a:xfrm>
              <a:off x="5138382" y="4365316"/>
              <a:ext cx="2351283" cy="919566"/>
            </a:xfrm>
            <a:prstGeom prst="flowChartPreparation">
              <a:avLst/>
            </a:prstGeom>
            <a:solidFill>
              <a:srgbClr val="2EBAA7">
                <a:alpha val="72000"/>
              </a:srgbClr>
            </a:solidFill>
            <a:ln w="9525" cap="flat">
              <a:noFill/>
              <a:prstDash val="solid"/>
              <a:miter/>
            </a:ln>
          </p:spPr>
          <p:txBody>
            <a:bodyPr rtlCol="0" anchor="ctr"/>
            <a:lstStyle/>
            <a:p>
              <a:pPr algn="ctr"/>
              <a:r>
                <a:rPr lang="en-IN" sz="1400" dirty="0">
                  <a:solidFill>
                    <a:srgbClr val="263343"/>
                  </a:solidFill>
                  <a:latin typeface="Agency FB" panose="020B0503020202020204" pitchFamily="34" charset="0"/>
                </a:rPr>
                <a:t>Sentiment,</a:t>
              </a:r>
              <a:br>
                <a:rPr lang="en-IN" sz="1400" dirty="0">
                  <a:solidFill>
                    <a:srgbClr val="263343"/>
                  </a:solidFill>
                  <a:latin typeface="Agency FB" panose="020B0503020202020204" pitchFamily="34" charset="0"/>
                </a:rPr>
              </a:br>
              <a:r>
                <a:rPr lang="en-IN" sz="1400" dirty="0">
                  <a:solidFill>
                    <a:srgbClr val="263343"/>
                  </a:solidFill>
                  <a:latin typeface="Agency FB" panose="020B0503020202020204" pitchFamily="34" charset="0"/>
                </a:rPr>
                <a:t>Polarity analysis</a:t>
              </a:r>
            </a:p>
          </p:txBody>
        </p:sp>
        <p:cxnSp>
          <p:nvCxnSpPr>
            <p:cNvPr id="49" name="Straight Connector 48">
              <a:extLst>
                <a:ext uri="{FF2B5EF4-FFF2-40B4-BE49-F238E27FC236}">
                  <a16:creationId xmlns:a16="http://schemas.microsoft.com/office/drawing/2014/main" id="{78FCE13A-CAED-41B3-AF73-1AE2CA2E78E8}"/>
                </a:ext>
              </a:extLst>
            </p:cNvPr>
            <p:cNvCxnSpPr>
              <a:cxnSpLocks/>
            </p:cNvCxnSpPr>
            <p:nvPr/>
          </p:nvCxnSpPr>
          <p:spPr>
            <a:xfrm flipH="1">
              <a:off x="7489666" y="4825099"/>
              <a:ext cx="453331" cy="4977"/>
            </a:xfrm>
            <a:prstGeom prst="line">
              <a:avLst/>
            </a:prstGeom>
            <a:ln w="44450"/>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215C0F9A-1CA1-4907-A6A6-7003B2026F89}"/>
                </a:ext>
              </a:extLst>
            </p:cNvPr>
            <p:cNvCxnSpPr>
              <a:cxnSpLocks/>
            </p:cNvCxnSpPr>
            <p:nvPr/>
          </p:nvCxnSpPr>
          <p:spPr>
            <a:xfrm flipV="1">
              <a:off x="7942997" y="4067668"/>
              <a:ext cx="0" cy="794329"/>
            </a:xfrm>
            <a:prstGeom prst="line">
              <a:avLst/>
            </a:prstGeom>
            <a:ln w="44450"/>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F1C82CB-5FBA-43ED-85E0-6DB9037DBB5B}"/>
                </a:ext>
              </a:extLst>
            </p:cNvPr>
            <p:cNvCxnSpPr>
              <a:cxnSpLocks/>
            </p:cNvCxnSpPr>
            <p:nvPr/>
          </p:nvCxnSpPr>
          <p:spPr>
            <a:xfrm flipH="1">
              <a:off x="3050482" y="4060228"/>
              <a:ext cx="4892515" cy="7440"/>
            </a:xfrm>
            <a:prstGeom prst="line">
              <a:avLst/>
            </a:prstGeom>
            <a:ln w="444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3245637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4770B9B-0E24-4DA5-9EE6-9BF025C4F976}"/>
              </a:ext>
            </a:extLst>
          </p:cNvPr>
          <p:cNvSpPr txBox="1"/>
          <p:nvPr/>
        </p:nvSpPr>
        <p:spPr>
          <a:xfrm>
            <a:off x="1945607" y="128592"/>
            <a:ext cx="8331200"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The Process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26" name="직사각형 3">
            <a:extLst>
              <a:ext uri="{FF2B5EF4-FFF2-40B4-BE49-F238E27FC236}">
                <a16:creationId xmlns:a16="http://schemas.microsoft.com/office/drawing/2014/main" id="{FD7233D6-BD5C-43D4-A769-979BC82CDA8C}"/>
              </a:ext>
            </a:extLst>
          </p:cNvPr>
          <p:cNvSpPr/>
          <p:nvPr/>
        </p:nvSpPr>
        <p:spPr>
          <a:xfrm>
            <a:off x="4080007" y="746090"/>
            <a:ext cx="4031986" cy="461665"/>
          </a:xfrm>
          <a:prstGeom prst="rect">
            <a:avLst/>
          </a:prstGeom>
        </p:spPr>
        <p:txBody>
          <a:bodyPr wrap="square">
            <a:spAutoFit/>
          </a:bodyPr>
          <a:lstStyle/>
          <a:p>
            <a:pPr algn="ctr"/>
            <a:r>
              <a:rPr lang="en-US" altLang="ko-KR" sz="2400" dirty="0">
                <a:solidFill>
                  <a:schemeClr val="tx1">
                    <a:lumMod val="75000"/>
                    <a:lumOff val="25000"/>
                  </a:schemeClr>
                </a:solidFill>
                <a:latin typeface="Agency FB" panose="020B0503020202020204" pitchFamily="34" charset="0"/>
              </a:rPr>
              <a:t>Phase -4  Refining Research </a:t>
            </a:r>
          </a:p>
        </p:txBody>
      </p:sp>
      <p:grpSp>
        <p:nvGrpSpPr>
          <p:cNvPr id="47" name="Group 46">
            <a:extLst>
              <a:ext uri="{FF2B5EF4-FFF2-40B4-BE49-F238E27FC236}">
                <a16:creationId xmlns:a16="http://schemas.microsoft.com/office/drawing/2014/main" id="{93940162-782E-494E-BD50-B60F05332F3D}"/>
              </a:ext>
            </a:extLst>
          </p:cNvPr>
          <p:cNvGrpSpPr/>
          <p:nvPr/>
        </p:nvGrpSpPr>
        <p:grpSpPr>
          <a:xfrm>
            <a:off x="2160157" y="1596450"/>
            <a:ext cx="3749324" cy="2127488"/>
            <a:chOff x="2160157" y="1596450"/>
            <a:chExt cx="3749324" cy="1659301"/>
          </a:xfrm>
        </p:grpSpPr>
        <p:sp>
          <p:nvSpPr>
            <p:cNvPr id="28" name="직사각형 3">
              <a:extLst>
                <a:ext uri="{FF2B5EF4-FFF2-40B4-BE49-F238E27FC236}">
                  <a16:creationId xmlns:a16="http://schemas.microsoft.com/office/drawing/2014/main" id="{5683912C-53B6-4D8E-B5AC-EB357199EE0C}"/>
                </a:ext>
              </a:extLst>
            </p:cNvPr>
            <p:cNvSpPr/>
            <p:nvPr/>
          </p:nvSpPr>
          <p:spPr>
            <a:xfrm>
              <a:off x="2956509" y="1769729"/>
              <a:ext cx="2075746" cy="461665"/>
            </a:xfrm>
            <a:prstGeom prst="rect">
              <a:avLst/>
            </a:prstGeom>
          </p:spPr>
          <p:txBody>
            <a:bodyPr wrap="square">
              <a:spAutoFit/>
            </a:bodyPr>
            <a:lstStyle/>
            <a:p>
              <a:r>
                <a:rPr lang="en-US" altLang="ko-KR" sz="2400" dirty="0">
                  <a:solidFill>
                    <a:schemeClr val="tx1">
                      <a:lumMod val="75000"/>
                      <a:lumOff val="25000"/>
                    </a:schemeClr>
                  </a:solidFill>
                  <a:latin typeface="Agency FB" panose="020B0503020202020204" pitchFamily="34" charset="0"/>
                </a:rPr>
                <a:t>Key Words</a:t>
              </a:r>
            </a:p>
          </p:txBody>
        </p:sp>
        <p:grpSp>
          <p:nvGrpSpPr>
            <p:cNvPr id="32" name="Group 31">
              <a:extLst>
                <a:ext uri="{FF2B5EF4-FFF2-40B4-BE49-F238E27FC236}">
                  <a16:creationId xmlns:a16="http://schemas.microsoft.com/office/drawing/2014/main" id="{FEDD9585-07FC-467C-9FB3-E712D126436A}"/>
                </a:ext>
              </a:extLst>
            </p:cNvPr>
            <p:cNvGrpSpPr/>
            <p:nvPr/>
          </p:nvGrpSpPr>
          <p:grpSpPr>
            <a:xfrm>
              <a:off x="2160157" y="1596450"/>
              <a:ext cx="678673" cy="799055"/>
              <a:chOff x="2542296" y="1579723"/>
              <a:chExt cx="1058502" cy="914400"/>
            </a:xfrm>
          </p:grpSpPr>
          <p:pic>
            <p:nvPicPr>
              <p:cNvPr id="30" name="Graphic 29" descr="Key outline">
                <a:extLst>
                  <a:ext uri="{FF2B5EF4-FFF2-40B4-BE49-F238E27FC236}">
                    <a16:creationId xmlns:a16="http://schemas.microsoft.com/office/drawing/2014/main" id="{887B6301-E175-4C2B-92D8-FAE4CBCE0F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4347" y="1579723"/>
                <a:ext cx="914400" cy="914400"/>
              </a:xfrm>
              <a:prstGeom prst="rect">
                <a:avLst/>
              </a:prstGeom>
            </p:spPr>
          </p:pic>
          <p:sp>
            <p:nvSpPr>
              <p:cNvPr id="31" name="Flowchart: Terminator 30">
                <a:extLst>
                  <a:ext uri="{FF2B5EF4-FFF2-40B4-BE49-F238E27FC236}">
                    <a16:creationId xmlns:a16="http://schemas.microsoft.com/office/drawing/2014/main" id="{E68CE810-8996-4839-ABE4-4F96C310CCA4}"/>
                  </a:ext>
                </a:extLst>
              </p:cNvPr>
              <p:cNvSpPr/>
              <p:nvPr/>
            </p:nvSpPr>
            <p:spPr>
              <a:xfrm>
                <a:off x="2542296" y="1692906"/>
                <a:ext cx="1058502" cy="688033"/>
              </a:xfrm>
              <a:prstGeom prst="flowChartTerminator">
                <a:avLst/>
              </a:prstGeom>
              <a:solidFill>
                <a:srgbClr val="6BD1D1">
                  <a:alpha val="54000"/>
                </a:srgbClr>
              </a:solidFill>
              <a:ln w="9525" cap="flat">
                <a:noFill/>
                <a:prstDash val="solid"/>
                <a:miter/>
              </a:ln>
            </p:spPr>
            <p:txBody>
              <a:bodyPr rtlCol="0" anchor="ctr"/>
              <a:lstStyle/>
              <a:p>
                <a:pPr algn="l"/>
                <a:endParaRPr lang="en-IN" dirty="0"/>
              </a:p>
            </p:txBody>
          </p:sp>
        </p:grpSp>
        <p:sp>
          <p:nvSpPr>
            <p:cNvPr id="33" name="TextBox 32">
              <a:extLst>
                <a:ext uri="{FF2B5EF4-FFF2-40B4-BE49-F238E27FC236}">
                  <a16:creationId xmlns:a16="http://schemas.microsoft.com/office/drawing/2014/main" id="{4BAD5E6E-472C-4AD0-B8CA-D5A1D7D0517B}"/>
                </a:ext>
              </a:extLst>
            </p:cNvPr>
            <p:cNvSpPr txBox="1"/>
            <p:nvPr/>
          </p:nvSpPr>
          <p:spPr>
            <a:xfrm>
              <a:off x="2160157" y="2415592"/>
              <a:ext cx="3749324" cy="840159"/>
            </a:xfrm>
            <a:prstGeom prst="rect">
              <a:avLst/>
            </a:prstGeom>
            <a:noFill/>
          </p:spPr>
          <p:txBody>
            <a:bodyPr wrap="square" lIns="91440" tIns="45720" rIns="91440" bIns="45720" rtlCol="0" anchor="t" anchorCtr="0">
              <a:spAutoFit/>
            </a:bodyPr>
            <a:lstStyle/>
            <a:p>
              <a:r>
                <a:rPr lang="en-US" altLang="ko-KR" sz="1600" dirty="0">
                  <a:solidFill>
                    <a:schemeClr val="tx1">
                      <a:lumMod val="75000"/>
                      <a:lumOff val="25000"/>
                    </a:schemeClr>
                  </a:solidFill>
                  <a:latin typeface="Agency FB"/>
                </a:rPr>
                <a:t>We refined the research into next level by finding out the key common words used by the management in their annual report which showed some impact on their overall performance.</a:t>
              </a:r>
              <a:endParaRPr lang="en-US" altLang="ko-KR" sz="1600" dirty="0">
                <a:solidFill>
                  <a:schemeClr val="tx1">
                    <a:lumMod val="75000"/>
                    <a:lumOff val="25000"/>
                  </a:schemeClr>
                </a:solidFill>
                <a:latin typeface="Agency FB" panose="020B0503020202020204" pitchFamily="34" charset="0"/>
              </a:endParaRPr>
            </a:p>
          </p:txBody>
        </p:sp>
      </p:grpSp>
      <p:grpSp>
        <p:nvGrpSpPr>
          <p:cNvPr id="48" name="Group 47">
            <a:extLst>
              <a:ext uri="{FF2B5EF4-FFF2-40B4-BE49-F238E27FC236}">
                <a16:creationId xmlns:a16="http://schemas.microsoft.com/office/drawing/2014/main" id="{D83DDFB4-34D9-408F-A272-14F0C51561B5}"/>
              </a:ext>
            </a:extLst>
          </p:cNvPr>
          <p:cNvGrpSpPr/>
          <p:nvPr/>
        </p:nvGrpSpPr>
        <p:grpSpPr>
          <a:xfrm>
            <a:off x="6728345" y="3894599"/>
            <a:ext cx="3810217" cy="2151457"/>
            <a:chOff x="6728345" y="3894599"/>
            <a:chExt cx="3810217" cy="2151457"/>
          </a:xfrm>
        </p:grpSpPr>
        <p:grpSp>
          <p:nvGrpSpPr>
            <p:cNvPr id="35" name="Group 34">
              <a:extLst>
                <a:ext uri="{FF2B5EF4-FFF2-40B4-BE49-F238E27FC236}">
                  <a16:creationId xmlns:a16="http://schemas.microsoft.com/office/drawing/2014/main" id="{AC0E8A4F-4900-419E-BE56-6B91B2A2E73C}"/>
                </a:ext>
              </a:extLst>
            </p:cNvPr>
            <p:cNvGrpSpPr/>
            <p:nvPr/>
          </p:nvGrpSpPr>
          <p:grpSpPr>
            <a:xfrm>
              <a:off x="6728345" y="3927461"/>
              <a:ext cx="3810217" cy="2118595"/>
              <a:chOff x="2719716" y="1810673"/>
              <a:chExt cx="4427356" cy="1720819"/>
            </a:xfrm>
          </p:grpSpPr>
          <p:sp>
            <p:nvSpPr>
              <p:cNvPr id="36" name="직사각형 3">
                <a:extLst>
                  <a:ext uri="{FF2B5EF4-FFF2-40B4-BE49-F238E27FC236}">
                    <a16:creationId xmlns:a16="http://schemas.microsoft.com/office/drawing/2014/main" id="{D3A352DF-4C74-4BA2-923B-48252A8A492B}"/>
                  </a:ext>
                </a:extLst>
              </p:cNvPr>
              <p:cNvSpPr/>
              <p:nvPr/>
            </p:nvSpPr>
            <p:spPr>
              <a:xfrm>
                <a:off x="3660080" y="1810673"/>
                <a:ext cx="2451126" cy="461665"/>
              </a:xfrm>
              <a:prstGeom prst="rect">
                <a:avLst/>
              </a:prstGeom>
            </p:spPr>
            <p:txBody>
              <a:bodyPr wrap="square">
                <a:spAutoFit/>
              </a:bodyPr>
              <a:lstStyle/>
              <a:p>
                <a:r>
                  <a:rPr lang="en-US" altLang="ko-KR" sz="2400" dirty="0">
                    <a:solidFill>
                      <a:schemeClr val="tx1">
                        <a:lumMod val="75000"/>
                        <a:lumOff val="25000"/>
                      </a:schemeClr>
                    </a:solidFill>
                    <a:latin typeface="Agency FB" panose="020B0503020202020204" pitchFamily="34" charset="0"/>
                  </a:rPr>
                  <a:t>Real time impact</a:t>
                </a:r>
              </a:p>
            </p:txBody>
          </p:sp>
          <p:sp>
            <p:nvSpPr>
              <p:cNvPr id="38" name="TextBox 37">
                <a:extLst>
                  <a:ext uri="{FF2B5EF4-FFF2-40B4-BE49-F238E27FC236}">
                    <a16:creationId xmlns:a16="http://schemas.microsoft.com/office/drawing/2014/main" id="{82BD76BE-3BD2-4CCB-BAEE-0D5DE0850389}"/>
                  </a:ext>
                </a:extLst>
              </p:cNvPr>
              <p:cNvSpPr txBox="1"/>
              <p:nvPr/>
            </p:nvSpPr>
            <p:spPr>
              <a:xfrm>
                <a:off x="2719716" y="2456535"/>
                <a:ext cx="4427356" cy="1074957"/>
              </a:xfrm>
              <a:prstGeom prst="rect">
                <a:avLst/>
              </a:prstGeom>
              <a:noFill/>
            </p:spPr>
            <p:txBody>
              <a:bodyPr wrap="square" lIns="91440" tIns="45720" rIns="91440" bIns="45720" rtlCol="0" anchor="t" anchorCtr="0">
                <a:spAutoFit/>
              </a:bodyPr>
              <a:lstStyle/>
              <a:p>
                <a:r>
                  <a:rPr lang="en-US" altLang="ko-KR" sz="1600" dirty="0">
                    <a:solidFill>
                      <a:schemeClr val="tx1">
                        <a:lumMod val="75000"/>
                        <a:lumOff val="25000"/>
                      </a:schemeClr>
                    </a:solidFill>
                    <a:latin typeface="Agency FB" panose="020B0503020202020204" pitchFamily="34" charset="0"/>
                  </a:rPr>
                  <a:t>Once the sentiment of the author was found, we tried to find the time which author mentioned, check if there was any such impact in their share prices, surprisingly within the positive / negative sentiments, the market flow was showing raise and fall.</a:t>
                </a:r>
              </a:p>
            </p:txBody>
          </p:sp>
        </p:grpSp>
        <p:pic>
          <p:nvPicPr>
            <p:cNvPr id="42" name="Graphic 41" descr="Upward trend outline">
              <a:extLst>
                <a:ext uri="{FF2B5EF4-FFF2-40B4-BE49-F238E27FC236}">
                  <a16:creationId xmlns:a16="http://schemas.microsoft.com/office/drawing/2014/main" id="{5F88D56B-FA81-4A9D-8F43-D627FA8EC4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1829" y="3927461"/>
              <a:ext cx="457200" cy="457200"/>
            </a:xfrm>
            <a:prstGeom prst="rect">
              <a:avLst/>
            </a:prstGeom>
          </p:spPr>
        </p:pic>
        <p:sp>
          <p:nvSpPr>
            <p:cNvPr id="46" name="Flowchart: Terminator 45">
              <a:extLst>
                <a:ext uri="{FF2B5EF4-FFF2-40B4-BE49-F238E27FC236}">
                  <a16:creationId xmlns:a16="http://schemas.microsoft.com/office/drawing/2014/main" id="{C4DC12FB-E6A3-450F-B06D-67C3EF08F6BA}"/>
                </a:ext>
              </a:extLst>
            </p:cNvPr>
            <p:cNvSpPr/>
            <p:nvPr/>
          </p:nvSpPr>
          <p:spPr>
            <a:xfrm>
              <a:off x="6741093" y="3894599"/>
              <a:ext cx="678673" cy="601243"/>
            </a:xfrm>
            <a:prstGeom prst="flowChartTerminator">
              <a:avLst/>
            </a:prstGeom>
            <a:solidFill>
              <a:srgbClr val="6BD1D1">
                <a:alpha val="54000"/>
              </a:srgbClr>
            </a:solidFill>
            <a:ln w="9525" cap="flat">
              <a:noFill/>
              <a:prstDash val="solid"/>
              <a:miter/>
            </a:ln>
          </p:spPr>
          <p:txBody>
            <a:bodyPr rtlCol="0" anchor="ctr"/>
            <a:lstStyle/>
            <a:p>
              <a:pPr algn="l"/>
              <a:endParaRPr lang="en-IN" dirty="0"/>
            </a:p>
          </p:txBody>
        </p:sp>
      </p:grpSp>
    </p:spTree>
    <p:extLst>
      <p:ext uri="{BB962C8B-B14F-4D97-AF65-F5344CB8AC3E}">
        <p14:creationId xmlns:p14="http://schemas.microsoft.com/office/powerpoint/2010/main" val="916869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00E9-FCED-4486-A932-503504C1AE58}"/>
              </a:ext>
            </a:extLst>
          </p:cNvPr>
          <p:cNvSpPr txBox="1"/>
          <p:nvPr/>
        </p:nvSpPr>
        <p:spPr>
          <a:xfrm>
            <a:off x="4222190" y="91795"/>
            <a:ext cx="3747619" cy="584775"/>
          </a:xfrm>
          <a:prstGeom prst="rect">
            <a:avLst/>
          </a:prstGeom>
          <a:noFill/>
        </p:spPr>
        <p:txBody>
          <a:bodyPr wrap="square" rtlCol="0">
            <a:spAutoFit/>
          </a:bodyPr>
          <a:lstStyle/>
          <a:p>
            <a:pPr algn="ctr"/>
            <a:r>
              <a:rPr lang="en-US" altLang="ko-KR" sz="3200" b="1" dirty="0">
                <a:solidFill>
                  <a:schemeClr val="tx1">
                    <a:lumMod val="75000"/>
                    <a:lumOff val="25000"/>
                  </a:schemeClr>
                </a:solidFill>
                <a:latin typeface="Agency FB" panose="020B0503020202020204" pitchFamily="34" charset="0"/>
                <a:cs typeface="Arial" panose="020B0604020202020204" pitchFamily="34" charset="0"/>
              </a:rPr>
              <a:t>Results</a:t>
            </a:r>
            <a:endParaRPr lang="ko-KR" altLang="en-US" sz="32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3" name="사각형: 둥근 모서리 2">
            <a:extLst>
              <a:ext uri="{FF2B5EF4-FFF2-40B4-BE49-F238E27FC236}">
                <a16:creationId xmlns:a16="http://schemas.microsoft.com/office/drawing/2014/main" id="{7AB42619-08AC-4FDC-A68E-A3EC1F52AF19}"/>
              </a:ext>
            </a:extLst>
          </p:cNvPr>
          <p:cNvSpPr/>
          <p:nvPr/>
        </p:nvSpPr>
        <p:spPr>
          <a:xfrm>
            <a:off x="919131" y="10607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latin typeface="Agency FB" panose="020B0503020202020204" pitchFamily="34" charset="0"/>
              </a:rPr>
              <a:t>Text blob Sentiment Analyzer</a:t>
            </a:r>
            <a:endParaRPr lang="ko-KR" altLang="en-US" b="1" dirty="0">
              <a:solidFill>
                <a:schemeClr val="bg1"/>
              </a:solidFill>
              <a:latin typeface="Agency FB" panose="020B0503020202020204" pitchFamily="34" charset="0"/>
            </a:endParaRPr>
          </a:p>
        </p:txBody>
      </p:sp>
      <p:sp>
        <p:nvSpPr>
          <p:cNvPr id="16" name="사각형: 둥근 모서리 2">
            <a:extLst>
              <a:ext uri="{FF2B5EF4-FFF2-40B4-BE49-F238E27FC236}">
                <a16:creationId xmlns:a16="http://schemas.microsoft.com/office/drawing/2014/main" id="{E27005CF-0C52-4483-8A65-537D65D5D863}"/>
              </a:ext>
            </a:extLst>
          </p:cNvPr>
          <p:cNvSpPr/>
          <p:nvPr/>
        </p:nvSpPr>
        <p:spPr>
          <a:xfrm>
            <a:off x="7068404" y="1107043"/>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latin typeface="Agency FB" panose="020B0503020202020204" pitchFamily="34" charset="0"/>
              </a:rPr>
              <a:t>Vader Analyzer</a:t>
            </a:r>
            <a:endParaRPr lang="ko-KR" altLang="en-US" b="1" dirty="0">
              <a:solidFill>
                <a:schemeClr val="bg1"/>
              </a:solidFill>
              <a:latin typeface="Agency FB" panose="020B0503020202020204" pitchFamily="34" charset="0"/>
            </a:endParaRPr>
          </a:p>
        </p:txBody>
      </p:sp>
      <p:pic>
        <p:nvPicPr>
          <p:cNvPr id="25" name="Picture 24">
            <a:extLst>
              <a:ext uri="{FF2B5EF4-FFF2-40B4-BE49-F238E27FC236}">
                <a16:creationId xmlns:a16="http://schemas.microsoft.com/office/drawing/2014/main" id="{D4DCF0CA-7717-44A0-972C-7C6150291BE5}"/>
              </a:ext>
            </a:extLst>
          </p:cNvPr>
          <p:cNvPicPr>
            <a:picLocks noChangeAspect="1"/>
          </p:cNvPicPr>
          <p:nvPr/>
        </p:nvPicPr>
        <p:blipFill>
          <a:blip r:embed="rId2"/>
          <a:stretch>
            <a:fillRect/>
          </a:stretch>
        </p:blipFill>
        <p:spPr>
          <a:xfrm>
            <a:off x="7068404" y="2110953"/>
            <a:ext cx="4609286" cy="3293560"/>
          </a:xfrm>
          <a:prstGeom prst="rect">
            <a:avLst/>
          </a:prstGeom>
        </p:spPr>
      </p:pic>
      <p:grpSp>
        <p:nvGrpSpPr>
          <p:cNvPr id="8" name="Group 7">
            <a:extLst>
              <a:ext uri="{FF2B5EF4-FFF2-40B4-BE49-F238E27FC236}">
                <a16:creationId xmlns:a16="http://schemas.microsoft.com/office/drawing/2014/main" id="{B4D3F146-59C9-4666-980F-82AC8522916C}"/>
              </a:ext>
            </a:extLst>
          </p:cNvPr>
          <p:cNvGrpSpPr/>
          <p:nvPr/>
        </p:nvGrpSpPr>
        <p:grpSpPr>
          <a:xfrm>
            <a:off x="919131" y="2325830"/>
            <a:ext cx="4204466" cy="3173822"/>
            <a:chOff x="919131" y="2325830"/>
            <a:chExt cx="3851653" cy="2937143"/>
          </a:xfrm>
        </p:grpSpPr>
        <p:pic>
          <p:nvPicPr>
            <p:cNvPr id="5" name="Picture 4">
              <a:extLst>
                <a:ext uri="{FF2B5EF4-FFF2-40B4-BE49-F238E27FC236}">
                  <a16:creationId xmlns:a16="http://schemas.microsoft.com/office/drawing/2014/main" id="{26BB004B-0429-4A5E-9B69-36615D89C2A1}"/>
                </a:ext>
              </a:extLst>
            </p:cNvPr>
            <p:cNvPicPr>
              <a:picLocks noChangeAspect="1"/>
            </p:cNvPicPr>
            <p:nvPr/>
          </p:nvPicPr>
          <p:blipFill>
            <a:blip r:embed="rId3"/>
            <a:stretch>
              <a:fillRect/>
            </a:stretch>
          </p:blipFill>
          <p:spPr>
            <a:xfrm>
              <a:off x="919131" y="2325830"/>
              <a:ext cx="3851652" cy="1431903"/>
            </a:xfrm>
            <a:prstGeom prst="rect">
              <a:avLst/>
            </a:prstGeom>
          </p:spPr>
        </p:pic>
        <p:pic>
          <p:nvPicPr>
            <p:cNvPr id="7" name="Picture 6">
              <a:extLst>
                <a:ext uri="{FF2B5EF4-FFF2-40B4-BE49-F238E27FC236}">
                  <a16:creationId xmlns:a16="http://schemas.microsoft.com/office/drawing/2014/main" id="{E8E7DBFA-18D1-4EE2-AEED-1AD5F682643C}"/>
                </a:ext>
              </a:extLst>
            </p:cNvPr>
            <p:cNvPicPr>
              <a:picLocks noChangeAspect="1"/>
            </p:cNvPicPr>
            <p:nvPr/>
          </p:nvPicPr>
          <p:blipFill>
            <a:blip r:embed="rId4"/>
            <a:stretch>
              <a:fillRect/>
            </a:stretch>
          </p:blipFill>
          <p:spPr>
            <a:xfrm>
              <a:off x="919132" y="3959657"/>
              <a:ext cx="3851652" cy="1303316"/>
            </a:xfrm>
            <a:prstGeom prst="rect">
              <a:avLst/>
            </a:prstGeom>
          </p:spPr>
        </p:pic>
      </p:grpSp>
    </p:spTree>
    <p:extLst>
      <p:ext uri="{BB962C8B-B14F-4D97-AF65-F5344CB8AC3E}">
        <p14:creationId xmlns:p14="http://schemas.microsoft.com/office/powerpoint/2010/main" val="8982670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 - Arial">
      <a:majorFont>
        <a:latin typeface="Arial Black"/>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AC15"/>
        </a:solidFill>
        <a:ln w="9525"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0FE6ABD6AB8E4BB4850A11E9CB993D" ma:contentTypeVersion="5" ma:contentTypeDescription="Create a new document." ma:contentTypeScope="" ma:versionID="98c2f9b611b76dcd8e7d0e5287a15160">
  <xsd:schema xmlns:xsd="http://www.w3.org/2001/XMLSchema" xmlns:xs="http://www.w3.org/2001/XMLSchema" xmlns:p="http://schemas.microsoft.com/office/2006/metadata/properties" xmlns:ns3="e445ca03-e42b-4fc0-93bb-70b644cf56ca" xmlns:ns4="410e0d76-4369-4fdc-979e-1eaee3203e61" targetNamespace="http://schemas.microsoft.com/office/2006/metadata/properties" ma:root="true" ma:fieldsID="857ccd698f2c673bee82e71bd00d53b9" ns3:_="" ns4:_="">
    <xsd:import namespace="e445ca03-e42b-4fc0-93bb-70b644cf56ca"/>
    <xsd:import namespace="410e0d76-4369-4fdc-979e-1eaee3203e6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5ca03-e42b-4fc0-93bb-70b644cf56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10e0d76-4369-4fdc-979e-1eaee3203e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A18378-B856-4D20-ADD9-F0192200AEB4}">
  <ds:schemaRefs>
    <ds:schemaRef ds:uri="410e0d76-4369-4fdc-979e-1eaee3203e61"/>
    <ds:schemaRef ds:uri="e445ca03-e42b-4fc0-93bb-70b644cf56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A4A0393-D45A-4A6E-A989-6B3BCEB38B31}">
  <ds:schemaRefs>
    <ds:schemaRef ds:uri="http://schemas.microsoft.com/sharepoint/v3/contenttype/forms"/>
  </ds:schemaRefs>
</ds:datastoreItem>
</file>

<file path=customXml/itemProps3.xml><?xml version="1.0" encoding="utf-8"?>
<ds:datastoreItem xmlns:ds="http://schemas.openxmlformats.org/officeDocument/2006/customXml" ds:itemID="{2D0C670B-D9F8-447F-888F-4256524D0E94}">
  <ds:schemaRefs>
    <ds:schemaRef ds:uri="e445ca03-e42b-4fc0-93bb-70b644cf56ca"/>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410e0d76-4369-4fdc-979e-1eaee3203e61"/>
  </ds:schemaRefs>
</ds:datastoreItem>
</file>

<file path=docProps/app.xml><?xml version="1.0" encoding="utf-8"?>
<Properties xmlns="http://schemas.openxmlformats.org/officeDocument/2006/extended-properties" xmlns:vt="http://schemas.openxmlformats.org/officeDocument/2006/docPropsVTypes">
  <TotalTime>2374</TotalTime>
  <Words>911</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맑은 고딕</vt:lpstr>
      <vt:lpstr>Agency FB</vt:lpstr>
      <vt:lpstr>Arial</vt:lpstr>
      <vt:lpstr>Arial Black</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Balam Sravan</cp:lastModifiedBy>
  <cp:revision>190</cp:revision>
  <dcterms:created xsi:type="dcterms:W3CDTF">2019-04-06T05:20:47Z</dcterms:created>
  <dcterms:modified xsi:type="dcterms:W3CDTF">2021-03-30T04:40:30Z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0x010100820FE6ABD6AB8E4BB4850A11E9CB993D</vt:lpwstr>
  </property>
</Properties>
</file>