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96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3" r:id="rId12"/>
    <p:sldId id="270" r:id="rId13"/>
    <p:sldId id="274" r:id="rId14"/>
    <p:sldId id="275" r:id="rId15"/>
    <p:sldId id="276" r:id="rId16"/>
    <p:sldId id="278" r:id="rId17"/>
    <p:sldId id="279" r:id="rId18"/>
    <p:sldId id="280" r:id="rId19"/>
    <p:sldId id="282" r:id="rId20"/>
    <p:sldId id="283" r:id="rId21"/>
    <p:sldId id="284" r:id="rId22"/>
    <p:sldId id="285" r:id="rId23"/>
    <p:sldId id="288" r:id="rId24"/>
    <p:sldId id="289" r:id="rId25"/>
    <p:sldId id="292" r:id="rId26"/>
    <p:sldId id="286" r:id="rId27"/>
    <p:sldId id="294" r:id="rId28"/>
    <p:sldId id="29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0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86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36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9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38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55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78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5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6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41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iF6BnXXNRwBAOwLTpGYswYQWdn-MjW8t?usp=s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F37A42-D90D-42E9-9DC7-BEFEC045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3851" y="3812346"/>
            <a:ext cx="4298801" cy="1009356"/>
          </a:xfrm>
        </p:spPr>
        <p:txBody>
          <a:bodyPr>
            <a:normAutofit/>
          </a:bodyPr>
          <a:lstStyle/>
          <a:p>
            <a:r>
              <a:rPr lang="en-US" sz="2800" dirty="0"/>
              <a:t>BY Balam Sravan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B87D62-FABC-4C4C-946E-538C9EA16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Loan Approval EDA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3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0EAB47-7ABC-4E75-BD73-A453100B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500"/>
              <a:t>Distribution of organization type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180493-893A-4AC3-B243-52AA39ED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Points to be concluded from the graph on the right.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/>
              <a:t>Less clients are from Industry type 8,type 6, type 10, religion and  trade type 5, type 4.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/>
              <a:t>Same as type 0 in distribution of organization type.</a:t>
            </a:r>
            <a:endParaRPr lang="en-US" sz="14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45F02D-9883-4ED2-80FE-1340C4FD6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352" y="1116345"/>
            <a:ext cx="2348699" cy="38661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55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3C419D-C10D-43AA-B1AA-24B88C3B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763" y="1116345"/>
            <a:ext cx="4443876" cy="38661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42305D-58E6-4D18-BE32-0E692223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264" y="2008046"/>
            <a:ext cx="4027137" cy="3908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Points to be concluded from the graph presented before.</a:t>
            </a:r>
          </a:p>
          <a:p>
            <a:r>
              <a:rPr lang="en-US" sz="1200" dirty="0"/>
              <a:t>Credit amount is inversely proportional to the date of birth, which means Credit amount is higher for low age and vice-versa.</a:t>
            </a:r>
          </a:p>
          <a:p>
            <a:r>
              <a:rPr lang="en-US" sz="1200" dirty="0"/>
              <a:t>Credit amount is inversely proportional to the number of children client have, means Credit amount is higher for less children count client have and vice-versa.</a:t>
            </a:r>
          </a:p>
          <a:p>
            <a:r>
              <a:rPr lang="en-US" sz="1200" dirty="0"/>
              <a:t>Income amount is inversely proportional to the number of children client have, means more income for less children client have and vice-versa.</a:t>
            </a:r>
          </a:p>
          <a:p>
            <a:r>
              <a:rPr lang="en-US" sz="1200" dirty="0"/>
              <a:t>less children client have in densely populated area.</a:t>
            </a:r>
          </a:p>
          <a:p>
            <a:r>
              <a:rPr lang="en-US" sz="1200" dirty="0"/>
              <a:t>Credit amount is higher to densely populated area.</a:t>
            </a:r>
          </a:p>
          <a:p>
            <a:r>
              <a:rPr lang="en-US" sz="1200" dirty="0"/>
              <a:t>The income is also higher in densely populated area.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1D2A189-A158-4AB8-95D2-4561FFB9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03569"/>
            <a:ext cx="3146925" cy="1049235"/>
          </a:xfrm>
        </p:spPr>
        <p:txBody>
          <a:bodyPr/>
          <a:lstStyle/>
          <a:p>
            <a:r>
              <a:rPr lang="en-US" dirty="0"/>
              <a:t>Correlation For target 0</a:t>
            </a:r>
          </a:p>
        </p:txBody>
      </p:sp>
    </p:spTree>
    <p:extLst>
      <p:ext uri="{BB962C8B-B14F-4D97-AF65-F5344CB8AC3E}">
        <p14:creationId xmlns:p14="http://schemas.microsoft.com/office/powerpoint/2010/main" val="237673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5237DC-B1E5-463C-978D-45B625F31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442" y="1116345"/>
            <a:ext cx="4482519" cy="38661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5531D1-5F32-47E9-81EF-4451B0B49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2016125"/>
            <a:ext cx="3527425" cy="34496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This heat map for Target 1 is also having quite a same observation just like Target 0. But for few points are different. They are listed below.</a:t>
            </a:r>
          </a:p>
          <a:p>
            <a:pPr lvl="1"/>
            <a:r>
              <a:rPr lang="en-US" dirty="0"/>
              <a:t>The client's permanent address does not match contact address are having less children and vice-versa</a:t>
            </a:r>
          </a:p>
          <a:p>
            <a:pPr lvl="1"/>
            <a:r>
              <a:rPr lang="en-US" dirty="0"/>
              <a:t>The client's permanent address does not match work address are having less children and vice-versa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7CBE3A3-689E-492D-A7D0-D60F386E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785044"/>
            <a:ext cx="3427453" cy="1002990"/>
          </a:xfrm>
        </p:spPr>
        <p:txBody>
          <a:bodyPr anchor="ctr">
            <a:normAutofit/>
          </a:bodyPr>
          <a:lstStyle/>
          <a:p>
            <a:r>
              <a:rPr lang="en-US" dirty="0"/>
              <a:t>Correlation for type 1</a:t>
            </a:r>
          </a:p>
        </p:txBody>
      </p:sp>
    </p:spTree>
    <p:extLst>
      <p:ext uri="{BB962C8B-B14F-4D97-AF65-F5344CB8AC3E}">
        <p14:creationId xmlns:p14="http://schemas.microsoft.com/office/powerpoint/2010/main" val="133331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C68259-7028-434C-B5F1-997C94EA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3000"/>
              <a:t>Boxplot for income amount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41679F-0C4D-44F3-936C-59F8A31D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Few points can be concluded from the graph.</a:t>
            </a:r>
          </a:p>
          <a:p>
            <a:r>
              <a:rPr lang="en-US"/>
              <a:t>Some outliers are noticed in income amount.</a:t>
            </a:r>
          </a:p>
          <a:p>
            <a:r>
              <a:rPr lang="en-US"/>
              <a:t>The third quartiles is very slim for income amount.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46CE785-2C01-46B4-9EA9-00D3A4988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716"/>
          <a:stretch/>
        </p:blipFill>
        <p:spPr>
          <a:xfrm>
            <a:off x="6093926" y="1470974"/>
            <a:ext cx="4821551" cy="31569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567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6311091-DB69-403B-8DD6-633D5B39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/>
              <a:t>Boxplot for credit amount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9F2278-1BA4-44CB-B34A-E06CDAED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/>
              <a:t>Few points can be concluded from the graph.</a:t>
            </a:r>
          </a:p>
          <a:p>
            <a:pPr>
              <a:lnSpc>
                <a:spcPct val="110000"/>
              </a:lnSpc>
            </a:pPr>
            <a:r>
              <a:rPr lang="en-US"/>
              <a:t>Some outliers are noticed in credit amount.</a:t>
            </a:r>
          </a:p>
          <a:p>
            <a:pPr>
              <a:lnSpc>
                <a:spcPct val="110000"/>
              </a:lnSpc>
            </a:pPr>
            <a:r>
              <a:rPr lang="en-US"/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lnSpc>
                <a:spcPct val="110000"/>
              </a:lnSpc>
              <a:buNone/>
            </a:pPr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970C747-6378-40B7-A660-2CCF328B9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410104"/>
            <a:ext cx="4821551" cy="32786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849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7D3D9FC-489E-4FB9-AF6E-E4A57F72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700"/>
              <a:t>Boxplot for annuity amount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06A9D-4C57-4429-B12E-86D434D3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/>
              <a:t>Few points can be concluded from the graph.</a:t>
            </a:r>
          </a:p>
          <a:p>
            <a:pPr>
              <a:lnSpc>
                <a:spcPct val="110000"/>
              </a:lnSpc>
            </a:pPr>
            <a:r>
              <a:rPr lang="en-US"/>
              <a:t>Some outliers are noticed in annuity amount.</a:t>
            </a:r>
          </a:p>
          <a:p>
            <a:pPr>
              <a:lnSpc>
                <a:spcPct val="110000"/>
              </a:lnSpc>
            </a:pPr>
            <a:r>
              <a:rPr lang="en-US"/>
              <a:t>The first quartile is bigger than third quartile for annuity amount which means most of the annuity clients are from first quartile.</a:t>
            </a:r>
          </a:p>
          <a:p>
            <a:pPr marL="0" indent="0">
              <a:lnSpc>
                <a:spcPct val="110000"/>
              </a:lnSpc>
              <a:buNone/>
            </a:pPr>
            <a:endParaRPr lang="en-US"/>
          </a:p>
          <a:p>
            <a:pPr marL="0" indent="0">
              <a:lnSpc>
                <a:spcPct val="110000"/>
              </a:lnSpc>
              <a:buNone/>
            </a:pPr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3EBB2F1-8D59-47CB-8347-4A99A00F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410104"/>
            <a:ext cx="4821551" cy="32786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67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1AE43C-F754-4E83-9866-2359B4E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3000"/>
              <a:t>Boxplot for income amount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8034E0-0AC8-439E-8010-7C76A836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Few points can be concluded from the graph.</a:t>
            </a:r>
          </a:p>
          <a:p>
            <a:r>
              <a:rPr lang="en-US"/>
              <a:t>Some outliers are noticed in income amount.</a:t>
            </a:r>
          </a:p>
          <a:p>
            <a:r>
              <a:rPr lang="en-US"/>
              <a:t>The third quartiles is very slim for income amount.</a:t>
            </a:r>
          </a:p>
          <a:p>
            <a:r>
              <a:rPr lang="en-US"/>
              <a:t>Most of the clients of income are present in first quartile.</a:t>
            </a:r>
          </a:p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27F3FA2-1315-4442-8C5B-AC0EBCABF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410104"/>
            <a:ext cx="4821551" cy="32786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040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808647-524B-4269-880B-1D6F97E1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/>
              <a:t>Boxplot for credit amount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80ED28-E04A-48EA-8C98-AA4FA24D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/>
              <a:t>Few points can be concluded from the graph.</a:t>
            </a:r>
          </a:p>
          <a:p>
            <a:pPr>
              <a:lnSpc>
                <a:spcPct val="110000"/>
              </a:lnSpc>
            </a:pPr>
            <a:r>
              <a:rPr lang="en-US"/>
              <a:t>Some outliers are noticed in credit amount.</a:t>
            </a:r>
          </a:p>
          <a:p>
            <a:pPr>
              <a:lnSpc>
                <a:spcPct val="110000"/>
              </a:lnSpc>
            </a:pPr>
            <a:r>
              <a:rPr lang="en-US"/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lnSpc>
                <a:spcPct val="110000"/>
              </a:lnSpc>
              <a:buNone/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B832AD5-CCDA-472B-866B-F1607D14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410104"/>
            <a:ext cx="4821551" cy="32786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5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C754CF-5216-4272-9FB0-DBB3C71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700"/>
              <a:t>Boxplot for annuity amount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005CD7-0BD8-47C2-83B8-B92A50DAD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/>
              <a:t>Few points can be concluded from the graph.</a:t>
            </a:r>
          </a:p>
          <a:p>
            <a:pPr>
              <a:lnSpc>
                <a:spcPct val="110000"/>
              </a:lnSpc>
            </a:pPr>
            <a:r>
              <a:rPr lang="en-US"/>
              <a:t>Some outliers are noticed in annuity amount.</a:t>
            </a:r>
          </a:p>
          <a:p>
            <a:pPr>
              <a:lnSpc>
                <a:spcPct val="110000"/>
              </a:lnSpc>
            </a:pPr>
            <a:r>
              <a:rPr lang="en-US"/>
              <a:t>The first quartile is bigger than third quartile for annuity amount which means most of the annuity clients are from first quartile.</a:t>
            </a:r>
          </a:p>
          <a:p>
            <a:pPr marL="0" indent="0">
              <a:lnSpc>
                <a:spcPct val="110000"/>
              </a:lnSpc>
              <a:buNone/>
            </a:pPr>
            <a:endParaRPr lang="en-US"/>
          </a:p>
          <a:p>
            <a:pPr marL="0" indent="0">
              <a:lnSpc>
                <a:spcPct val="110000"/>
              </a:lnSpc>
              <a:buNone/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CCC388E-D867-47C7-9690-BFCCA9726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410104"/>
            <a:ext cx="4821551" cy="32786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83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52769DB-BB03-4258-B5A1-C6CDEACF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700"/>
              <a:t>Credit amount vs Education Status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92B83E-960F-412E-9181-7F5CDF3E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Few points can be concluded from the graph.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/>
              <a:t>Family status of 'civil marriage', 'marriage' and 'separated' of Academic degree education are having higher number of credits than others.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/>
              <a:t>Higher education of family status of 'marriage', 'single' and 'civil marriage' are having more outliers.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/>
              <a:t>Civil marriage for Academic degree is having most of the credits in the third quartile.</a:t>
            </a:r>
            <a:endParaRPr lang="en-US" sz="1400"/>
          </a:p>
          <a:p>
            <a:pPr>
              <a:lnSpc>
                <a:spcPct val="110000"/>
              </a:lnSpc>
            </a:pPr>
            <a:endParaRPr lang="en-US" sz="14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2B2D1AA-24E4-450B-85BB-60F323986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695" y="1116345"/>
            <a:ext cx="4272013" cy="38661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1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66D0-731A-462E-BE4D-4B504559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04" y="1085767"/>
            <a:ext cx="3597499" cy="5847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Problem Statement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5D6D-7738-4A6E-983A-07578C228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3597499" cy="292599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problem here is to find out the insights about the most important factors which are responsible for a loan to be approved or cancelled or refused or unused offer.</a:t>
            </a:r>
          </a:p>
          <a:p>
            <a:r>
              <a:rPr lang="en-US" dirty="0"/>
              <a:t>To find out the pattern to analyze if a credit issued customer will repay the credit or default it and if so, what are the responsible factors.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64951-7E3B-4E3F-8DF9-309B0C07A808}"/>
              </a:ext>
            </a:extLst>
          </p:cNvPr>
          <p:cNvSpPr txBox="1"/>
          <p:nvPr/>
        </p:nvSpPr>
        <p:spPr>
          <a:xfrm>
            <a:off x="7560832" y="1085767"/>
            <a:ext cx="3292699" cy="4247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400" b="1" i="0" cap="all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Dataset Used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12EDA2-468B-4A4E-9DD0-4D94E97FBF08}"/>
              </a:ext>
            </a:extLst>
          </p:cNvPr>
          <p:cNvSpPr txBox="1">
            <a:spLocks/>
          </p:cNvSpPr>
          <p:nvPr/>
        </p:nvSpPr>
        <p:spPr>
          <a:xfrm>
            <a:off x="7030745" y="2015732"/>
            <a:ext cx="3915551" cy="31923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https://drive.google.com/drive/folders/1iF6BnXXNRwBAOwLTpGYswYQWdn-MjW8t?usp=sh</a:t>
            </a:r>
            <a:endParaRPr lang="en-US" dirty="0"/>
          </a:p>
          <a:p>
            <a:r>
              <a:rPr lang="en-US" dirty="0"/>
              <a:t>This data is divided into 2 parts being application data and previous applications. These are in the custom CSV format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5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F6B39F-160E-4A71-BE56-D69DF93E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700"/>
              <a:t>Income amount vs Education Status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6D14CA-6225-4471-AEF1-C4AD859F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Few points can be concluded from the graph.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/>
              <a:t>For Education type 'Higher education' the income amount mean is mostly equal with family status. It does contain many outliers.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/>
              <a:t>Less outlier are having for Academic degree but they are having the income amount is little higher that Higher education.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/>
              <a:t>Lower secondary of civil marriage family status are have less income amount than others.</a:t>
            </a:r>
            <a:endParaRPr lang="en-US" sz="14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01D02F4-A417-4390-A77F-EA78BE72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43" y="1116345"/>
            <a:ext cx="4123917" cy="38661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912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21A33C-21E7-40D7-954D-6D846717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700"/>
              <a:t>Credit amount vs Education Status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6733D4-292E-4B81-A461-5F701513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Few points can be concluded from the graph.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/>
              <a:t>Quite similar from Target 0, we can say that Family status of 'civil marriage', 'marriage' and 'separated' of Academic degree education are having higher number of credits than others.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/>
              <a:t>Most of the outliers are from Education type 'Higher education' and 'Secondary’.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/>
              <a:t>Civil marriage for Academic degree is having most of the credits in the third quartile.</a:t>
            </a:r>
            <a:endParaRPr lang="en-US" sz="14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D42E35-D8B3-436D-B802-76E35604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695" y="1116345"/>
            <a:ext cx="4272013" cy="38661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95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81B01B3-D4E8-4DC3-B61B-2B6F9F3E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700"/>
              <a:t>Income amount vs Education Status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E110B2-7FC7-4E07-8CB2-3B636593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Few points can be concluded from the graph.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/>
              <a:t>Have some similarity with Target0, From above boxplot for Education type 'Higher education' the income amount is mostly equal with family status.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/>
              <a:t>Less outlier are having for Academic degree but there income amount is little higher that Higher education.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/>
              <a:t>Lower secondary are have less income amount than others.</a:t>
            </a:r>
            <a:endParaRPr lang="en-US" sz="1400"/>
          </a:p>
          <a:p>
            <a:pPr>
              <a:lnSpc>
                <a:spcPct val="110000"/>
              </a:lnSpc>
            </a:pPr>
            <a:endParaRPr lang="en-US" sz="14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49C8CF8-AA52-4D02-B531-E4E3688D6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43" y="1116345"/>
            <a:ext cx="4123917" cy="38661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27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58A16CB-CF4F-4108-82CE-D0C1747F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200" dirty="0"/>
              <a:t>Distribution of contract status with purposes</a:t>
            </a: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49527A-C63A-4D07-8550-1ECCC8D6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/>
              <a:t>Few points can be concluded from the graph.</a:t>
            </a:r>
          </a:p>
          <a:p>
            <a:pPr>
              <a:lnSpc>
                <a:spcPct val="110000"/>
              </a:lnSpc>
            </a:pPr>
            <a:r>
              <a:rPr lang="en-US" sz="1700"/>
              <a:t>Most rejection of loans came from purpose 'repairs'.</a:t>
            </a:r>
          </a:p>
          <a:p>
            <a:pPr>
              <a:lnSpc>
                <a:spcPct val="110000"/>
              </a:lnSpc>
            </a:pPr>
            <a:r>
              <a:rPr lang="en-US" sz="1700"/>
              <a:t>For education purposes we have equal number of approves and rejection</a:t>
            </a:r>
          </a:p>
          <a:p>
            <a:pPr>
              <a:lnSpc>
                <a:spcPct val="110000"/>
              </a:lnSpc>
            </a:pPr>
            <a:r>
              <a:rPr lang="en-US" sz="1700"/>
              <a:t>Paying other loans and buying a new car is having significant higher rejection than approves.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/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2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72A101D-4385-46CC-9B87-ED9BDBE3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96" y="1116345"/>
            <a:ext cx="2513011" cy="3866172"/>
          </a:xfrm>
          <a:prstGeom prst="rect">
            <a:avLst/>
          </a:prstGeom>
        </p:spPr>
      </p:pic>
      <p:pic>
        <p:nvPicPr>
          <p:cNvPr id="38" name="Picture 2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233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7487B72-0F8F-4421-BAD5-B345BFAD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200"/>
              <a:t>Distribution of purposes with target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67FFF8-07C4-470E-9BB8-53EDC11B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Few points can be concluded from the graph.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/>
              <a:t>Loan purposes with 'Repairs' are facing more difficulties in payment on time.</a:t>
            </a:r>
          </a:p>
          <a:p>
            <a:pPr>
              <a:lnSpc>
                <a:spcPct val="110000"/>
              </a:lnSpc>
            </a:pPr>
            <a:r>
              <a:rPr lang="en-US" sz="1400"/>
              <a:t>There are few places where loan payment is significantly higher than facing difficulties. They are 'Buying a garage', 'Business development', 'Buying land’, 'Buying a new car' and 'Education' Hence we can focus on these purposes for which the client is having for minimal payment difficulties.</a:t>
            </a:r>
          </a:p>
          <a:p>
            <a:pPr>
              <a:lnSpc>
                <a:spcPct val="110000"/>
              </a:lnSpc>
            </a:pPr>
            <a:endParaRPr lang="en-US" sz="14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C27D7AF-7D5A-4CEF-B876-3590BDB58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96" y="1116345"/>
            <a:ext cx="2513011" cy="38661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764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865A7-ED90-4184-9961-307A38AC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200"/>
              <a:t>Previous Credit amount vs Loan Purpose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641B-C7F9-4D90-AEB8-B83EFD0BD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/>
              <a:t>From the previous graph we can conclude the below points:</a:t>
            </a:r>
          </a:p>
          <a:p>
            <a:pPr>
              <a:lnSpc>
                <a:spcPct val="110000"/>
              </a:lnSpc>
            </a:pPr>
            <a:r>
              <a:rPr lang="en-US" sz="1600"/>
              <a:t>The credit amount of Loan purposes like 'Buying a home’, ’Buying a land’, 'Buying a new car' and ‘Building a house' is higher.</a:t>
            </a:r>
          </a:p>
          <a:p>
            <a:pPr>
              <a:lnSpc>
                <a:spcPct val="110000"/>
              </a:lnSpc>
            </a:pPr>
            <a:r>
              <a:rPr lang="en-US" sz="1600"/>
              <a:t>Income type of state servants have a significant amount of credit applied</a:t>
            </a:r>
          </a:p>
          <a:p>
            <a:pPr>
              <a:lnSpc>
                <a:spcPct val="110000"/>
              </a:lnSpc>
            </a:pPr>
            <a:r>
              <a:rPr lang="en-US" sz="1600"/>
              <a:t>Money for third person or a Hobby is having less credits applied for.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encil and paper&#10;&#10;Description automatically generated">
            <a:extLst>
              <a:ext uri="{FF2B5EF4-FFF2-40B4-BE49-F238E27FC236}">
                <a16:creationId xmlns:a16="http://schemas.microsoft.com/office/drawing/2014/main" id="{6A8A8982-C06A-42C9-ADA1-5E482BE20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612" y="1116345"/>
            <a:ext cx="3808178" cy="38661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260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FF5A82-9063-4DF6-8D4F-75828390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200"/>
              <a:t>Previous Credit amount  vs Housing type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9D083E-2C3A-4B8C-9544-B7E8BE53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300"/>
              <a:t>Few points can be concluded from the graph.</a:t>
            </a:r>
          </a:p>
          <a:p>
            <a:pPr>
              <a:lnSpc>
                <a:spcPct val="110000"/>
              </a:lnSpc>
            </a:pPr>
            <a:r>
              <a:rPr lang="en-US" sz="1300"/>
              <a:t>Here for Housing type, office apartment is having higher credit of target 0 and co-op apartment is having higher credit of target 1.</a:t>
            </a:r>
          </a:p>
          <a:p>
            <a:pPr>
              <a:lnSpc>
                <a:spcPct val="110000"/>
              </a:lnSpc>
            </a:pPr>
            <a:r>
              <a:rPr lang="en-US" sz="1300"/>
              <a:t>So, we can conclude that bank should avoid giving loans to the housing type of co-op apartment as they are having difficulties in payment.</a:t>
            </a:r>
          </a:p>
          <a:p>
            <a:pPr>
              <a:lnSpc>
                <a:spcPct val="110000"/>
              </a:lnSpc>
            </a:pPr>
            <a:r>
              <a:rPr lang="en-US" sz="1300"/>
              <a:t>Bank can focus mostly on housing type with parents or House\apartment or municipal apartment for successful payments.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90F9657-33A7-40B0-847D-9913C14D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779" y="1116345"/>
            <a:ext cx="4331845" cy="38661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01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567A-0E95-4D5B-A9C1-A3B7EC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4870-856F-45BD-929C-B3E8F493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Banks should focus more on contract type ‘Student’ ,’pensioner’ and ‘Businessman’ with housing ‘type other than ‘Co-op apartment’ for successful payments.</a:t>
            </a:r>
          </a:p>
          <a:p>
            <a:r>
              <a:rPr lang="en-US" dirty="0"/>
              <a:t>Banks should focus less on income type ‘Working’ as they are having the greatest number of unsuccessful payments.</a:t>
            </a:r>
          </a:p>
          <a:p>
            <a:r>
              <a:rPr lang="en-US" dirty="0"/>
              <a:t>Also, with loan purpose ‘Repair’ is having higher number of unsuccessful payments on time.</a:t>
            </a:r>
          </a:p>
          <a:p>
            <a:r>
              <a:rPr lang="en-US" dirty="0"/>
              <a:t>Get as much as clients from housing type ‘With parents’ as they are having least number of unsuccessful payments.</a:t>
            </a:r>
          </a:p>
        </p:txBody>
      </p:sp>
    </p:spTree>
    <p:extLst>
      <p:ext uri="{BB962C8B-B14F-4D97-AF65-F5344CB8AC3E}">
        <p14:creationId xmlns:p14="http://schemas.microsoft.com/office/powerpoint/2010/main" val="1815384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0FC757-0FB0-43DC-8A8C-A60D55175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78FCAE-E8BE-4215-8F37-55B5EE72F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2526569"/>
            <a:ext cx="3525640" cy="544774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US" sz="3600" dirty="0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AF1CF6-A2E3-40FC-975A-E8E573D2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3521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07A2B9-67D8-42FB-A373-67076DE4D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1EDF98-4415-4462-AEA7-82AEA1205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44230B-ABEB-48BC-A302-410B6FBD4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88BBAE4-1AA8-4249-AB11-FEFFDB51A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28689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73EF9E5-66BD-4FFC-A28C-62430B0A8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1615" y="1116345"/>
            <a:ext cx="3866172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F48ABDD-EC14-4852-8085-531535B9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4E9326-7C69-4A33-9A45-62F659E4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8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06E912-64EB-4248-B610-1D4520C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/>
              <a:t>Distribution of Income range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7C1F24-6852-4D8A-83A0-3AF242B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Points to be concluded from the graph on the right side.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Female counts are higher than male.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Income range from 100000 to 200000 is having a greater number of credits.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This graph show that females are more than male in having credits for that range.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Very less count for income range 400000 and above.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87C59F2-55EA-4AA2-AE35-22A737976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2199633"/>
            <a:ext cx="4821551" cy="16995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30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7FD6AA-8CFB-49C2-AC32-CA36F462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/>
              <a:t>Distribution of income type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CA6989-5863-4AA3-BD9E-A0653517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/>
              <a:t>Points to be concluded from the graph on the right.</a:t>
            </a:r>
          </a:p>
          <a:p>
            <a:pPr>
              <a:lnSpc>
                <a:spcPct val="110000"/>
              </a:lnSpc>
            </a:pPr>
            <a:r>
              <a:rPr lang="en-US" sz="1600"/>
              <a:t>For income type ‘working’, ’commercial associate’, and ‘State Servant’ the number of credits are higher than others.</a:t>
            </a:r>
          </a:p>
          <a:p>
            <a:pPr>
              <a:lnSpc>
                <a:spcPct val="110000"/>
              </a:lnSpc>
            </a:pPr>
            <a:r>
              <a:rPr lang="en-US" sz="1600"/>
              <a:t>For this Females are having more number of credits than male.</a:t>
            </a:r>
          </a:p>
          <a:p>
            <a:pPr>
              <a:lnSpc>
                <a:spcPct val="110000"/>
              </a:lnSpc>
            </a:pPr>
            <a:r>
              <a:rPr lang="en-US" sz="1600"/>
              <a:t>Less number of credits for income type ‘student’ ,’pensioner’, ‘Businessman’ and ‘Maternity leave’.</a:t>
            </a:r>
          </a:p>
          <a:p>
            <a:pPr>
              <a:lnSpc>
                <a:spcPct val="110000"/>
              </a:lnSpc>
            </a:pPr>
            <a:endParaRPr lang="en-US" sz="16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F203FC2-B65F-429E-B206-8B122439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596939"/>
            <a:ext cx="4821551" cy="29049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21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0F14387-6336-4124-A412-393D94C3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700"/>
              <a:t>Distribution for contract type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BAD658-3892-45A4-B920-FEF685AA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Points to be concluded from the graph on the right.</a:t>
            </a:r>
          </a:p>
          <a:p>
            <a:r>
              <a:rPr lang="en-US"/>
              <a:t>For contract type ‘cash loans’ is having higher number of credits than ‘Revolving loans’ contract type.</a:t>
            </a:r>
          </a:p>
          <a:p>
            <a:r>
              <a:rPr lang="en-US"/>
              <a:t>For this also Female is leading for applying credits.</a:t>
            </a:r>
          </a:p>
          <a:p>
            <a:pPr marL="0" indent="0">
              <a:buNone/>
            </a:pPr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0CF3E1-D834-4D21-A567-B80F5E7B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193134"/>
            <a:ext cx="4821551" cy="37125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10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F37FA7A-A3EE-4461-8B12-CCB27103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500"/>
              <a:t>Distribution of organization type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E3D7FA-D791-423D-9633-A31FC333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/>
              <a:t>Points to be concluded from the graph on the right.</a:t>
            </a:r>
          </a:p>
          <a:p>
            <a:pPr>
              <a:lnSpc>
                <a:spcPct val="110000"/>
              </a:lnSpc>
            </a:pPr>
            <a:r>
              <a:rPr lang="en-US" sz="1700"/>
              <a:t>Clients which have applied for credits are from most of the organization type ‘Business entity Type 3’ , ‘Self employed’ , ‘Other’ , ‘Medicine’ and ‘Government’.</a:t>
            </a:r>
          </a:p>
          <a:p>
            <a:pPr>
              <a:lnSpc>
                <a:spcPct val="110000"/>
              </a:lnSpc>
            </a:pPr>
            <a:r>
              <a:rPr lang="en-US" sz="1700"/>
              <a:t>Less clients are from Industry type 8,type 6, type 10, religion and  trade type 5, type 4.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DEA684B-50A5-4D56-B4AA-78F5A0C0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352" y="1116345"/>
            <a:ext cx="2348699" cy="38661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47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FA830AC-92AC-4F5C-BD22-44435AAC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/>
              <a:t>Distribution of Income range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BDB644-4803-465A-A9F6-6843DC61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Points to be concluded from the graph on the right side.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/>
              <a:t>Male counts are higher than female.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/>
              <a:t>Income range from 100000 to 200000 is having a greater number of credits.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/>
              <a:t>This graph show that males are more than female in having credits for that range.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/>
              <a:t>Very less count for income range 400000 and above.</a:t>
            </a:r>
            <a:endParaRPr lang="en-US" sz="14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2CBABD9-31DC-4234-AB3F-68EE7B227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2199633"/>
            <a:ext cx="4821551" cy="16995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6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B01C94-CF5F-41C8-AE3C-DDFDD657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/>
              <a:t>Distribution of income type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D2C5D1-B83B-48D2-9053-4E286508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300" dirty="0"/>
              <a:t>Points to be concluded from the graph on the right side.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For income type ‘working’, ’commercial associate’, and ‘State Servant’ the number of credits are higher than other i.e., ‘Maternity leave.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For this Females are having a greater number of credits than male.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Less number of credits for income type  ‘Maternity leave’.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For type 1: There is no income type for ‘student’ , ’pensioner’ and ‘Businessman’ which means they don’t do any late payments.</a:t>
            </a:r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8FF033E-A695-4F85-8F44-C7961C68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331753"/>
            <a:ext cx="4821551" cy="34353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15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AB2A5BC-A91D-4A8E-A041-D5E94323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700"/>
              <a:t>Distribution for contract type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70C05A-2A77-48EB-B9F7-E8CF4004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/>
              <a:t>Points to be concluded from the graph on the right.</a:t>
            </a:r>
          </a:p>
          <a:p>
            <a:pPr>
              <a:lnSpc>
                <a:spcPct val="110000"/>
              </a:lnSpc>
            </a:pPr>
            <a:r>
              <a:rPr lang="en-US" sz="1700"/>
              <a:t>For contract type ‘cash loans’ is having higher number of credits than ‘Revolving loans’ contract type.</a:t>
            </a:r>
          </a:p>
          <a:p>
            <a:pPr>
              <a:lnSpc>
                <a:spcPct val="110000"/>
              </a:lnSpc>
            </a:pPr>
            <a:r>
              <a:rPr lang="en-US" sz="1700"/>
              <a:t>For this also Female is leading for applying credits.</a:t>
            </a:r>
          </a:p>
          <a:p>
            <a:pPr>
              <a:lnSpc>
                <a:spcPct val="110000"/>
              </a:lnSpc>
            </a:pPr>
            <a:r>
              <a:rPr lang="en-US" sz="1700"/>
              <a:t>For type 1 : there is only Female Revolving loans.</a:t>
            </a:r>
          </a:p>
          <a:p>
            <a:pPr>
              <a:lnSpc>
                <a:spcPct val="110000"/>
              </a:lnSpc>
            </a:pPr>
            <a:endParaRPr lang="en-US" sz="17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4D640C0D-57B4-488D-80C7-88C2A2F38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193134"/>
            <a:ext cx="4821551" cy="371259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7328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</TotalTime>
  <Words>1776</Words>
  <Application>Microsoft Office PowerPoint</Application>
  <PresentationFormat>Widescreen</PresentationFormat>
  <Paragraphs>133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Gill Sans MT</vt:lpstr>
      <vt:lpstr>Gallery</vt:lpstr>
      <vt:lpstr>Loan Approval EDA</vt:lpstr>
      <vt:lpstr>Problem Statement</vt:lpstr>
      <vt:lpstr>Distribution of Income range</vt:lpstr>
      <vt:lpstr>Distribution of income type</vt:lpstr>
      <vt:lpstr>Distribution for contract type</vt:lpstr>
      <vt:lpstr>Distribution of organization type</vt:lpstr>
      <vt:lpstr>Distribution of Income range</vt:lpstr>
      <vt:lpstr>Distribution of income type</vt:lpstr>
      <vt:lpstr>Distribution for contract type</vt:lpstr>
      <vt:lpstr>Distribution of organization type</vt:lpstr>
      <vt:lpstr>Correlation For target 0</vt:lpstr>
      <vt:lpstr>Correlation for type 1</vt:lpstr>
      <vt:lpstr>Boxplot for income amount</vt:lpstr>
      <vt:lpstr>Boxplot for credit amount</vt:lpstr>
      <vt:lpstr>Boxplot for annuity amount</vt:lpstr>
      <vt:lpstr>Boxplot for income amount</vt:lpstr>
      <vt:lpstr>Boxplot for credit amount</vt:lpstr>
      <vt:lpstr>Boxplot for annuity amount</vt:lpstr>
      <vt:lpstr>Credit amount vs Education Status</vt:lpstr>
      <vt:lpstr>Income amount vs Education Status</vt:lpstr>
      <vt:lpstr>Credit amount vs Education Status</vt:lpstr>
      <vt:lpstr>Income amount vs Education Status</vt:lpstr>
      <vt:lpstr>Distribution of contract status with purposes</vt:lpstr>
      <vt:lpstr>Distribution of purposes with target</vt:lpstr>
      <vt:lpstr>Previous Credit amount vs Loan Purpose</vt:lpstr>
      <vt:lpstr>Previous Credit amount  vs Housing type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Balam Sravan</cp:lastModifiedBy>
  <cp:revision>10</cp:revision>
  <dcterms:created xsi:type="dcterms:W3CDTF">2019-06-16T18:29:35Z</dcterms:created>
  <dcterms:modified xsi:type="dcterms:W3CDTF">2021-08-25T03:53:24Z</dcterms:modified>
</cp:coreProperties>
</file>