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57" r:id="rId2"/>
    <p:sldId id="277" r:id="rId3"/>
    <p:sldId id="282" r:id="rId4"/>
    <p:sldId id="258" r:id="rId5"/>
    <p:sldId id="280" r:id="rId6"/>
    <p:sldId id="283" r:id="rId7"/>
    <p:sldId id="279" r:id="rId8"/>
    <p:sldId id="284" r:id="rId9"/>
    <p:sldId id="286" r:id="rId10"/>
    <p:sldId id="285" r:id="rId11"/>
    <p:sldId id="287" r:id="rId12"/>
    <p:sldId id="260" r:id="rId13"/>
    <p:sldId id="25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03C106-DD48-42EF-84BD-CB30E4C85CC4}">
          <p14:sldIdLst>
            <p14:sldId id="257"/>
            <p14:sldId id="277"/>
            <p14:sldId id="282"/>
            <p14:sldId id="258"/>
            <p14:sldId id="280"/>
            <p14:sldId id="283"/>
            <p14:sldId id="279"/>
            <p14:sldId id="284"/>
            <p14:sldId id="286"/>
            <p14:sldId id="285"/>
            <p14:sldId id="287"/>
            <p14:sldId id="260"/>
            <p14:sldId id="25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B3017-F976-4A78-A691-615F6A793A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70255-3328-41F7-9050-4698EC737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6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547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44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6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21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764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47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38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3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01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848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19E046-F098-4ABC-BF92-15F46425DAC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28E1B7-5551-4017-B865-17C53192396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7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B07B-0AB1-4D75-8613-85B54657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286" y="1937657"/>
            <a:ext cx="4539343" cy="2819400"/>
          </a:xfrm>
          <a:noFill/>
        </p:spPr>
        <p:txBody>
          <a:bodyPr>
            <a:noAutofit/>
          </a:bodyPr>
          <a:lstStyle/>
          <a:p>
            <a:r>
              <a:rPr lang="en-IN" sz="2800" b="1" dirty="0">
                <a:latin typeface="Bahnschrift Condensed" panose="020B0502040204020203" pitchFamily="34" charset="0"/>
              </a:rPr>
              <a:t>Developing a credit risk score card for NBFC companies in India Using Financial Ratios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74A29-7E56-4329-8D79-73C286D9E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7829" y="4985657"/>
            <a:ext cx="3875313" cy="1709908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Project Guide:</a:t>
            </a:r>
          </a:p>
          <a:p>
            <a:pPr algn="r"/>
            <a:r>
              <a:rPr lang="en-IN" dirty="0"/>
              <a:t>Mr. Kingshuk Roy</a:t>
            </a:r>
          </a:p>
          <a:p>
            <a:pPr algn="r"/>
            <a:r>
              <a:rPr lang="en-IN" dirty="0"/>
              <a:t>Mr. Puneet Gupta</a:t>
            </a:r>
            <a:br>
              <a:rPr lang="en-IN" dirty="0"/>
            </a:br>
            <a:r>
              <a:rPr lang="en-IN" dirty="0"/>
              <a:t>Ms. Goldy Bajaj</a:t>
            </a:r>
          </a:p>
          <a:p>
            <a:pPr algn="r"/>
            <a:endParaRPr lang="en-IN" dirty="0"/>
          </a:p>
        </p:txBody>
      </p:sp>
      <p:pic>
        <p:nvPicPr>
          <p:cNvPr id="1028" name="Picture 4" descr="ICRA Analytics Limited">
            <a:extLst>
              <a:ext uri="{FF2B5EF4-FFF2-40B4-BE49-F238E27FC236}">
                <a16:creationId xmlns:a16="http://schemas.microsoft.com/office/drawing/2014/main" id="{7364A29F-D2D2-4878-AEE1-1125FE4F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119742"/>
            <a:ext cx="3397396" cy="125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655D30-C748-4D85-A14C-FD220949EE1F}"/>
              </a:ext>
            </a:extLst>
          </p:cNvPr>
          <p:cNvSpPr txBox="1"/>
          <p:nvPr/>
        </p:nvSpPr>
        <p:spPr>
          <a:xfrm>
            <a:off x="304800" y="5649684"/>
            <a:ext cx="38753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cap="all" spc="400" dirty="0">
                <a:solidFill>
                  <a:schemeClr val="tx2"/>
                </a:solidFill>
              </a:rPr>
              <a:t>Project by:</a:t>
            </a:r>
          </a:p>
          <a:p>
            <a:pPr algn="l"/>
            <a:r>
              <a:rPr lang="en-IN" sz="2000" b="1" cap="all" spc="400" dirty="0">
                <a:solidFill>
                  <a:schemeClr val="tx2"/>
                </a:solidFill>
              </a:rPr>
              <a:t>Balam Sravan</a:t>
            </a:r>
            <a:br>
              <a:rPr lang="en-IN" sz="2000" b="1" cap="all" spc="400" dirty="0">
                <a:solidFill>
                  <a:schemeClr val="tx2"/>
                </a:solidFill>
              </a:rPr>
            </a:br>
            <a:r>
              <a:rPr lang="en-IN" sz="2000" b="1" cap="all" spc="400" dirty="0">
                <a:solidFill>
                  <a:schemeClr val="tx2"/>
                </a:solidFill>
              </a:rPr>
              <a:t>Krishna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73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1B2BE08-FB38-4F67-BBD6-C961C64B0A16}"/>
              </a:ext>
            </a:extLst>
          </p:cNvPr>
          <p:cNvSpPr txBox="1">
            <a:spLocks/>
          </p:cNvSpPr>
          <p:nvPr/>
        </p:nvSpPr>
        <p:spPr>
          <a:xfrm>
            <a:off x="3167744" y="313785"/>
            <a:ext cx="7600183" cy="764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Agency FB" panose="020B0503020202020204" pitchFamily="34" charset="0"/>
              </a:rPr>
              <a:t>Model validation</a:t>
            </a:r>
          </a:p>
        </p:txBody>
      </p:sp>
      <p:pic>
        <p:nvPicPr>
          <p:cNvPr id="13" name="Picture 12" descr="ICRA Analytics Limited">
            <a:extLst>
              <a:ext uri="{FF2B5EF4-FFF2-40B4-BE49-F238E27FC236}">
                <a16:creationId xmlns:a16="http://schemas.microsoft.com/office/drawing/2014/main" id="{4838D428-5955-4A9B-A560-EB54D87BD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7" y="142586"/>
            <a:ext cx="2264932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E6003A8-C2F1-471F-8C21-0D01BA340959}"/>
              </a:ext>
            </a:extLst>
          </p:cNvPr>
          <p:cNvGrpSpPr/>
          <p:nvPr/>
        </p:nvGrpSpPr>
        <p:grpSpPr>
          <a:xfrm>
            <a:off x="5691084" y="1078758"/>
            <a:ext cx="6063342" cy="3014271"/>
            <a:chOff x="5282700" y="1078758"/>
            <a:chExt cx="6419443" cy="32486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02C0CE-6EBB-4C15-819C-F7FFF62D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2700" y="1078758"/>
              <a:ext cx="3480300" cy="289452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1382B1-623F-4D81-8946-8CEFD62DA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3000" y="1078759"/>
              <a:ext cx="2873829" cy="289452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445ED3-2E14-4E27-A53D-6585C034BD4C}"/>
                </a:ext>
              </a:extLst>
            </p:cNvPr>
            <p:cNvSpPr txBox="1"/>
            <p:nvPr/>
          </p:nvSpPr>
          <p:spPr>
            <a:xfrm>
              <a:off x="5282700" y="4005943"/>
              <a:ext cx="3142843" cy="321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Confusion matrix Test Data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10B1FE-DC55-439F-97AC-AEF232764ACC}"/>
                </a:ext>
              </a:extLst>
            </p:cNvPr>
            <p:cNvSpPr txBox="1"/>
            <p:nvPr/>
          </p:nvSpPr>
          <p:spPr>
            <a:xfrm>
              <a:off x="8559300" y="4005943"/>
              <a:ext cx="3142843" cy="321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Confusion matrix Train Data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E418CF-FC86-439F-8433-4304300D1859}"/>
              </a:ext>
            </a:extLst>
          </p:cNvPr>
          <p:cNvGrpSpPr/>
          <p:nvPr/>
        </p:nvGrpSpPr>
        <p:grpSpPr>
          <a:xfrm>
            <a:off x="5584370" y="4134926"/>
            <a:ext cx="6050193" cy="2409289"/>
            <a:chOff x="5541755" y="4220111"/>
            <a:chExt cx="6150980" cy="24775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3B57FC-F71A-4A5C-B4B2-D6BCD3D65E3B}"/>
                </a:ext>
              </a:extLst>
            </p:cNvPr>
            <p:cNvSpPr txBox="1"/>
            <p:nvPr/>
          </p:nvSpPr>
          <p:spPr>
            <a:xfrm>
              <a:off x="8717757" y="6389915"/>
              <a:ext cx="2968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Classification report Train Data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871599-7630-4AD8-BFAD-47D189D0C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1084" y="4220111"/>
              <a:ext cx="3084844" cy="216980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BA6005-29BA-4D8C-8E1F-C9752AD68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31572" y="4220111"/>
              <a:ext cx="2761163" cy="216980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B0D733-6A80-4D63-BCFA-2D8B7621347B}"/>
                </a:ext>
              </a:extLst>
            </p:cNvPr>
            <p:cNvSpPr txBox="1"/>
            <p:nvPr/>
          </p:nvSpPr>
          <p:spPr>
            <a:xfrm>
              <a:off x="5541755" y="6343880"/>
              <a:ext cx="2968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Classification report Test Data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B6D4389-B067-436E-86B8-03785BA70594}"/>
              </a:ext>
            </a:extLst>
          </p:cNvPr>
          <p:cNvSpPr txBox="1"/>
          <p:nvPr/>
        </p:nvSpPr>
        <p:spPr>
          <a:xfrm>
            <a:off x="1034848" y="1188903"/>
            <a:ext cx="434542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A confusion matrix is a summary of prediction results on a classification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 number of correct and incorrect predictions are summarized with count values and broken down by each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The classification report shows a representation of the main classification metrics on a per-class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This gives a deeper intuition of the classifier behavior over global accuracy which can mask functional weaknesses in one class of a multiclass problem.</a:t>
            </a:r>
            <a:endParaRPr lang="en-IN" dirty="0">
              <a:solidFill>
                <a:srgbClr val="202124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626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51BCF6-8D3C-4CFA-86D1-7982F7A62A8E}"/>
              </a:ext>
            </a:extLst>
          </p:cNvPr>
          <p:cNvSpPr txBox="1">
            <a:spLocks/>
          </p:cNvSpPr>
          <p:nvPr/>
        </p:nvSpPr>
        <p:spPr>
          <a:xfrm>
            <a:off x="3254830" y="313785"/>
            <a:ext cx="7600183" cy="764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Agency FB" panose="020B0503020202020204" pitchFamily="34" charset="0"/>
              </a:rPr>
              <a:t>Model validation contd.</a:t>
            </a:r>
          </a:p>
        </p:txBody>
      </p:sp>
      <p:pic>
        <p:nvPicPr>
          <p:cNvPr id="7" name="Picture 6" descr="ICRA Analytics Limited">
            <a:extLst>
              <a:ext uri="{FF2B5EF4-FFF2-40B4-BE49-F238E27FC236}">
                <a16:creationId xmlns:a16="http://schemas.microsoft.com/office/drawing/2014/main" id="{4D37F667-CEE4-4EEA-9BF0-AAD26F1A1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98" y="142586"/>
            <a:ext cx="2264932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BFF84F-0F82-4B3B-9324-174CB3656CE6}"/>
              </a:ext>
            </a:extLst>
          </p:cNvPr>
          <p:cNvSpPr txBox="1"/>
          <p:nvPr/>
        </p:nvSpPr>
        <p:spPr>
          <a:xfrm>
            <a:off x="989898" y="1257071"/>
            <a:ext cx="4477578" cy="585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we used the ROC curve to see how much our model is capable of distinguishing between classes.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The ROC curve is plotted with TPR against the FPR where TPR is on y-axis and FPR is on the x-axis.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 If AUC is near 1 good the model is at predicting and near 0.5 is not good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202124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We also calculated Gini coefficients for both test and train sets.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F3E7E-B5BF-472E-8B01-C5A6765160AB}"/>
              </a:ext>
            </a:extLst>
          </p:cNvPr>
          <p:cNvSpPr txBox="1"/>
          <p:nvPr/>
        </p:nvSpPr>
        <p:spPr>
          <a:xfrm>
            <a:off x="5687470" y="6346371"/>
            <a:ext cx="29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E61105-36D9-4544-9F1C-6510E3844C46}"/>
              </a:ext>
            </a:extLst>
          </p:cNvPr>
          <p:cNvGrpSpPr/>
          <p:nvPr/>
        </p:nvGrpSpPr>
        <p:grpSpPr>
          <a:xfrm>
            <a:off x="5573486" y="1332150"/>
            <a:ext cx="5948536" cy="4760828"/>
            <a:chOff x="5671457" y="1709057"/>
            <a:chExt cx="5948536" cy="44740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C1B9B2-ED5E-4A3A-8073-ADB208C4DCA0}"/>
                </a:ext>
              </a:extLst>
            </p:cNvPr>
            <p:cNvGrpSpPr/>
            <p:nvPr/>
          </p:nvGrpSpPr>
          <p:grpSpPr>
            <a:xfrm>
              <a:off x="5671457" y="1709057"/>
              <a:ext cx="5948536" cy="3396343"/>
              <a:chOff x="1479174" y="1874385"/>
              <a:chExt cx="8954276" cy="309398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8CD79F-2291-4D4E-B27F-F4201A559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174" y="1889626"/>
                <a:ext cx="4465707" cy="307874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D94D675-3378-4B23-91AA-8AD55A717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4881" y="1874385"/>
                <a:ext cx="4488569" cy="3093988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14837E3-0C91-41FB-B255-2DCE2229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5064" y="5452825"/>
              <a:ext cx="2981862" cy="73026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6CEA13-5A8A-4F72-9C58-75CE134CF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28314" y="5420519"/>
              <a:ext cx="2634343" cy="762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324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E6A1-356E-47F9-B060-BF4C3614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514" y="364277"/>
            <a:ext cx="6313715" cy="746066"/>
          </a:xfrm>
        </p:spPr>
        <p:txBody>
          <a:bodyPr/>
          <a:lstStyle/>
          <a:p>
            <a:r>
              <a:rPr lang="en-IN" sz="3200" b="1" dirty="0">
                <a:latin typeface="Agency FB" panose="020B0503020202020204" pitchFamily="34" charset="0"/>
              </a:rPr>
              <a:t>Learnings</a:t>
            </a:r>
            <a:endParaRPr lang="en-IN" b="1" dirty="0"/>
          </a:p>
        </p:txBody>
      </p:sp>
      <p:pic>
        <p:nvPicPr>
          <p:cNvPr id="4" name="Picture 3" descr="ICRA Analytics Limited">
            <a:extLst>
              <a:ext uri="{FF2B5EF4-FFF2-40B4-BE49-F238E27FC236}">
                <a16:creationId xmlns:a16="http://schemas.microsoft.com/office/drawing/2014/main" id="{8F8DD1FA-23BF-4906-8CF3-A001E780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7" y="174171"/>
            <a:ext cx="2502686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earning Icon Vector #266519 - Free Icons Library">
            <a:extLst>
              <a:ext uri="{FF2B5EF4-FFF2-40B4-BE49-F238E27FC236}">
                <a16:creationId xmlns:a16="http://schemas.microsoft.com/office/drawing/2014/main" id="{182869D4-D19A-456F-BCEF-0C05FBF8B0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18" y="1240971"/>
            <a:ext cx="4601953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EE3A56-0894-4BAD-AE1D-8BAD744B3B0D}"/>
              </a:ext>
            </a:extLst>
          </p:cNvPr>
          <p:cNvSpPr txBox="1"/>
          <p:nvPr/>
        </p:nvSpPr>
        <p:spPr>
          <a:xfrm>
            <a:off x="5475514" y="1110343"/>
            <a:ext cx="6313715" cy="637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Cleaning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Choice of Dependent Variable (Interest Coverage Ratio)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Risk Ranking of the Independent variables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Binning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Outlier Treatment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Classification Algorithms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building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Evaluation Metrics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15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282E-6063-470A-BB95-53B20C8B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546" y="546416"/>
            <a:ext cx="6294818" cy="74493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Agency FB" panose="020B0503020202020204" pitchFamily="34" charset="0"/>
              </a:rPr>
              <a:t>Challenges faced in execution</a:t>
            </a:r>
            <a:endParaRPr lang="en-IN" sz="2800" b="1" dirty="0"/>
          </a:p>
        </p:txBody>
      </p:sp>
      <p:pic>
        <p:nvPicPr>
          <p:cNvPr id="48" name="Picture 47" descr="ICRA Analytics Limited">
            <a:extLst>
              <a:ext uri="{FF2B5EF4-FFF2-40B4-BE49-F238E27FC236}">
                <a16:creationId xmlns:a16="http://schemas.microsoft.com/office/drawing/2014/main" id="{C95426D4-4B5D-4279-BD50-C808827C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07" y="192732"/>
            <a:ext cx="2502686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F89BE1-495B-42C3-B117-7F283B11E3CB}"/>
              </a:ext>
            </a:extLst>
          </p:cNvPr>
          <p:cNvSpPr txBox="1"/>
          <p:nvPr/>
        </p:nvSpPr>
        <p:spPr>
          <a:xfrm>
            <a:off x="4312877" y="1569621"/>
            <a:ext cx="7462095" cy="499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Binning independent variables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Outlier Treatment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Implementing stratified random sampling, recursive elimination function / stepwise regression.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Finding out Type 1, Type 2 errors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Interpretation of classification report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074" name="Picture 2" descr="Confusion and Clarity on the Spiritual Path | Isha Sadhguru">
            <a:extLst>
              <a:ext uri="{FF2B5EF4-FFF2-40B4-BE49-F238E27FC236}">
                <a16:creationId xmlns:a16="http://schemas.microsoft.com/office/drawing/2014/main" id="{E10FB3B0-0A1D-4676-9863-2FB806B3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8" y="2207689"/>
            <a:ext cx="2663151" cy="371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29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B07B-0AB1-4D75-8613-85B54657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3415" y="2336454"/>
            <a:ext cx="4539343" cy="742279"/>
          </a:xfrm>
          <a:noFill/>
        </p:spPr>
        <p:txBody>
          <a:bodyPr>
            <a:noAutofit/>
          </a:bodyPr>
          <a:lstStyle/>
          <a:p>
            <a:r>
              <a:rPr lang="en-IN" sz="4000" b="1" dirty="0">
                <a:latin typeface="Bahnschrift Condensed" panose="020B0502040204020203" pitchFamily="34" charset="0"/>
              </a:rPr>
              <a:t>Thank You</a:t>
            </a:r>
          </a:p>
        </p:txBody>
      </p:sp>
      <p:pic>
        <p:nvPicPr>
          <p:cNvPr id="1028" name="Picture 4" descr="ICRA Analytics Limited">
            <a:extLst>
              <a:ext uri="{FF2B5EF4-FFF2-40B4-BE49-F238E27FC236}">
                <a16:creationId xmlns:a16="http://schemas.microsoft.com/office/drawing/2014/main" id="{7364A29F-D2D2-4878-AEE1-1125FE4F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399"/>
            <a:ext cx="3397396" cy="125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0C9E922A-335D-4A43-A08B-A04B97BA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3658" y="3671425"/>
            <a:ext cx="3918858" cy="2119776"/>
          </a:xfrm>
        </p:spPr>
        <p:txBody>
          <a:bodyPr/>
          <a:lstStyle/>
          <a:p>
            <a:r>
              <a:rPr lang="en-IN" dirty="0"/>
              <a:t>We invite </a:t>
            </a:r>
            <a:br>
              <a:rPr lang="en-IN" dirty="0"/>
            </a:br>
            <a:r>
              <a:rPr lang="en-IN" dirty="0"/>
              <a:t>Feedback</a:t>
            </a:r>
            <a:br>
              <a:rPr lang="en-IN" dirty="0"/>
            </a:br>
            <a:r>
              <a:rPr lang="en-IN" dirty="0"/>
              <a:t>Questions and Remarks</a:t>
            </a:r>
          </a:p>
        </p:txBody>
      </p:sp>
    </p:spTree>
    <p:extLst>
      <p:ext uri="{BB962C8B-B14F-4D97-AF65-F5344CB8AC3E}">
        <p14:creationId xmlns:p14="http://schemas.microsoft.com/office/powerpoint/2010/main" val="274378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06633" y="155792"/>
            <a:ext cx="4934008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Agency FB" panose="020B0503020202020204" pitchFamily="34" charset="0"/>
              </a:rPr>
              <a:t>Prerequisites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222282" y="297397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A7A879-734B-41CB-8C92-C766E7C9A532}"/>
              </a:ext>
            </a:extLst>
          </p:cNvPr>
          <p:cNvGrpSpPr/>
          <p:nvPr/>
        </p:nvGrpSpPr>
        <p:grpSpPr>
          <a:xfrm>
            <a:off x="3406633" y="1055914"/>
            <a:ext cx="7881853" cy="5540829"/>
            <a:chOff x="3406633" y="1055914"/>
            <a:chExt cx="7794283" cy="58020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021C4D-1CFA-434E-AA6B-3EDC9588EB9A}"/>
                </a:ext>
              </a:extLst>
            </p:cNvPr>
            <p:cNvGrpSpPr/>
            <p:nvPr/>
          </p:nvGrpSpPr>
          <p:grpSpPr>
            <a:xfrm>
              <a:off x="3406633" y="1055914"/>
              <a:ext cx="7794283" cy="5802088"/>
              <a:chOff x="1642385" y="640290"/>
              <a:chExt cx="9354166" cy="628134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1693D9-B389-4505-B3B2-EC50E0E104AF}"/>
                  </a:ext>
                </a:extLst>
              </p:cNvPr>
              <p:cNvGrpSpPr/>
              <p:nvPr/>
            </p:nvGrpSpPr>
            <p:grpSpPr>
              <a:xfrm>
                <a:off x="1642385" y="640290"/>
                <a:ext cx="2996942" cy="6281349"/>
                <a:chOff x="895042" y="1479254"/>
                <a:chExt cx="2053931" cy="4504181"/>
              </a:xfrm>
            </p:grpSpPr>
            <p:sp>
              <p:nvSpPr>
                <p:cNvPr id="2" name="Trapezoid 1">
                  <a:extLst>
                    <a:ext uri="{FF2B5EF4-FFF2-40B4-BE49-F238E27FC236}">
                      <a16:creationId xmlns:a16="http://schemas.microsoft.com/office/drawing/2014/main" id="{5B804E9F-B6B5-41F9-9B63-9AF435FDC2B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 rot="5400000">
                  <a:off x="-330083" y="2704379"/>
                  <a:ext cx="4504181" cy="2053931"/>
                </a:xfrm>
                <a:prstGeom prst="trapezoid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19BFA5-D0CA-4CF0-8499-504D956B6563}"/>
                    </a:ext>
                  </a:extLst>
                </p:cNvPr>
                <p:cNvSpPr/>
                <p:nvPr/>
              </p:nvSpPr>
              <p:spPr>
                <a:xfrm>
                  <a:off x="1076604" y="2886560"/>
                  <a:ext cx="1371600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Credit Risk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E9E45AF-23FC-47DD-A5C5-6A52B044AB04}"/>
                  </a:ext>
                </a:extLst>
              </p:cNvPr>
              <p:cNvGrpSpPr/>
              <p:nvPr/>
            </p:nvGrpSpPr>
            <p:grpSpPr>
              <a:xfrm>
                <a:off x="4799643" y="1414644"/>
                <a:ext cx="3063771" cy="4823471"/>
                <a:chOff x="3023601" y="1527631"/>
                <a:chExt cx="2060045" cy="4566481"/>
              </a:xfrm>
            </p:grpSpPr>
            <p:sp>
              <p:nvSpPr>
                <p:cNvPr id="43" name="Trapezoid 42">
                  <a:extLst>
                    <a:ext uri="{FF2B5EF4-FFF2-40B4-BE49-F238E27FC236}">
                      <a16:creationId xmlns:a16="http://schemas.microsoft.com/office/drawing/2014/main" id="{0092C447-C8E1-4B12-B012-E6D21CBB1F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 rot="5400000">
                  <a:off x="1770383" y="2780849"/>
                  <a:ext cx="4566481" cy="2060045"/>
                </a:xfrm>
                <a:prstGeom prst="trapezoi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751D31D-3535-411D-8BAC-95CCC90AB185}"/>
                    </a:ext>
                  </a:extLst>
                </p:cNvPr>
                <p:cNvSpPr/>
                <p:nvPr/>
              </p:nvSpPr>
              <p:spPr>
                <a:xfrm>
                  <a:off x="3243403" y="2886560"/>
                  <a:ext cx="1371600" cy="49244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Scorecard models</a:t>
                  </a:r>
                </a:p>
              </p:txBody>
            </p:sp>
            <p:sp>
              <p:nvSpPr>
                <p:cNvPr id="57" name="Freeform 4344" descr="Icon of wrench. ">
                  <a:extLst>
                    <a:ext uri="{FF2B5EF4-FFF2-40B4-BE49-F238E27FC236}">
                      <a16:creationId xmlns:a16="http://schemas.microsoft.com/office/drawing/2014/main" id="{C131659B-1A41-4821-9349-1E69BBBB5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2205" y="2300343"/>
                  <a:ext cx="373996" cy="373996"/>
                </a:xfrm>
                <a:custGeom>
                  <a:avLst/>
                  <a:gdLst>
                    <a:gd name="T0" fmla="*/ 853 w 886"/>
                    <a:gd name="T1" fmla="*/ 137 h 886"/>
                    <a:gd name="T2" fmla="*/ 842 w 886"/>
                    <a:gd name="T3" fmla="*/ 134 h 886"/>
                    <a:gd name="T4" fmla="*/ 833 w 886"/>
                    <a:gd name="T5" fmla="*/ 138 h 886"/>
                    <a:gd name="T6" fmla="*/ 646 w 886"/>
                    <a:gd name="T7" fmla="*/ 172 h 886"/>
                    <a:gd name="T8" fmla="*/ 754 w 886"/>
                    <a:gd name="T9" fmla="*/ 46 h 886"/>
                    <a:gd name="T10" fmla="*/ 754 w 886"/>
                    <a:gd name="T11" fmla="*/ 37 h 886"/>
                    <a:gd name="T12" fmla="*/ 747 w 886"/>
                    <a:gd name="T13" fmla="*/ 29 h 886"/>
                    <a:gd name="T14" fmla="*/ 704 w 886"/>
                    <a:gd name="T15" fmla="*/ 12 h 886"/>
                    <a:gd name="T16" fmla="*/ 659 w 886"/>
                    <a:gd name="T17" fmla="*/ 2 h 886"/>
                    <a:gd name="T18" fmla="*/ 615 w 886"/>
                    <a:gd name="T19" fmla="*/ 0 h 886"/>
                    <a:gd name="T20" fmla="*/ 577 w 886"/>
                    <a:gd name="T21" fmla="*/ 6 h 886"/>
                    <a:gd name="T22" fmla="*/ 539 w 886"/>
                    <a:gd name="T23" fmla="*/ 15 h 886"/>
                    <a:gd name="T24" fmla="*/ 505 w 886"/>
                    <a:gd name="T25" fmla="*/ 31 h 886"/>
                    <a:gd name="T26" fmla="*/ 473 w 886"/>
                    <a:gd name="T27" fmla="*/ 52 h 886"/>
                    <a:gd name="T28" fmla="*/ 443 w 886"/>
                    <a:gd name="T29" fmla="*/ 76 h 886"/>
                    <a:gd name="T30" fmla="*/ 405 w 886"/>
                    <a:gd name="T31" fmla="*/ 124 h 886"/>
                    <a:gd name="T32" fmla="*/ 380 w 886"/>
                    <a:gd name="T33" fmla="*/ 178 h 886"/>
                    <a:gd name="T34" fmla="*/ 368 w 886"/>
                    <a:gd name="T35" fmla="*/ 235 h 886"/>
                    <a:gd name="T36" fmla="*/ 368 w 886"/>
                    <a:gd name="T37" fmla="*/ 293 h 886"/>
                    <a:gd name="T38" fmla="*/ 382 w 886"/>
                    <a:gd name="T39" fmla="*/ 351 h 886"/>
                    <a:gd name="T40" fmla="*/ 21 w 886"/>
                    <a:gd name="T41" fmla="*/ 738 h 886"/>
                    <a:gd name="T42" fmla="*/ 7 w 886"/>
                    <a:gd name="T43" fmla="*/ 762 h 886"/>
                    <a:gd name="T44" fmla="*/ 1 w 886"/>
                    <a:gd name="T45" fmla="*/ 787 h 886"/>
                    <a:gd name="T46" fmla="*/ 2 w 886"/>
                    <a:gd name="T47" fmla="*/ 813 h 886"/>
                    <a:gd name="T48" fmla="*/ 11 w 886"/>
                    <a:gd name="T49" fmla="*/ 838 h 886"/>
                    <a:gd name="T50" fmla="*/ 27 w 886"/>
                    <a:gd name="T51" fmla="*/ 860 h 886"/>
                    <a:gd name="T52" fmla="*/ 48 w 886"/>
                    <a:gd name="T53" fmla="*/ 875 h 886"/>
                    <a:gd name="T54" fmla="*/ 73 w 886"/>
                    <a:gd name="T55" fmla="*/ 884 h 886"/>
                    <a:gd name="T56" fmla="*/ 99 w 886"/>
                    <a:gd name="T57" fmla="*/ 885 h 886"/>
                    <a:gd name="T58" fmla="*/ 125 w 886"/>
                    <a:gd name="T59" fmla="*/ 879 h 886"/>
                    <a:gd name="T60" fmla="*/ 148 w 886"/>
                    <a:gd name="T61" fmla="*/ 866 h 886"/>
                    <a:gd name="T62" fmla="*/ 530 w 886"/>
                    <a:gd name="T63" fmla="*/ 502 h 886"/>
                    <a:gd name="T64" fmla="*/ 570 w 886"/>
                    <a:gd name="T65" fmla="*/ 515 h 886"/>
                    <a:gd name="T66" fmla="*/ 612 w 886"/>
                    <a:gd name="T67" fmla="*/ 520 h 886"/>
                    <a:gd name="T68" fmla="*/ 626 w 886"/>
                    <a:gd name="T69" fmla="*/ 520 h 886"/>
                    <a:gd name="T70" fmla="*/ 664 w 886"/>
                    <a:gd name="T71" fmla="*/ 518 h 886"/>
                    <a:gd name="T72" fmla="*/ 702 w 886"/>
                    <a:gd name="T73" fmla="*/ 509 h 886"/>
                    <a:gd name="T74" fmla="*/ 737 w 886"/>
                    <a:gd name="T75" fmla="*/ 496 h 886"/>
                    <a:gd name="T76" fmla="*/ 769 w 886"/>
                    <a:gd name="T77" fmla="*/ 477 h 886"/>
                    <a:gd name="T78" fmla="*/ 800 w 886"/>
                    <a:gd name="T79" fmla="*/ 454 h 886"/>
                    <a:gd name="T80" fmla="*/ 837 w 886"/>
                    <a:gd name="T81" fmla="*/ 413 h 886"/>
                    <a:gd name="T82" fmla="*/ 867 w 886"/>
                    <a:gd name="T83" fmla="*/ 360 h 886"/>
                    <a:gd name="T84" fmla="*/ 883 w 886"/>
                    <a:gd name="T85" fmla="*/ 301 h 886"/>
                    <a:gd name="T86" fmla="*/ 885 w 886"/>
                    <a:gd name="T87" fmla="*/ 241 h 886"/>
                    <a:gd name="T88" fmla="*/ 873 w 886"/>
                    <a:gd name="T89" fmla="*/ 181 h 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86" h="886">
                      <a:moveTo>
                        <a:pt x="857" y="143"/>
                      </a:moveTo>
                      <a:lnTo>
                        <a:pt x="855" y="139"/>
                      </a:lnTo>
                      <a:lnTo>
                        <a:pt x="853" y="137"/>
                      </a:lnTo>
                      <a:lnTo>
                        <a:pt x="849" y="135"/>
                      </a:lnTo>
                      <a:lnTo>
                        <a:pt x="846" y="133"/>
                      </a:lnTo>
                      <a:lnTo>
                        <a:pt x="842" y="134"/>
                      </a:lnTo>
                      <a:lnTo>
                        <a:pt x="839" y="135"/>
                      </a:lnTo>
                      <a:lnTo>
                        <a:pt x="836" y="136"/>
                      </a:lnTo>
                      <a:lnTo>
                        <a:pt x="833" y="138"/>
                      </a:lnTo>
                      <a:lnTo>
                        <a:pt x="712" y="259"/>
                      </a:lnTo>
                      <a:lnTo>
                        <a:pt x="646" y="259"/>
                      </a:lnTo>
                      <a:lnTo>
                        <a:pt x="646" y="172"/>
                      </a:lnTo>
                      <a:lnTo>
                        <a:pt x="751" y="53"/>
                      </a:lnTo>
                      <a:lnTo>
                        <a:pt x="753" y="49"/>
                      </a:lnTo>
                      <a:lnTo>
                        <a:pt x="754" y="46"/>
                      </a:lnTo>
                      <a:lnTo>
                        <a:pt x="755" y="43"/>
                      </a:lnTo>
                      <a:lnTo>
                        <a:pt x="755" y="39"/>
                      </a:lnTo>
                      <a:lnTo>
                        <a:pt x="754" y="37"/>
                      </a:lnTo>
                      <a:lnTo>
                        <a:pt x="752" y="33"/>
                      </a:lnTo>
                      <a:lnTo>
                        <a:pt x="750" y="31"/>
                      </a:lnTo>
                      <a:lnTo>
                        <a:pt x="747" y="29"/>
                      </a:lnTo>
                      <a:lnTo>
                        <a:pt x="733" y="23"/>
                      </a:lnTo>
                      <a:lnTo>
                        <a:pt x="719" y="16"/>
                      </a:lnTo>
                      <a:lnTo>
                        <a:pt x="704" y="12"/>
                      </a:lnTo>
                      <a:lnTo>
                        <a:pt x="689" y="8"/>
                      </a:lnTo>
                      <a:lnTo>
                        <a:pt x="674" y="5"/>
                      </a:lnTo>
                      <a:lnTo>
                        <a:pt x="659" y="2"/>
                      </a:lnTo>
                      <a:lnTo>
                        <a:pt x="643" y="1"/>
                      </a:lnTo>
                      <a:lnTo>
                        <a:pt x="628" y="0"/>
                      </a:lnTo>
                      <a:lnTo>
                        <a:pt x="615" y="0"/>
                      </a:lnTo>
                      <a:lnTo>
                        <a:pt x="602" y="1"/>
                      </a:lnTo>
                      <a:lnTo>
                        <a:pt x="589" y="3"/>
                      </a:lnTo>
                      <a:lnTo>
                        <a:pt x="577" y="6"/>
                      </a:lnTo>
                      <a:lnTo>
                        <a:pt x="564" y="8"/>
                      </a:lnTo>
                      <a:lnTo>
                        <a:pt x="552" y="11"/>
                      </a:lnTo>
                      <a:lnTo>
                        <a:pt x="539" y="15"/>
                      </a:lnTo>
                      <a:lnTo>
                        <a:pt x="527" y="19"/>
                      </a:lnTo>
                      <a:lnTo>
                        <a:pt x="516" y="25"/>
                      </a:lnTo>
                      <a:lnTo>
                        <a:pt x="505" y="31"/>
                      </a:lnTo>
                      <a:lnTo>
                        <a:pt x="493" y="37"/>
                      </a:lnTo>
                      <a:lnTo>
                        <a:pt x="482" y="44"/>
                      </a:lnTo>
                      <a:lnTo>
                        <a:pt x="473" y="52"/>
                      </a:lnTo>
                      <a:lnTo>
                        <a:pt x="462" y="59"/>
                      </a:lnTo>
                      <a:lnTo>
                        <a:pt x="452" y="68"/>
                      </a:lnTo>
                      <a:lnTo>
                        <a:pt x="443" y="76"/>
                      </a:lnTo>
                      <a:lnTo>
                        <a:pt x="429" y="91"/>
                      </a:lnTo>
                      <a:lnTo>
                        <a:pt x="416" y="107"/>
                      </a:lnTo>
                      <a:lnTo>
                        <a:pt x="405" y="124"/>
                      </a:lnTo>
                      <a:lnTo>
                        <a:pt x="396" y="141"/>
                      </a:lnTo>
                      <a:lnTo>
                        <a:pt x="387" y="160"/>
                      </a:lnTo>
                      <a:lnTo>
                        <a:pt x="380" y="178"/>
                      </a:lnTo>
                      <a:lnTo>
                        <a:pt x="374" y="196"/>
                      </a:lnTo>
                      <a:lnTo>
                        <a:pt x="370" y="215"/>
                      </a:lnTo>
                      <a:lnTo>
                        <a:pt x="368" y="235"/>
                      </a:lnTo>
                      <a:lnTo>
                        <a:pt x="366" y="254"/>
                      </a:lnTo>
                      <a:lnTo>
                        <a:pt x="367" y="274"/>
                      </a:lnTo>
                      <a:lnTo>
                        <a:pt x="368" y="293"/>
                      </a:lnTo>
                      <a:lnTo>
                        <a:pt x="371" y="313"/>
                      </a:lnTo>
                      <a:lnTo>
                        <a:pt x="376" y="332"/>
                      </a:lnTo>
                      <a:lnTo>
                        <a:pt x="382" y="351"/>
                      </a:lnTo>
                      <a:lnTo>
                        <a:pt x="390" y="369"/>
                      </a:lnTo>
                      <a:lnTo>
                        <a:pt x="27" y="732"/>
                      </a:lnTo>
                      <a:lnTo>
                        <a:pt x="21" y="738"/>
                      </a:lnTo>
                      <a:lnTo>
                        <a:pt x="16" y="746"/>
                      </a:lnTo>
                      <a:lnTo>
                        <a:pt x="11" y="753"/>
                      </a:lnTo>
                      <a:lnTo>
                        <a:pt x="7" y="762"/>
                      </a:lnTo>
                      <a:lnTo>
                        <a:pt x="4" y="769"/>
                      </a:lnTo>
                      <a:lnTo>
                        <a:pt x="2" y="778"/>
                      </a:lnTo>
                      <a:lnTo>
                        <a:pt x="1" y="787"/>
                      </a:lnTo>
                      <a:lnTo>
                        <a:pt x="0" y="796"/>
                      </a:lnTo>
                      <a:lnTo>
                        <a:pt x="1" y="805"/>
                      </a:lnTo>
                      <a:lnTo>
                        <a:pt x="2" y="813"/>
                      </a:lnTo>
                      <a:lnTo>
                        <a:pt x="4" y="822"/>
                      </a:lnTo>
                      <a:lnTo>
                        <a:pt x="7" y="830"/>
                      </a:lnTo>
                      <a:lnTo>
                        <a:pt x="11" y="838"/>
                      </a:lnTo>
                      <a:lnTo>
                        <a:pt x="15" y="845"/>
                      </a:lnTo>
                      <a:lnTo>
                        <a:pt x="20" y="853"/>
                      </a:lnTo>
                      <a:lnTo>
                        <a:pt x="27" y="860"/>
                      </a:lnTo>
                      <a:lnTo>
                        <a:pt x="33" y="866"/>
                      </a:lnTo>
                      <a:lnTo>
                        <a:pt x="41" y="871"/>
                      </a:lnTo>
                      <a:lnTo>
                        <a:pt x="48" y="875"/>
                      </a:lnTo>
                      <a:lnTo>
                        <a:pt x="55" y="879"/>
                      </a:lnTo>
                      <a:lnTo>
                        <a:pt x="64" y="882"/>
                      </a:lnTo>
                      <a:lnTo>
                        <a:pt x="73" y="884"/>
                      </a:lnTo>
                      <a:lnTo>
                        <a:pt x="81" y="885"/>
                      </a:lnTo>
                      <a:lnTo>
                        <a:pt x="91" y="886"/>
                      </a:lnTo>
                      <a:lnTo>
                        <a:pt x="99" y="885"/>
                      </a:lnTo>
                      <a:lnTo>
                        <a:pt x="108" y="884"/>
                      </a:lnTo>
                      <a:lnTo>
                        <a:pt x="116" y="882"/>
                      </a:lnTo>
                      <a:lnTo>
                        <a:pt x="125" y="879"/>
                      </a:lnTo>
                      <a:lnTo>
                        <a:pt x="133" y="875"/>
                      </a:lnTo>
                      <a:lnTo>
                        <a:pt x="140" y="871"/>
                      </a:lnTo>
                      <a:lnTo>
                        <a:pt x="148" y="866"/>
                      </a:lnTo>
                      <a:lnTo>
                        <a:pt x="154" y="860"/>
                      </a:lnTo>
                      <a:lnTo>
                        <a:pt x="517" y="497"/>
                      </a:lnTo>
                      <a:lnTo>
                        <a:pt x="530" y="502"/>
                      </a:lnTo>
                      <a:lnTo>
                        <a:pt x="543" y="507"/>
                      </a:lnTo>
                      <a:lnTo>
                        <a:pt x="556" y="512"/>
                      </a:lnTo>
                      <a:lnTo>
                        <a:pt x="570" y="515"/>
                      </a:lnTo>
                      <a:lnTo>
                        <a:pt x="584" y="517"/>
                      </a:lnTo>
                      <a:lnTo>
                        <a:pt x="598" y="519"/>
                      </a:lnTo>
                      <a:lnTo>
                        <a:pt x="612" y="520"/>
                      </a:lnTo>
                      <a:lnTo>
                        <a:pt x="626" y="520"/>
                      </a:lnTo>
                      <a:lnTo>
                        <a:pt x="626" y="520"/>
                      </a:lnTo>
                      <a:lnTo>
                        <a:pt x="626" y="520"/>
                      </a:lnTo>
                      <a:lnTo>
                        <a:pt x="639" y="520"/>
                      </a:lnTo>
                      <a:lnTo>
                        <a:pt x="651" y="519"/>
                      </a:lnTo>
                      <a:lnTo>
                        <a:pt x="664" y="518"/>
                      </a:lnTo>
                      <a:lnTo>
                        <a:pt x="677" y="516"/>
                      </a:lnTo>
                      <a:lnTo>
                        <a:pt x="689" y="513"/>
                      </a:lnTo>
                      <a:lnTo>
                        <a:pt x="702" y="509"/>
                      </a:lnTo>
                      <a:lnTo>
                        <a:pt x="714" y="505"/>
                      </a:lnTo>
                      <a:lnTo>
                        <a:pt x="725" y="501"/>
                      </a:lnTo>
                      <a:lnTo>
                        <a:pt x="737" y="496"/>
                      </a:lnTo>
                      <a:lnTo>
                        <a:pt x="748" y="490"/>
                      </a:lnTo>
                      <a:lnTo>
                        <a:pt x="758" y="484"/>
                      </a:lnTo>
                      <a:lnTo>
                        <a:pt x="769" y="477"/>
                      </a:lnTo>
                      <a:lnTo>
                        <a:pt x="780" y="470"/>
                      </a:lnTo>
                      <a:lnTo>
                        <a:pt x="791" y="462"/>
                      </a:lnTo>
                      <a:lnTo>
                        <a:pt x="800" y="454"/>
                      </a:lnTo>
                      <a:lnTo>
                        <a:pt x="810" y="444"/>
                      </a:lnTo>
                      <a:lnTo>
                        <a:pt x="824" y="429"/>
                      </a:lnTo>
                      <a:lnTo>
                        <a:pt x="837" y="413"/>
                      </a:lnTo>
                      <a:lnTo>
                        <a:pt x="848" y="396"/>
                      </a:lnTo>
                      <a:lnTo>
                        <a:pt x="858" y="378"/>
                      </a:lnTo>
                      <a:lnTo>
                        <a:pt x="867" y="360"/>
                      </a:lnTo>
                      <a:lnTo>
                        <a:pt x="873" y="340"/>
                      </a:lnTo>
                      <a:lnTo>
                        <a:pt x="878" y="321"/>
                      </a:lnTo>
                      <a:lnTo>
                        <a:pt x="883" y="301"/>
                      </a:lnTo>
                      <a:lnTo>
                        <a:pt x="885" y="282"/>
                      </a:lnTo>
                      <a:lnTo>
                        <a:pt x="886" y="261"/>
                      </a:lnTo>
                      <a:lnTo>
                        <a:pt x="885" y="241"/>
                      </a:lnTo>
                      <a:lnTo>
                        <a:pt x="883" y="221"/>
                      </a:lnTo>
                      <a:lnTo>
                        <a:pt x="878" y="200"/>
                      </a:lnTo>
                      <a:lnTo>
                        <a:pt x="873" y="181"/>
                      </a:lnTo>
                      <a:lnTo>
                        <a:pt x="865" y="162"/>
                      </a:lnTo>
                      <a:lnTo>
                        <a:pt x="857" y="14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891D664-A390-478B-BF65-5B443FF416E1}"/>
                  </a:ext>
                </a:extLst>
              </p:cNvPr>
              <p:cNvGrpSpPr/>
              <p:nvPr/>
            </p:nvGrpSpPr>
            <p:grpSpPr>
              <a:xfrm>
                <a:off x="8023730" y="2157660"/>
                <a:ext cx="2972821" cy="3357158"/>
                <a:chOff x="7834048" y="2185436"/>
                <a:chExt cx="2972821" cy="3357158"/>
              </a:xfrm>
            </p:grpSpPr>
            <p:sp>
              <p:nvSpPr>
                <p:cNvPr id="44" name="Trapezoid 43">
                  <a:extLst>
                    <a:ext uri="{FF2B5EF4-FFF2-40B4-BE49-F238E27FC236}">
                      <a16:creationId xmlns:a16="http://schemas.microsoft.com/office/drawing/2014/main" id="{7E139379-1914-4446-8D6D-984A47041A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 rot="5400000">
                  <a:off x="7641880" y="2377604"/>
                  <a:ext cx="3357158" cy="2972821"/>
                </a:xfrm>
                <a:prstGeom prst="trapezoid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A4D735A-8F75-4E2A-8F1A-CC303B0718BA}"/>
                    </a:ext>
                  </a:extLst>
                </p:cNvPr>
                <p:cNvSpPr/>
                <p:nvPr/>
              </p:nvSpPr>
              <p:spPr>
                <a:xfrm>
                  <a:off x="8156195" y="3155125"/>
                  <a:ext cx="2390301" cy="351392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FINANCIAL ANALYSIS</a:t>
                  </a:r>
                </a:p>
              </p:txBody>
            </p:sp>
            <p:grpSp>
              <p:nvGrpSpPr>
                <p:cNvPr id="58" name="Group 57" descr="Icon of money. ">
                  <a:extLst>
                    <a:ext uri="{FF2B5EF4-FFF2-40B4-BE49-F238E27FC236}">
                      <a16:creationId xmlns:a16="http://schemas.microsoft.com/office/drawing/2014/main" id="{8FB81822-E09C-4A9F-BCD2-4BB20E38DA03}"/>
                    </a:ext>
                  </a:extLst>
                </p:cNvPr>
                <p:cNvGrpSpPr/>
                <p:nvPr/>
              </p:nvGrpSpPr>
              <p:grpSpPr>
                <a:xfrm>
                  <a:off x="9019937" y="2733803"/>
                  <a:ext cx="662812" cy="272902"/>
                  <a:chOff x="3746500" y="1344613"/>
                  <a:chExt cx="285750" cy="287338"/>
                </a:xfrm>
                <a:solidFill>
                  <a:schemeClr val="bg1"/>
                </a:solidFill>
              </p:grpSpPr>
              <p:sp>
                <p:nvSpPr>
                  <p:cNvPr id="59" name="Freeform 497">
                    <a:extLst>
                      <a:ext uri="{FF2B5EF4-FFF2-40B4-BE49-F238E27FC236}">
                        <a16:creationId xmlns:a16="http://schemas.microsoft.com/office/drawing/2014/main" id="{4325703C-49C2-4EC8-BBAF-CE488FCB0C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6500" y="1344613"/>
                    <a:ext cx="285750" cy="182563"/>
                  </a:xfrm>
                  <a:custGeom>
                    <a:avLst/>
                    <a:gdLst>
                      <a:gd name="T0" fmla="*/ 0 w 903"/>
                      <a:gd name="T1" fmla="*/ 0 h 573"/>
                      <a:gd name="T2" fmla="*/ 0 w 903"/>
                      <a:gd name="T3" fmla="*/ 467 h 573"/>
                      <a:gd name="T4" fmla="*/ 1 w 903"/>
                      <a:gd name="T5" fmla="*/ 459 h 573"/>
                      <a:gd name="T6" fmla="*/ 2 w 903"/>
                      <a:gd name="T7" fmla="*/ 453 h 573"/>
                      <a:gd name="T8" fmla="*/ 5 w 903"/>
                      <a:gd name="T9" fmla="*/ 446 h 573"/>
                      <a:gd name="T10" fmla="*/ 8 w 903"/>
                      <a:gd name="T11" fmla="*/ 440 h 573"/>
                      <a:gd name="T12" fmla="*/ 12 w 903"/>
                      <a:gd name="T13" fmla="*/ 434 h 573"/>
                      <a:gd name="T14" fmla="*/ 18 w 903"/>
                      <a:gd name="T15" fmla="*/ 428 h 573"/>
                      <a:gd name="T16" fmla="*/ 23 w 903"/>
                      <a:gd name="T17" fmla="*/ 423 h 573"/>
                      <a:gd name="T18" fmla="*/ 30 w 903"/>
                      <a:gd name="T19" fmla="*/ 419 h 573"/>
                      <a:gd name="T20" fmla="*/ 30 w 903"/>
                      <a:gd name="T21" fmla="*/ 30 h 573"/>
                      <a:gd name="T22" fmla="*/ 873 w 903"/>
                      <a:gd name="T23" fmla="*/ 30 h 573"/>
                      <a:gd name="T24" fmla="*/ 873 w 903"/>
                      <a:gd name="T25" fmla="*/ 543 h 573"/>
                      <a:gd name="T26" fmla="*/ 481 w 903"/>
                      <a:gd name="T27" fmla="*/ 543 h 573"/>
                      <a:gd name="T28" fmla="*/ 481 w 903"/>
                      <a:gd name="T29" fmla="*/ 573 h 573"/>
                      <a:gd name="T30" fmla="*/ 903 w 903"/>
                      <a:gd name="T31" fmla="*/ 573 h 573"/>
                      <a:gd name="T32" fmla="*/ 903 w 903"/>
                      <a:gd name="T33" fmla="*/ 0 h 573"/>
                      <a:gd name="T34" fmla="*/ 0 w 903"/>
                      <a:gd name="T35" fmla="*/ 0 h 5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03" h="573">
                        <a:moveTo>
                          <a:pt x="0" y="0"/>
                        </a:moveTo>
                        <a:lnTo>
                          <a:pt x="0" y="467"/>
                        </a:lnTo>
                        <a:lnTo>
                          <a:pt x="1" y="459"/>
                        </a:lnTo>
                        <a:lnTo>
                          <a:pt x="2" y="453"/>
                        </a:lnTo>
                        <a:lnTo>
                          <a:pt x="5" y="446"/>
                        </a:lnTo>
                        <a:lnTo>
                          <a:pt x="8" y="440"/>
                        </a:lnTo>
                        <a:lnTo>
                          <a:pt x="12" y="434"/>
                        </a:lnTo>
                        <a:lnTo>
                          <a:pt x="18" y="428"/>
                        </a:lnTo>
                        <a:lnTo>
                          <a:pt x="23" y="423"/>
                        </a:lnTo>
                        <a:lnTo>
                          <a:pt x="30" y="419"/>
                        </a:lnTo>
                        <a:lnTo>
                          <a:pt x="30" y="30"/>
                        </a:lnTo>
                        <a:lnTo>
                          <a:pt x="873" y="30"/>
                        </a:lnTo>
                        <a:lnTo>
                          <a:pt x="873" y="543"/>
                        </a:lnTo>
                        <a:lnTo>
                          <a:pt x="481" y="543"/>
                        </a:lnTo>
                        <a:lnTo>
                          <a:pt x="481" y="573"/>
                        </a:lnTo>
                        <a:lnTo>
                          <a:pt x="903" y="573"/>
                        </a:lnTo>
                        <a:lnTo>
                          <a:pt x="9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Freeform 498">
                    <a:extLst>
                      <a:ext uri="{FF2B5EF4-FFF2-40B4-BE49-F238E27FC236}">
                        <a16:creationId xmlns:a16="http://schemas.microsoft.com/office/drawing/2014/main" id="{A721923B-8DD3-47E1-B174-6D9950E778E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75075" y="1373188"/>
                    <a:ext cx="228600" cy="125413"/>
                  </a:xfrm>
                  <a:custGeom>
                    <a:avLst/>
                    <a:gdLst>
                      <a:gd name="T0" fmla="*/ 330 w 723"/>
                      <a:gd name="T1" fmla="*/ 283 h 392"/>
                      <a:gd name="T2" fmla="*/ 295 w 723"/>
                      <a:gd name="T3" fmla="*/ 263 h 392"/>
                      <a:gd name="T4" fmla="*/ 269 w 723"/>
                      <a:gd name="T5" fmla="*/ 232 h 392"/>
                      <a:gd name="T6" fmla="*/ 257 w 723"/>
                      <a:gd name="T7" fmla="*/ 192 h 392"/>
                      <a:gd name="T8" fmla="*/ 260 w 723"/>
                      <a:gd name="T9" fmla="*/ 151 h 392"/>
                      <a:gd name="T10" fmla="*/ 281 w 723"/>
                      <a:gd name="T11" fmla="*/ 115 h 392"/>
                      <a:gd name="T12" fmla="*/ 312 w 723"/>
                      <a:gd name="T13" fmla="*/ 90 h 392"/>
                      <a:gd name="T14" fmla="*/ 350 w 723"/>
                      <a:gd name="T15" fmla="*/ 77 h 392"/>
                      <a:gd name="T16" fmla="*/ 392 w 723"/>
                      <a:gd name="T17" fmla="*/ 81 h 392"/>
                      <a:gd name="T18" fmla="*/ 429 w 723"/>
                      <a:gd name="T19" fmla="*/ 100 h 392"/>
                      <a:gd name="T20" fmla="*/ 454 w 723"/>
                      <a:gd name="T21" fmla="*/ 131 h 392"/>
                      <a:gd name="T22" fmla="*/ 466 w 723"/>
                      <a:gd name="T23" fmla="*/ 171 h 392"/>
                      <a:gd name="T24" fmla="*/ 462 w 723"/>
                      <a:gd name="T25" fmla="*/ 213 h 392"/>
                      <a:gd name="T26" fmla="*/ 443 w 723"/>
                      <a:gd name="T27" fmla="*/ 248 h 392"/>
                      <a:gd name="T28" fmla="*/ 412 w 723"/>
                      <a:gd name="T29" fmla="*/ 274 h 392"/>
                      <a:gd name="T30" fmla="*/ 372 w 723"/>
                      <a:gd name="T31" fmla="*/ 287 h 392"/>
                      <a:gd name="T32" fmla="*/ 96 w 723"/>
                      <a:gd name="T33" fmla="*/ 151 h 392"/>
                      <a:gd name="T34" fmla="*/ 68 w 723"/>
                      <a:gd name="T35" fmla="*/ 131 h 392"/>
                      <a:gd name="T36" fmla="*/ 61 w 723"/>
                      <a:gd name="T37" fmla="*/ 97 h 392"/>
                      <a:gd name="T38" fmla="*/ 80 w 723"/>
                      <a:gd name="T39" fmla="*/ 69 h 392"/>
                      <a:gd name="T40" fmla="*/ 114 w 723"/>
                      <a:gd name="T41" fmla="*/ 63 h 392"/>
                      <a:gd name="T42" fmla="*/ 143 w 723"/>
                      <a:gd name="T43" fmla="*/ 81 h 392"/>
                      <a:gd name="T44" fmla="*/ 150 w 723"/>
                      <a:gd name="T45" fmla="*/ 115 h 392"/>
                      <a:gd name="T46" fmla="*/ 131 w 723"/>
                      <a:gd name="T47" fmla="*/ 144 h 392"/>
                      <a:gd name="T48" fmla="*/ 106 w 723"/>
                      <a:gd name="T49" fmla="*/ 152 h 392"/>
                      <a:gd name="T50" fmla="*/ 642 w 723"/>
                      <a:gd name="T51" fmla="*/ 249 h 392"/>
                      <a:gd name="T52" fmla="*/ 661 w 723"/>
                      <a:gd name="T53" fmla="*/ 278 h 392"/>
                      <a:gd name="T54" fmla="*/ 655 w 723"/>
                      <a:gd name="T55" fmla="*/ 313 h 392"/>
                      <a:gd name="T56" fmla="*/ 626 w 723"/>
                      <a:gd name="T57" fmla="*/ 331 h 392"/>
                      <a:gd name="T58" fmla="*/ 592 w 723"/>
                      <a:gd name="T59" fmla="*/ 324 h 392"/>
                      <a:gd name="T60" fmla="*/ 573 w 723"/>
                      <a:gd name="T61" fmla="*/ 297 h 392"/>
                      <a:gd name="T62" fmla="*/ 580 w 723"/>
                      <a:gd name="T63" fmla="*/ 262 h 392"/>
                      <a:gd name="T64" fmla="*/ 608 w 723"/>
                      <a:gd name="T65" fmla="*/ 243 h 392"/>
                      <a:gd name="T66" fmla="*/ 669 w 723"/>
                      <a:gd name="T67" fmla="*/ 392 h 392"/>
                      <a:gd name="T68" fmla="*/ 691 w 723"/>
                      <a:gd name="T69" fmla="*/ 386 h 392"/>
                      <a:gd name="T70" fmla="*/ 709 w 723"/>
                      <a:gd name="T71" fmla="*/ 371 h 392"/>
                      <a:gd name="T72" fmla="*/ 720 w 723"/>
                      <a:gd name="T73" fmla="*/ 350 h 392"/>
                      <a:gd name="T74" fmla="*/ 723 w 723"/>
                      <a:gd name="T75" fmla="*/ 62 h 392"/>
                      <a:gd name="T76" fmla="*/ 718 w 723"/>
                      <a:gd name="T77" fmla="*/ 38 h 392"/>
                      <a:gd name="T78" fmla="*/ 705 w 723"/>
                      <a:gd name="T79" fmla="*/ 19 h 392"/>
                      <a:gd name="T80" fmla="*/ 686 w 723"/>
                      <a:gd name="T81" fmla="*/ 6 h 392"/>
                      <a:gd name="T82" fmla="*/ 663 w 723"/>
                      <a:gd name="T83" fmla="*/ 2 h 392"/>
                      <a:gd name="T84" fmla="*/ 43 w 723"/>
                      <a:gd name="T85" fmla="*/ 4 h 392"/>
                      <a:gd name="T86" fmla="*/ 22 w 723"/>
                      <a:gd name="T87" fmla="*/ 14 h 392"/>
                      <a:gd name="T88" fmla="*/ 7 w 723"/>
                      <a:gd name="T89" fmla="*/ 33 h 392"/>
                      <a:gd name="T90" fmla="*/ 1 w 723"/>
                      <a:gd name="T91" fmla="*/ 55 h 392"/>
                      <a:gd name="T92" fmla="*/ 46 w 723"/>
                      <a:gd name="T93" fmla="*/ 294 h 392"/>
                      <a:gd name="T94" fmla="*/ 151 w 723"/>
                      <a:gd name="T95" fmla="*/ 287 h 392"/>
                      <a:gd name="T96" fmla="*/ 244 w 723"/>
                      <a:gd name="T97" fmla="*/ 293 h 392"/>
                      <a:gd name="T98" fmla="*/ 326 w 723"/>
                      <a:gd name="T99" fmla="*/ 312 h 392"/>
                      <a:gd name="T100" fmla="*/ 373 w 723"/>
                      <a:gd name="T101" fmla="*/ 337 h 392"/>
                      <a:gd name="T102" fmla="*/ 389 w 723"/>
                      <a:gd name="T103" fmla="*/ 362 h 3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723" h="392">
                        <a:moveTo>
                          <a:pt x="361" y="287"/>
                        </a:moveTo>
                        <a:lnTo>
                          <a:pt x="350" y="287"/>
                        </a:lnTo>
                        <a:lnTo>
                          <a:pt x="341" y="285"/>
                        </a:lnTo>
                        <a:lnTo>
                          <a:pt x="330" y="283"/>
                        </a:lnTo>
                        <a:lnTo>
                          <a:pt x="320" y="278"/>
                        </a:lnTo>
                        <a:lnTo>
                          <a:pt x="312" y="274"/>
                        </a:lnTo>
                        <a:lnTo>
                          <a:pt x="302" y="269"/>
                        </a:lnTo>
                        <a:lnTo>
                          <a:pt x="295" y="263"/>
                        </a:lnTo>
                        <a:lnTo>
                          <a:pt x="287" y="256"/>
                        </a:lnTo>
                        <a:lnTo>
                          <a:pt x="281" y="248"/>
                        </a:lnTo>
                        <a:lnTo>
                          <a:pt x="274" y="241"/>
                        </a:lnTo>
                        <a:lnTo>
                          <a:pt x="269" y="232"/>
                        </a:lnTo>
                        <a:lnTo>
                          <a:pt x="265" y="223"/>
                        </a:lnTo>
                        <a:lnTo>
                          <a:pt x="260" y="213"/>
                        </a:lnTo>
                        <a:lnTo>
                          <a:pt x="258" y="203"/>
                        </a:lnTo>
                        <a:lnTo>
                          <a:pt x="257" y="192"/>
                        </a:lnTo>
                        <a:lnTo>
                          <a:pt x="256" y="182"/>
                        </a:lnTo>
                        <a:lnTo>
                          <a:pt x="257" y="171"/>
                        </a:lnTo>
                        <a:lnTo>
                          <a:pt x="258" y="160"/>
                        </a:lnTo>
                        <a:lnTo>
                          <a:pt x="260" y="151"/>
                        </a:lnTo>
                        <a:lnTo>
                          <a:pt x="265" y="141"/>
                        </a:lnTo>
                        <a:lnTo>
                          <a:pt x="269" y="131"/>
                        </a:lnTo>
                        <a:lnTo>
                          <a:pt x="274" y="123"/>
                        </a:lnTo>
                        <a:lnTo>
                          <a:pt x="281" y="115"/>
                        </a:lnTo>
                        <a:lnTo>
                          <a:pt x="287" y="108"/>
                        </a:lnTo>
                        <a:lnTo>
                          <a:pt x="295" y="100"/>
                        </a:lnTo>
                        <a:lnTo>
                          <a:pt x="302" y="95"/>
                        </a:lnTo>
                        <a:lnTo>
                          <a:pt x="312" y="90"/>
                        </a:lnTo>
                        <a:lnTo>
                          <a:pt x="320" y="84"/>
                        </a:lnTo>
                        <a:lnTo>
                          <a:pt x="330" y="81"/>
                        </a:lnTo>
                        <a:lnTo>
                          <a:pt x="341" y="79"/>
                        </a:lnTo>
                        <a:lnTo>
                          <a:pt x="350" y="77"/>
                        </a:lnTo>
                        <a:lnTo>
                          <a:pt x="361" y="77"/>
                        </a:lnTo>
                        <a:lnTo>
                          <a:pt x="372" y="77"/>
                        </a:lnTo>
                        <a:lnTo>
                          <a:pt x="383" y="79"/>
                        </a:lnTo>
                        <a:lnTo>
                          <a:pt x="392" y="81"/>
                        </a:lnTo>
                        <a:lnTo>
                          <a:pt x="403" y="84"/>
                        </a:lnTo>
                        <a:lnTo>
                          <a:pt x="412" y="90"/>
                        </a:lnTo>
                        <a:lnTo>
                          <a:pt x="420" y="95"/>
                        </a:lnTo>
                        <a:lnTo>
                          <a:pt x="429" y="100"/>
                        </a:lnTo>
                        <a:lnTo>
                          <a:pt x="436" y="108"/>
                        </a:lnTo>
                        <a:lnTo>
                          <a:pt x="443" y="115"/>
                        </a:lnTo>
                        <a:lnTo>
                          <a:pt x="449" y="123"/>
                        </a:lnTo>
                        <a:lnTo>
                          <a:pt x="454" y="131"/>
                        </a:lnTo>
                        <a:lnTo>
                          <a:pt x="459" y="141"/>
                        </a:lnTo>
                        <a:lnTo>
                          <a:pt x="462" y="151"/>
                        </a:lnTo>
                        <a:lnTo>
                          <a:pt x="465" y="160"/>
                        </a:lnTo>
                        <a:lnTo>
                          <a:pt x="466" y="171"/>
                        </a:lnTo>
                        <a:lnTo>
                          <a:pt x="467" y="182"/>
                        </a:lnTo>
                        <a:lnTo>
                          <a:pt x="466" y="192"/>
                        </a:lnTo>
                        <a:lnTo>
                          <a:pt x="465" y="203"/>
                        </a:lnTo>
                        <a:lnTo>
                          <a:pt x="462" y="213"/>
                        </a:lnTo>
                        <a:lnTo>
                          <a:pt x="459" y="223"/>
                        </a:lnTo>
                        <a:lnTo>
                          <a:pt x="454" y="232"/>
                        </a:lnTo>
                        <a:lnTo>
                          <a:pt x="449" y="241"/>
                        </a:lnTo>
                        <a:lnTo>
                          <a:pt x="443" y="248"/>
                        </a:lnTo>
                        <a:lnTo>
                          <a:pt x="436" y="256"/>
                        </a:lnTo>
                        <a:lnTo>
                          <a:pt x="429" y="263"/>
                        </a:lnTo>
                        <a:lnTo>
                          <a:pt x="420" y="269"/>
                        </a:lnTo>
                        <a:lnTo>
                          <a:pt x="412" y="274"/>
                        </a:lnTo>
                        <a:lnTo>
                          <a:pt x="403" y="278"/>
                        </a:lnTo>
                        <a:lnTo>
                          <a:pt x="392" y="283"/>
                        </a:lnTo>
                        <a:lnTo>
                          <a:pt x="383" y="285"/>
                        </a:lnTo>
                        <a:lnTo>
                          <a:pt x="372" y="287"/>
                        </a:lnTo>
                        <a:lnTo>
                          <a:pt x="361" y="287"/>
                        </a:lnTo>
                        <a:lnTo>
                          <a:pt x="361" y="287"/>
                        </a:lnTo>
                        <a:close/>
                        <a:moveTo>
                          <a:pt x="106" y="152"/>
                        </a:moveTo>
                        <a:lnTo>
                          <a:pt x="96" y="151"/>
                        </a:lnTo>
                        <a:lnTo>
                          <a:pt x="88" y="149"/>
                        </a:lnTo>
                        <a:lnTo>
                          <a:pt x="80" y="144"/>
                        </a:lnTo>
                        <a:lnTo>
                          <a:pt x="74" y="139"/>
                        </a:lnTo>
                        <a:lnTo>
                          <a:pt x="68" y="131"/>
                        </a:lnTo>
                        <a:lnTo>
                          <a:pt x="64" y="124"/>
                        </a:lnTo>
                        <a:lnTo>
                          <a:pt x="61" y="115"/>
                        </a:lnTo>
                        <a:lnTo>
                          <a:pt x="61" y="107"/>
                        </a:lnTo>
                        <a:lnTo>
                          <a:pt x="61" y="97"/>
                        </a:lnTo>
                        <a:lnTo>
                          <a:pt x="64" y="88"/>
                        </a:lnTo>
                        <a:lnTo>
                          <a:pt x="68" y="81"/>
                        </a:lnTo>
                        <a:lnTo>
                          <a:pt x="74" y="74"/>
                        </a:lnTo>
                        <a:lnTo>
                          <a:pt x="80" y="69"/>
                        </a:lnTo>
                        <a:lnTo>
                          <a:pt x="88" y="65"/>
                        </a:lnTo>
                        <a:lnTo>
                          <a:pt x="96" y="63"/>
                        </a:lnTo>
                        <a:lnTo>
                          <a:pt x="106" y="62"/>
                        </a:lnTo>
                        <a:lnTo>
                          <a:pt x="114" y="63"/>
                        </a:lnTo>
                        <a:lnTo>
                          <a:pt x="123" y="65"/>
                        </a:lnTo>
                        <a:lnTo>
                          <a:pt x="131" y="69"/>
                        </a:lnTo>
                        <a:lnTo>
                          <a:pt x="137" y="74"/>
                        </a:lnTo>
                        <a:lnTo>
                          <a:pt x="143" y="81"/>
                        </a:lnTo>
                        <a:lnTo>
                          <a:pt x="147" y="88"/>
                        </a:lnTo>
                        <a:lnTo>
                          <a:pt x="150" y="97"/>
                        </a:lnTo>
                        <a:lnTo>
                          <a:pt x="151" y="107"/>
                        </a:lnTo>
                        <a:lnTo>
                          <a:pt x="150" y="115"/>
                        </a:lnTo>
                        <a:lnTo>
                          <a:pt x="148" y="124"/>
                        </a:lnTo>
                        <a:lnTo>
                          <a:pt x="143" y="131"/>
                        </a:lnTo>
                        <a:lnTo>
                          <a:pt x="137" y="139"/>
                        </a:lnTo>
                        <a:lnTo>
                          <a:pt x="131" y="144"/>
                        </a:lnTo>
                        <a:lnTo>
                          <a:pt x="123" y="149"/>
                        </a:lnTo>
                        <a:lnTo>
                          <a:pt x="114" y="151"/>
                        </a:lnTo>
                        <a:lnTo>
                          <a:pt x="106" y="152"/>
                        </a:lnTo>
                        <a:lnTo>
                          <a:pt x="106" y="152"/>
                        </a:lnTo>
                        <a:close/>
                        <a:moveTo>
                          <a:pt x="617" y="242"/>
                        </a:moveTo>
                        <a:lnTo>
                          <a:pt x="626" y="243"/>
                        </a:lnTo>
                        <a:lnTo>
                          <a:pt x="635" y="245"/>
                        </a:lnTo>
                        <a:lnTo>
                          <a:pt x="642" y="249"/>
                        </a:lnTo>
                        <a:lnTo>
                          <a:pt x="650" y="255"/>
                        </a:lnTo>
                        <a:lnTo>
                          <a:pt x="655" y="262"/>
                        </a:lnTo>
                        <a:lnTo>
                          <a:pt x="659" y="270"/>
                        </a:lnTo>
                        <a:lnTo>
                          <a:pt x="661" y="278"/>
                        </a:lnTo>
                        <a:lnTo>
                          <a:pt x="663" y="287"/>
                        </a:lnTo>
                        <a:lnTo>
                          <a:pt x="661" y="297"/>
                        </a:lnTo>
                        <a:lnTo>
                          <a:pt x="659" y="305"/>
                        </a:lnTo>
                        <a:lnTo>
                          <a:pt x="655" y="313"/>
                        </a:lnTo>
                        <a:lnTo>
                          <a:pt x="650" y="319"/>
                        </a:lnTo>
                        <a:lnTo>
                          <a:pt x="642" y="324"/>
                        </a:lnTo>
                        <a:lnTo>
                          <a:pt x="635" y="329"/>
                        </a:lnTo>
                        <a:lnTo>
                          <a:pt x="626" y="331"/>
                        </a:lnTo>
                        <a:lnTo>
                          <a:pt x="617" y="332"/>
                        </a:lnTo>
                        <a:lnTo>
                          <a:pt x="608" y="331"/>
                        </a:lnTo>
                        <a:lnTo>
                          <a:pt x="600" y="329"/>
                        </a:lnTo>
                        <a:lnTo>
                          <a:pt x="592" y="324"/>
                        </a:lnTo>
                        <a:lnTo>
                          <a:pt x="585" y="319"/>
                        </a:lnTo>
                        <a:lnTo>
                          <a:pt x="580" y="313"/>
                        </a:lnTo>
                        <a:lnTo>
                          <a:pt x="576" y="305"/>
                        </a:lnTo>
                        <a:lnTo>
                          <a:pt x="573" y="297"/>
                        </a:lnTo>
                        <a:lnTo>
                          <a:pt x="572" y="287"/>
                        </a:lnTo>
                        <a:lnTo>
                          <a:pt x="573" y="278"/>
                        </a:lnTo>
                        <a:lnTo>
                          <a:pt x="576" y="270"/>
                        </a:lnTo>
                        <a:lnTo>
                          <a:pt x="580" y="262"/>
                        </a:lnTo>
                        <a:lnTo>
                          <a:pt x="585" y="255"/>
                        </a:lnTo>
                        <a:lnTo>
                          <a:pt x="592" y="249"/>
                        </a:lnTo>
                        <a:lnTo>
                          <a:pt x="600" y="245"/>
                        </a:lnTo>
                        <a:lnTo>
                          <a:pt x="608" y="243"/>
                        </a:lnTo>
                        <a:lnTo>
                          <a:pt x="617" y="242"/>
                        </a:lnTo>
                        <a:close/>
                        <a:moveTo>
                          <a:pt x="391" y="392"/>
                        </a:moveTo>
                        <a:lnTo>
                          <a:pt x="663" y="392"/>
                        </a:lnTo>
                        <a:lnTo>
                          <a:pt x="669" y="392"/>
                        </a:lnTo>
                        <a:lnTo>
                          <a:pt x="674" y="391"/>
                        </a:lnTo>
                        <a:lnTo>
                          <a:pt x="681" y="390"/>
                        </a:lnTo>
                        <a:lnTo>
                          <a:pt x="686" y="388"/>
                        </a:lnTo>
                        <a:lnTo>
                          <a:pt x="691" y="386"/>
                        </a:lnTo>
                        <a:lnTo>
                          <a:pt x="697" y="382"/>
                        </a:lnTo>
                        <a:lnTo>
                          <a:pt x="701" y="379"/>
                        </a:lnTo>
                        <a:lnTo>
                          <a:pt x="705" y="375"/>
                        </a:lnTo>
                        <a:lnTo>
                          <a:pt x="709" y="371"/>
                        </a:lnTo>
                        <a:lnTo>
                          <a:pt x="713" y="366"/>
                        </a:lnTo>
                        <a:lnTo>
                          <a:pt x="715" y="361"/>
                        </a:lnTo>
                        <a:lnTo>
                          <a:pt x="718" y="356"/>
                        </a:lnTo>
                        <a:lnTo>
                          <a:pt x="720" y="350"/>
                        </a:lnTo>
                        <a:lnTo>
                          <a:pt x="721" y="345"/>
                        </a:lnTo>
                        <a:lnTo>
                          <a:pt x="723" y="338"/>
                        </a:lnTo>
                        <a:lnTo>
                          <a:pt x="723" y="332"/>
                        </a:lnTo>
                        <a:lnTo>
                          <a:pt x="723" y="62"/>
                        </a:lnTo>
                        <a:lnTo>
                          <a:pt x="723" y="55"/>
                        </a:lnTo>
                        <a:lnTo>
                          <a:pt x="721" y="49"/>
                        </a:lnTo>
                        <a:lnTo>
                          <a:pt x="720" y="43"/>
                        </a:lnTo>
                        <a:lnTo>
                          <a:pt x="718" y="38"/>
                        </a:lnTo>
                        <a:lnTo>
                          <a:pt x="715" y="33"/>
                        </a:lnTo>
                        <a:lnTo>
                          <a:pt x="713" y="27"/>
                        </a:lnTo>
                        <a:lnTo>
                          <a:pt x="709" y="23"/>
                        </a:lnTo>
                        <a:lnTo>
                          <a:pt x="705" y="19"/>
                        </a:lnTo>
                        <a:lnTo>
                          <a:pt x="701" y="14"/>
                        </a:lnTo>
                        <a:lnTo>
                          <a:pt x="697" y="11"/>
                        </a:lnTo>
                        <a:lnTo>
                          <a:pt x="691" y="8"/>
                        </a:lnTo>
                        <a:lnTo>
                          <a:pt x="686" y="6"/>
                        </a:lnTo>
                        <a:lnTo>
                          <a:pt x="681" y="4"/>
                        </a:lnTo>
                        <a:lnTo>
                          <a:pt x="674" y="3"/>
                        </a:lnTo>
                        <a:lnTo>
                          <a:pt x="669" y="2"/>
                        </a:lnTo>
                        <a:lnTo>
                          <a:pt x="663" y="2"/>
                        </a:lnTo>
                        <a:lnTo>
                          <a:pt x="61" y="0"/>
                        </a:lnTo>
                        <a:lnTo>
                          <a:pt x="54" y="2"/>
                        </a:lnTo>
                        <a:lnTo>
                          <a:pt x="48" y="3"/>
                        </a:lnTo>
                        <a:lnTo>
                          <a:pt x="43" y="4"/>
                        </a:lnTo>
                        <a:lnTo>
                          <a:pt x="37" y="6"/>
                        </a:lnTo>
                        <a:lnTo>
                          <a:pt x="32" y="8"/>
                        </a:lnTo>
                        <a:lnTo>
                          <a:pt x="27" y="11"/>
                        </a:lnTo>
                        <a:lnTo>
                          <a:pt x="22" y="14"/>
                        </a:lnTo>
                        <a:lnTo>
                          <a:pt x="18" y="19"/>
                        </a:lnTo>
                        <a:lnTo>
                          <a:pt x="14" y="23"/>
                        </a:lnTo>
                        <a:lnTo>
                          <a:pt x="10" y="27"/>
                        </a:lnTo>
                        <a:lnTo>
                          <a:pt x="7" y="33"/>
                        </a:lnTo>
                        <a:lnTo>
                          <a:pt x="5" y="38"/>
                        </a:lnTo>
                        <a:lnTo>
                          <a:pt x="3" y="43"/>
                        </a:lnTo>
                        <a:lnTo>
                          <a:pt x="2" y="49"/>
                        </a:lnTo>
                        <a:lnTo>
                          <a:pt x="1" y="55"/>
                        </a:lnTo>
                        <a:lnTo>
                          <a:pt x="0" y="62"/>
                        </a:lnTo>
                        <a:lnTo>
                          <a:pt x="0" y="304"/>
                        </a:lnTo>
                        <a:lnTo>
                          <a:pt x="22" y="299"/>
                        </a:lnTo>
                        <a:lnTo>
                          <a:pt x="46" y="294"/>
                        </a:lnTo>
                        <a:lnTo>
                          <a:pt x="68" y="291"/>
                        </a:lnTo>
                        <a:lnTo>
                          <a:pt x="90" y="290"/>
                        </a:lnTo>
                        <a:lnTo>
                          <a:pt x="126" y="288"/>
                        </a:lnTo>
                        <a:lnTo>
                          <a:pt x="151" y="287"/>
                        </a:lnTo>
                        <a:lnTo>
                          <a:pt x="172" y="288"/>
                        </a:lnTo>
                        <a:lnTo>
                          <a:pt x="206" y="289"/>
                        </a:lnTo>
                        <a:lnTo>
                          <a:pt x="225" y="291"/>
                        </a:lnTo>
                        <a:lnTo>
                          <a:pt x="244" y="293"/>
                        </a:lnTo>
                        <a:lnTo>
                          <a:pt x="266" y="297"/>
                        </a:lnTo>
                        <a:lnTo>
                          <a:pt x="286" y="300"/>
                        </a:lnTo>
                        <a:lnTo>
                          <a:pt x="306" y="305"/>
                        </a:lnTo>
                        <a:lnTo>
                          <a:pt x="326" y="312"/>
                        </a:lnTo>
                        <a:lnTo>
                          <a:pt x="344" y="318"/>
                        </a:lnTo>
                        <a:lnTo>
                          <a:pt x="360" y="327"/>
                        </a:lnTo>
                        <a:lnTo>
                          <a:pt x="366" y="332"/>
                        </a:lnTo>
                        <a:lnTo>
                          <a:pt x="373" y="337"/>
                        </a:lnTo>
                        <a:lnTo>
                          <a:pt x="378" y="343"/>
                        </a:lnTo>
                        <a:lnTo>
                          <a:pt x="383" y="349"/>
                        </a:lnTo>
                        <a:lnTo>
                          <a:pt x="387" y="356"/>
                        </a:lnTo>
                        <a:lnTo>
                          <a:pt x="389" y="362"/>
                        </a:lnTo>
                        <a:lnTo>
                          <a:pt x="391" y="369"/>
                        </a:lnTo>
                        <a:lnTo>
                          <a:pt x="391" y="377"/>
                        </a:lnTo>
                        <a:lnTo>
                          <a:pt x="391" y="39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Freeform 499">
                    <a:extLst>
                      <a:ext uri="{FF2B5EF4-FFF2-40B4-BE49-F238E27FC236}">
                        <a16:creationId xmlns:a16="http://schemas.microsoft.com/office/drawing/2014/main" id="{A8E6691B-D48E-4F27-BFB8-39275098B1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598613"/>
                    <a:ext cx="133350" cy="33338"/>
                  </a:xfrm>
                  <a:custGeom>
                    <a:avLst/>
                    <a:gdLst>
                      <a:gd name="T0" fmla="*/ 0 w 421"/>
                      <a:gd name="T1" fmla="*/ 44 h 104"/>
                      <a:gd name="T2" fmla="*/ 2 w 421"/>
                      <a:gd name="T3" fmla="*/ 52 h 104"/>
                      <a:gd name="T4" fmla="*/ 5 w 421"/>
                      <a:gd name="T5" fmla="*/ 56 h 104"/>
                      <a:gd name="T6" fmla="*/ 6 w 421"/>
                      <a:gd name="T7" fmla="*/ 59 h 104"/>
                      <a:gd name="T8" fmla="*/ 11 w 421"/>
                      <a:gd name="T9" fmla="*/ 65 h 104"/>
                      <a:gd name="T10" fmla="*/ 13 w 421"/>
                      <a:gd name="T11" fmla="*/ 65 h 104"/>
                      <a:gd name="T12" fmla="*/ 31 w 421"/>
                      <a:gd name="T13" fmla="*/ 76 h 104"/>
                      <a:gd name="T14" fmla="*/ 32 w 421"/>
                      <a:gd name="T15" fmla="*/ 77 h 104"/>
                      <a:gd name="T16" fmla="*/ 41 w 421"/>
                      <a:gd name="T17" fmla="*/ 80 h 104"/>
                      <a:gd name="T18" fmla="*/ 45 w 421"/>
                      <a:gd name="T19" fmla="*/ 81 h 104"/>
                      <a:gd name="T20" fmla="*/ 53 w 421"/>
                      <a:gd name="T21" fmla="*/ 84 h 104"/>
                      <a:gd name="T22" fmla="*/ 61 w 421"/>
                      <a:gd name="T23" fmla="*/ 86 h 104"/>
                      <a:gd name="T24" fmla="*/ 66 w 421"/>
                      <a:gd name="T25" fmla="*/ 87 h 104"/>
                      <a:gd name="T26" fmla="*/ 98 w 421"/>
                      <a:gd name="T27" fmla="*/ 95 h 104"/>
                      <a:gd name="T28" fmla="*/ 133 w 421"/>
                      <a:gd name="T29" fmla="*/ 99 h 104"/>
                      <a:gd name="T30" fmla="*/ 197 w 421"/>
                      <a:gd name="T31" fmla="*/ 104 h 104"/>
                      <a:gd name="T32" fmla="*/ 211 w 421"/>
                      <a:gd name="T33" fmla="*/ 104 h 104"/>
                      <a:gd name="T34" fmla="*/ 225 w 421"/>
                      <a:gd name="T35" fmla="*/ 104 h 104"/>
                      <a:gd name="T36" fmla="*/ 289 w 421"/>
                      <a:gd name="T37" fmla="*/ 99 h 104"/>
                      <a:gd name="T38" fmla="*/ 322 w 421"/>
                      <a:gd name="T39" fmla="*/ 95 h 104"/>
                      <a:gd name="T40" fmla="*/ 356 w 421"/>
                      <a:gd name="T41" fmla="*/ 87 h 104"/>
                      <a:gd name="T42" fmla="*/ 360 w 421"/>
                      <a:gd name="T43" fmla="*/ 86 h 104"/>
                      <a:gd name="T44" fmla="*/ 368 w 421"/>
                      <a:gd name="T45" fmla="*/ 84 h 104"/>
                      <a:gd name="T46" fmla="*/ 376 w 421"/>
                      <a:gd name="T47" fmla="*/ 81 h 104"/>
                      <a:gd name="T48" fmla="*/ 379 w 421"/>
                      <a:gd name="T49" fmla="*/ 80 h 104"/>
                      <a:gd name="T50" fmla="*/ 390 w 421"/>
                      <a:gd name="T51" fmla="*/ 77 h 104"/>
                      <a:gd name="T52" fmla="*/ 391 w 421"/>
                      <a:gd name="T53" fmla="*/ 76 h 104"/>
                      <a:gd name="T54" fmla="*/ 409 w 421"/>
                      <a:gd name="T55" fmla="*/ 65 h 104"/>
                      <a:gd name="T56" fmla="*/ 409 w 421"/>
                      <a:gd name="T57" fmla="*/ 65 h 104"/>
                      <a:gd name="T58" fmla="*/ 416 w 421"/>
                      <a:gd name="T59" fmla="*/ 59 h 104"/>
                      <a:gd name="T60" fmla="*/ 417 w 421"/>
                      <a:gd name="T61" fmla="*/ 56 h 104"/>
                      <a:gd name="T62" fmla="*/ 420 w 421"/>
                      <a:gd name="T63" fmla="*/ 52 h 104"/>
                      <a:gd name="T64" fmla="*/ 421 w 421"/>
                      <a:gd name="T65" fmla="*/ 44 h 104"/>
                      <a:gd name="T66" fmla="*/ 410 w 421"/>
                      <a:gd name="T67" fmla="*/ 4 h 104"/>
                      <a:gd name="T68" fmla="*/ 386 w 421"/>
                      <a:gd name="T69" fmla="*/ 10 h 104"/>
                      <a:gd name="T70" fmla="*/ 344 w 421"/>
                      <a:gd name="T71" fmla="*/ 19 h 104"/>
                      <a:gd name="T72" fmla="*/ 284 w 421"/>
                      <a:gd name="T73" fmla="*/ 25 h 104"/>
                      <a:gd name="T74" fmla="*/ 231 w 421"/>
                      <a:gd name="T75" fmla="*/ 28 h 104"/>
                      <a:gd name="T76" fmla="*/ 191 w 421"/>
                      <a:gd name="T77" fmla="*/ 28 h 104"/>
                      <a:gd name="T78" fmla="*/ 138 w 421"/>
                      <a:gd name="T79" fmla="*/ 25 h 104"/>
                      <a:gd name="T80" fmla="*/ 78 w 421"/>
                      <a:gd name="T81" fmla="*/ 19 h 104"/>
                      <a:gd name="T82" fmla="*/ 35 w 421"/>
                      <a:gd name="T83" fmla="*/ 10 h 104"/>
                      <a:gd name="T84" fmla="*/ 10 w 421"/>
                      <a:gd name="T85" fmla="*/ 4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21" h="104">
                        <a:moveTo>
                          <a:pt x="0" y="0"/>
                        </a:moveTo>
                        <a:lnTo>
                          <a:pt x="0" y="44"/>
                        </a:lnTo>
                        <a:lnTo>
                          <a:pt x="1" y="48"/>
                        </a:lnTo>
                        <a:lnTo>
                          <a:pt x="2" y="52"/>
                        </a:lnTo>
                        <a:lnTo>
                          <a:pt x="3" y="54"/>
                        </a:lnTo>
                        <a:lnTo>
                          <a:pt x="5" y="56"/>
                        </a:lnTo>
                        <a:lnTo>
                          <a:pt x="5" y="57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5"/>
                        </a:lnTo>
                        <a:lnTo>
                          <a:pt x="11" y="65"/>
                        </a:lnTo>
                        <a:lnTo>
                          <a:pt x="13" y="65"/>
                        </a:lnTo>
                        <a:lnTo>
                          <a:pt x="20" y="70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2" y="77"/>
                        </a:lnTo>
                        <a:lnTo>
                          <a:pt x="36" y="79"/>
                        </a:lnTo>
                        <a:lnTo>
                          <a:pt x="41" y="80"/>
                        </a:lnTo>
                        <a:lnTo>
                          <a:pt x="44" y="81"/>
                        </a:lnTo>
                        <a:lnTo>
                          <a:pt x="45" y="81"/>
                        </a:lnTo>
                        <a:lnTo>
                          <a:pt x="49" y="83"/>
                        </a:lnTo>
                        <a:lnTo>
                          <a:pt x="53" y="84"/>
                        </a:lnTo>
                        <a:lnTo>
                          <a:pt x="58" y="85"/>
                        </a:lnTo>
                        <a:lnTo>
                          <a:pt x="61" y="86"/>
                        </a:lnTo>
                        <a:lnTo>
                          <a:pt x="64" y="87"/>
                        </a:lnTo>
                        <a:lnTo>
                          <a:pt x="66" y="87"/>
                        </a:lnTo>
                        <a:lnTo>
                          <a:pt x="82" y="92"/>
                        </a:lnTo>
                        <a:lnTo>
                          <a:pt x="98" y="95"/>
                        </a:lnTo>
                        <a:lnTo>
                          <a:pt x="115" y="97"/>
                        </a:lnTo>
                        <a:lnTo>
                          <a:pt x="133" y="99"/>
                        </a:lnTo>
                        <a:lnTo>
                          <a:pt x="166" y="102"/>
                        </a:lnTo>
                        <a:lnTo>
                          <a:pt x="197" y="104"/>
                        </a:lnTo>
                        <a:lnTo>
                          <a:pt x="203" y="104"/>
                        </a:lnTo>
                        <a:lnTo>
                          <a:pt x="211" y="104"/>
                        </a:lnTo>
                        <a:lnTo>
                          <a:pt x="217" y="104"/>
                        </a:lnTo>
                        <a:lnTo>
                          <a:pt x="225" y="104"/>
                        </a:lnTo>
                        <a:lnTo>
                          <a:pt x="255" y="102"/>
                        </a:lnTo>
                        <a:lnTo>
                          <a:pt x="289" y="99"/>
                        </a:lnTo>
                        <a:lnTo>
                          <a:pt x="306" y="97"/>
                        </a:lnTo>
                        <a:lnTo>
                          <a:pt x="322" y="95"/>
                        </a:lnTo>
                        <a:lnTo>
                          <a:pt x="340" y="92"/>
                        </a:lnTo>
                        <a:lnTo>
                          <a:pt x="356" y="87"/>
                        </a:lnTo>
                        <a:lnTo>
                          <a:pt x="358" y="87"/>
                        </a:lnTo>
                        <a:lnTo>
                          <a:pt x="360" y="86"/>
                        </a:lnTo>
                        <a:lnTo>
                          <a:pt x="364" y="85"/>
                        </a:lnTo>
                        <a:lnTo>
                          <a:pt x="368" y="84"/>
                        </a:lnTo>
                        <a:lnTo>
                          <a:pt x="372" y="83"/>
                        </a:lnTo>
                        <a:lnTo>
                          <a:pt x="376" y="81"/>
                        </a:lnTo>
                        <a:lnTo>
                          <a:pt x="378" y="81"/>
                        </a:lnTo>
                        <a:lnTo>
                          <a:pt x="379" y="80"/>
                        </a:lnTo>
                        <a:lnTo>
                          <a:pt x="385" y="79"/>
                        </a:lnTo>
                        <a:lnTo>
                          <a:pt x="390" y="77"/>
                        </a:lnTo>
                        <a:lnTo>
                          <a:pt x="390" y="76"/>
                        </a:lnTo>
                        <a:lnTo>
                          <a:pt x="391" y="76"/>
                        </a:lnTo>
                        <a:lnTo>
                          <a:pt x="401" y="70"/>
                        </a:lnTo>
                        <a:lnTo>
                          <a:pt x="409" y="65"/>
                        </a:lnTo>
                        <a:lnTo>
                          <a:pt x="409" y="65"/>
                        </a:lnTo>
                        <a:lnTo>
                          <a:pt x="409" y="65"/>
                        </a:lnTo>
                        <a:lnTo>
                          <a:pt x="413" y="62"/>
                        </a:lnTo>
                        <a:lnTo>
                          <a:pt x="416" y="59"/>
                        </a:lnTo>
                        <a:lnTo>
                          <a:pt x="417" y="57"/>
                        </a:lnTo>
                        <a:lnTo>
                          <a:pt x="417" y="56"/>
                        </a:lnTo>
                        <a:lnTo>
                          <a:pt x="419" y="54"/>
                        </a:lnTo>
                        <a:lnTo>
                          <a:pt x="420" y="52"/>
                        </a:lnTo>
                        <a:lnTo>
                          <a:pt x="421" y="48"/>
                        </a:lnTo>
                        <a:lnTo>
                          <a:pt x="421" y="44"/>
                        </a:lnTo>
                        <a:lnTo>
                          <a:pt x="421" y="0"/>
                        </a:lnTo>
                        <a:lnTo>
                          <a:pt x="410" y="4"/>
                        </a:lnTo>
                        <a:lnTo>
                          <a:pt x="399" y="7"/>
                        </a:lnTo>
                        <a:lnTo>
                          <a:pt x="386" y="10"/>
                        </a:lnTo>
                        <a:lnTo>
                          <a:pt x="373" y="13"/>
                        </a:lnTo>
                        <a:lnTo>
                          <a:pt x="344" y="19"/>
                        </a:lnTo>
                        <a:lnTo>
                          <a:pt x="314" y="23"/>
                        </a:lnTo>
                        <a:lnTo>
                          <a:pt x="284" y="25"/>
                        </a:lnTo>
                        <a:lnTo>
                          <a:pt x="256" y="27"/>
                        </a:lnTo>
                        <a:lnTo>
                          <a:pt x="231" y="28"/>
                        </a:lnTo>
                        <a:lnTo>
                          <a:pt x="211" y="28"/>
                        </a:lnTo>
                        <a:lnTo>
                          <a:pt x="191" y="28"/>
                        </a:lnTo>
                        <a:lnTo>
                          <a:pt x="166" y="27"/>
                        </a:lnTo>
                        <a:lnTo>
                          <a:pt x="138" y="25"/>
                        </a:lnTo>
                        <a:lnTo>
                          <a:pt x="108" y="23"/>
                        </a:lnTo>
                        <a:lnTo>
                          <a:pt x="78" y="19"/>
                        </a:lnTo>
                        <a:lnTo>
                          <a:pt x="49" y="13"/>
                        </a:lnTo>
                        <a:lnTo>
                          <a:pt x="35" y="10"/>
                        </a:lnTo>
                        <a:lnTo>
                          <a:pt x="22" y="7"/>
                        </a:lnTo>
                        <a:lnTo>
                          <a:pt x="10" y="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Freeform 500">
                    <a:extLst>
                      <a:ext uri="{FF2B5EF4-FFF2-40B4-BE49-F238E27FC236}">
                        <a16:creationId xmlns:a16="http://schemas.microsoft.com/office/drawing/2014/main" id="{5839F0C0-A423-4156-855A-E09BBC0F16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474788"/>
                    <a:ext cx="133350" cy="28575"/>
                  </a:xfrm>
                  <a:custGeom>
                    <a:avLst/>
                    <a:gdLst>
                      <a:gd name="T0" fmla="*/ 420 w 420"/>
                      <a:gd name="T1" fmla="*/ 58 h 90"/>
                      <a:gd name="T2" fmla="*/ 419 w 420"/>
                      <a:gd name="T3" fmla="*/ 55 h 90"/>
                      <a:gd name="T4" fmla="*/ 418 w 420"/>
                      <a:gd name="T5" fmla="*/ 50 h 90"/>
                      <a:gd name="T6" fmla="*/ 416 w 420"/>
                      <a:gd name="T7" fmla="*/ 47 h 90"/>
                      <a:gd name="T8" fmla="*/ 413 w 420"/>
                      <a:gd name="T9" fmla="*/ 44 h 90"/>
                      <a:gd name="T10" fmla="*/ 406 w 420"/>
                      <a:gd name="T11" fmla="*/ 37 h 90"/>
                      <a:gd name="T12" fmla="*/ 397 w 420"/>
                      <a:gd name="T13" fmla="*/ 32 h 90"/>
                      <a:gd name="T14" fmla="*/ 386 w 420"/>
                      <a:gd name="T15" fmla="*/ 27 h 90"/>
                      <a:gd name="T16" fmla="*/ 374 w 420"/>
                      <a:gd name="T17" fmla="*/ 22 h 90"/>
                      <a:gd name="T18" fmla="*/ 360 w 420"/>
                      <a:gd name="T19" fmla="*/ 18 h 90"/>
                      <a:gd name="T20" fmla="*/ 345 w 420"/>
                      <a:gd name="T21" fmla="*/ 14 h 90"/>
                      <a:gd name="T22" fmla="*/ 313 w 420"/>
                      <a:gd name="T23" fmla="*/ 9 h 90"/>
                      <a:gd name="T24" fmla="*/ 277 w 420"/>
                      <a:gd name="T25" fmla="*/ 3 h 90"/>
                      <a:gd name="T26" fmla="*/ 243 w 420"/>
                      <a:gd name="T27" fmla="*/ 1 h 90"/>
                      <a:gd name="T28" fmla="*/ 210 w 420"/>
                      <a:gd name="T29" fmla="*/ 0 h 90"/>
                      <a:gd name="T30" fmla="*/ 172 w 420"/>
                      <a:gd name="T31" fmla="*/ 1 h 90"/>
                      <a:gd name="T32" fmla="*/ 133 w 420"/>
                      <a:gd name="T33" fmla="*/ 4 h 90"/>
                      <a:gd name="T34" fmla="*/ 113 w 420"/>
                      <a:gd name="T35" fmla="*/ 7 h 90"/>
                      <a:gd name="T36" fmla="*/ 94 w 420"/>
                      <a:gd name="T37" fmla="*/ 11 h 90"/>
                      <a:gd name="T38" fmla="*/ 76 w 420"/>
                      <a:gd name="T39" fmla="*/ 14 h 90"/>
                      <a:gd name="T40" fmla="*/ 59 w 420"/>
                      <a:gd name="T41" fmla="*/ 18 h 90"/>
                      <a:gd name="T42" fmla="*/ 59 w 420"/>
                      <a:gd name="T43" fmla="*/ 18 h 90"/>
                      <a:gd name="T44" fmla="*/ 55 w 420"/>
                      <a:gd name="T45" fmla="*/ 19 h 90"/>
                      <a:gd name="T46" fmla="*/ 52 w 420"/>
                      <a:gd name="T47" fmla="*/ 20 h 90"/>
                      <a:gd name="T48" fmla="*/ 48 w 420"/>
                      <a:gd name="T49" fmla="*/ 21 h 90"/>
                      <a:gd name="T50" fmla="*/ 44 w 420"/>
                      <a:gd name="T51" fmla="*/ 22 h 90"/>
                      <a:gd name="T52" fmla="*/ 43 w 420"/>
                      <a:gd name="T53" fmla="*/ 24 h 90"/>
                      <a:gd name="T54" fmla="*/ 40 w 420"/>
                      <a:gd name="T55" fmla="*/ 24 h 90"/>
                      <a:gd name="T56" fmla="*/ 35 w 420"/>
                      <a:gd name="T57" fmla="*/ 26 h 90"/>
                      <a:gd name="T58" fmla="*/ 31 w 420"/>
                      <a:gd name="T59" fmla="*/ 28 h 90"/>
                      <a:gd name="T60" fmla="*/ 30 w 420"/>
                      <a:gd name="T61" fmla="*/ 28 h 90"/>
                      <a:gd name="T62" fmla="*/ 30 w 420"/>
                      <a:gd name="T63" fmla="*/ 28 h 90"/>
                      <a:gd name="T64" fmla="*/ 19 w 420"/>
                      <a:gd name="T65" fmla="*/ 33 h 90"/>
                      <a:gd name="T66" fmla="*/ 12 w 420"/>
                      <a:gd name="T67" fmla="*/ 40 h 90"/>
                      <a:gd name="T68" fmla="*/ 10 w 420"/>
                      <a:gd name="T69" fmla="*/ 40 h 90"/>
                      <a:gd name="T70" fmla="*/ 10 w 420"/>
                      <a:gd name="T71" fmla="*/ 40 h 90"/>
                      <a:gd name="T72" fmla="*/ 7 w 420"/>
                      <a:gd name="T73" fmla="*/ 43 h 90"/>
                      <a:gd name="T74" fmla="*/ 5 w 420"/>
                      <a:gd name="T75" fmla="*/ 46 h 90"/>
                      <a:gd name="T76" fmla="*/ 4 w 420"/>
                      <a:gd name="T77" fmla="*/ 47 h 90"/>
                      <a:gd name="T78" fmla="*/ 4 w 420"/>
                      <a:gd name="T79" fmla="*/ 48 h 90"/>
                      <a:gd name="T80" fmla="*/ 2 w 420"/>
                      <a:gd name="T81" fmla="*/ 50 h 90"/>
                      <a:gd name="T82" fmla="*/ 1 w 420"/>
                      <a:gd name="T83" fmla="*/ 52 h 90"/>
                      <a:gd name="T84" fmla="*/ 0 w 420"/>
                      <a:gd name="T85" fmla="*/ 56 h 90"/>
                      <a:gd name="T86" fmla="*/ 0 w 420"/>
                      <a:gd name="T87" fmla="*/ 58 h 90"/>
                      <a:gd name="T88" fmla="*/ 8 w 420"/>
                      <a:gd name="T89" fmla="*/ 63 h 90"/>
                      <a:gd name="T90" fmla="*/ 22 w 420"/>
                      <a:gd name="T91" fmla="*/ 68 h 90"/>
                      <a:gd name="T92" fmla="*/ 43 w 420"/>
                      <a:gd name="T93" fmla="*/ 74 h 90"/>
                      <a:gd name="T94" fmla="*/ 67 w 420"/>
                      <a:gd name="T95" fmla="*/ 78 h 90"/>
                      <a:gd name="T96" fmla="*/ 96 w 420"/>
                      <a:gd name="T97" fmla="*/ 84 h 90"/>
                      <a:gd name="T98" fmla="*/ 131 w 420"/>
                      <a:gd name="T99" fmla="*/ 87 h 90"/>
                      <a:gd name="T100" fmla="*/ 168 w 420"/>
                      <a:gd name="T101" fmla="*/ 90 h 90"/>
                      <a:gd name="T102" fmla="*/ 210 w 420"/>
                      <a:gd name="T103" fmla="*/ 90 h 90"/>
                      <a:gd name="T104" fmla="*/ 251 w 420"/>
                      <a:gd name="T105" fmla="*/ 90 h 90"/>
                      <a:gd name="T106" fmla="*/ 289 w 420"/>
                      <a:gd name="T107" fmla="*/ 87 h 90"/>
                      <a:gd name="T108" fmla="*/ 323 w 420"/>
                      <a:gd name="T109" fmla="*/ 84 h 90"/>
                      <a:gd name="T110" fmla="*/ 353 w 420"/>
                      <a:gd name="T111" fmla="*/ 78 h 90"/>
                      <a:gd name="T112" fmla="*/ 377 w 420"/>
                      <a:gd name="T113" fmla="*/ 74 h 90"/>
                      <a:gd name="T114" fmla="*/ 398 w 420"/>
                      <a:gd name="T115" fmla="*/ 68 h 90"/>
                      <a:gd name="T116" fmla="*/ 412 w 420"/>
                      <a:gd name="T117" fmla="*/ 62 h 90"/>
                      <a:gd name="T118" fmla="*/ 420 w 420"/>
                      <a:gd name="T119" fmla="*/ 58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420" h="90">
                        <a:moveTo>
                          <a:pt x="420" y="58"/>
                        </a:moveTo>
                        <a:lnTo>
                          <a:pt x="419" y="55"/>
                        </a:lnTo>
                        <a:lnTo>
                          <a:pt x="418" y="50"/>
                        </a:lnTo>
                        <a:lnTo>
                          <a:pt x="416" y="47"/>
                        </a:lnTo>
                        <a:lnTo>
                          <a:pt x="413" y="44"/>
                        </a:lnTo>
                        <a:lnTo>
                          <a:pt x="406" y="37"/>
                        </a:lnTo>
                        <a:lnTo>
                          <a:pt x="397" y="32"/>
                        </a:lnTo>
                        <a:lnTo>
                          <a:pt x="386" y="27"/>
                        </a:lnTo>
                        <a:lnTo>
                          <a:pt x="374" y="22"/>
                        </a:lnTo>
                        <a:lnTo>
                          <a:pt x="360" y="18"/>
                        </a:lnTo>
                        <a:lnTo>
                          <a:pt x="345" y="14"/>
                        </a:lnTo>
                        <a:lnTo>
                          <a:pt x="313" y="9"/>
                        </a:lnTo>
                        <a:lnTo>
                          <a:pt x="277" y="3"/>
                        </a:lnTo>
                        <a:lnTo>
                          <a:pt x="243" y="1"/>
                        </a:lnTo>
                        <a:lnTo>
                          <a:pt x="210" y="0"/>
                        </a:lnTo>
                        <a:lnTo>
                          <a:pt x="172" y="1"/>
                        </a:lnTo>
                        <a:lnTo>
                          <a:pt x="133" y="4"/>
                        </a:lnTo>
                        <a:lnTo>
                          <a:pt x="113" y="7"/>
                        </a:lnTo>
                        <a:lnTo>
                          <a:pt x="94" y="11"/>
                        </a:lnTo>
                        <a:lnTo>
                          <a:pt x="76" y="14"/>
                        </a:lnTo>
                        <a:lnTo>
                          <a:pt x="59" y="18"/>
                        </a:lnTo>
                        <a:lnTo>
                          <a:pt x="59" y="18"/>
                        </a:lnTo>
                        <a:lnTo>
                          <a:pt x="55" y="19"/>
                        </a:lnTo>
                        <a:lnTo>
                          <a:pt x="52" y="20"/>
                        </a:lnTo>
                        <a:lnTo>
                          <a:pt x="48" y="21"/>
                        </a:lnTo>
                        <a:lnTo>
                          <a:pt x="44" y="22"/>
                        </a:lnTo>
                        <a:lnTo>
                          <a:pt x="43" y="24"/>
                        </a:lnTo>
                        <a:lnTo>
                          <a:pt x="40" y="24"/>
                        </a:lnTo>
                        <a:lnTo>
                          <a:pt x="35" y="26"/>
                        </a:lnTo>
                        <a:lnTo>
                          <a:pt x="31" y="28"/>
                        </a:lnTo>
                        <a:lnTo>
                          <a:pt x="30" y="28"/>
                        </a:lnTo>
                        <a:lnTo>
                          <a:pt x="30" y="28"/>
                        </a:lnTo>
                        <a:lnTo>
                          <a:pt x="19" y="33"/>
                        </a:lnTo>
                        <a:lnTo>
                          <a:pt x="12" y="40"/>
                        </a:lnTo>
                        <a:lnTo>
                          <a:pt x="10" y="40"/>
                        </a:lnTo>
                        <a:lnTo>
                          <a:pt x="10" y="40"/>
                        </a:lnTo>
                        <a:lnTo>
                          <a:pt x="7" y="43"/>
                        </a:lnTo>
                        <a:lnTo>
                          <a:pt x="5" y="46"/>
                        </a:lnTo>
                        <a:lnTo>
                          <a:pt x="4" y="47"/>
                        </a:lnTo>
                        <a:lnTo>
                          <a:pt x="4" y="48"/>
                        </a:lnTo>
                        <a:lnTo>
                          <a:pt x="2" y="50"/>
                        </a:lnTo>
                        <a:lnTo>
                          <a:pt x="1" y="52"/>
                        </a:lnTo>
                        <a:lnTo>
                          <a:pt x="0" y="56"/>
                        </a:lnTo>
                        <a:lnTo>
                          <a:pt x="0" y="58"/>
                        </a:lnTo>
                        <a:lnTo>
                          <a:pt x="8" y="63"/>
                        </a:lnTo>
                        <a:lnTo>
                          <a:pt x="22" y="68"/>
                        </a:lnTo>
                        <a:lnTo>
                          <a:pt x="43" y="74"/>
                        </a:lnTo>
                        <a:lnTo>
                          <a:pt x="67" y="78"/>
                        </a:lnTo>
                        <a:lnTo>
                          <a:pt x="96" y="84"/>
                        </a:lnTo>
                        <a:lnTo>
                          <a:pt x="131" y="87"/>
                        </a:lnTo>
                        <a:lnTo>
                          <a:pt x="168" y="90"/>
                        </a:lnTo>
                        <a:lnTo>
                          <a:pt x="210" y="90"/>
                        </a:lnTo>
                        <a:lnTo>
                          <a:pt x="251" y="90"/>
                        </a:lnTo>
                        <a:lnTo>
                          <a:pt x="289" y="87"/>
                        </a:lnTo>
                        <a:lnTo>
                          <a:pt x="323" y="84"/>
                        </a:lnTo>
                        <a:lnTo>
                          <a:pt x="353" y="78"/>
                        </a:lnTo>
                        <a:lnTo>
                          <a:pt x="377" y="74"/>
                        </a:lnTo>
                        <a:lnTo>
                          <a:pt x="398" y="68"/>
                        </a:lnTo>
                        <a:lnTo>
                          <a:pt x="412" y="62"/>
                        </a:lnTo>
                        <a:lnTo>
                          <a:pt x="420" y="5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Freeform 501">
                    <a:extLst>
                      <a:ext uri="{FF2B5EF4-FFF2-40B4-BE49-F238E27FC236}">
                        <a16:creationId xmlns:a16="http://schemas.microsoft.com/office/drawing/2014/main" id="{DBE218E2-EA47-43F9-AF50-BC58701E5E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503363"/>
                    <a:ext cx="133350" cy="23813"/>
                  </a:xfrm>
                  <a:custGeom>
                    <a:avLst/>
                    <a:gdLst>
                      <a:gd name="T0" fmla="*/ 0 w 421"/>
                      <a:gd name="T1" fmla="*/ 0 h 75"/>
                      <a:gd name="T2" fmla="*/ 0 w 421"/>
                      <a:gd name="T3" fmla="*/ 42 h 75"/>
                      <a:gd name="T4" fmla="*/ 8 w 421"/>
                      <a:gd name="T5" fmla="*/ 46 h 75"/>
                      <a:gd name="T6" fmla="*/ 22 w 421"/>
                      <a:gd name="T7" fmla="*/ 52 h 75"/>
                      <a:gd name="T8" fmla="*/ 43 w 421"/>
                      <a:gd name="T9" fmla="*/ 57 h 75"/>
                      <a:gd name="T10" fmla="*/ 67 w 421"/>
                      <a:gd name="T11" fmla="*/ 62 h 75"/>
                      <a:gd name="T12" fmla="*/ 97 w 421"/>
                      <a:gd name="T13" fmla="*/ 68 h 75"/>
                      <a:gd name="T14" fmla="*/ 130 w 421"/>
                      <a:gd name="T15" fmla="*/ 71 h 75"/>
                      <a:gd name="T16" fmla="*/ 169 w 421"/>
                      <a:gd name="T17" fmla="*/ 74 h 75"/>
                      <a:gd name="T18" fmla="*/ 211 w 421"/>
                      <a:gd name="T19" fmla="*/ 75 h 75"/>
                      <a:gd name="T20" fmla="*/ 253 w 421"/>
                      <a:gd name="T21" fmla="*/ 74 h 75"/>
                      <a:gd name="T22" fmla="*/ 290 w 421"/>
                      <a:gd name="T23" fmla="*/ 71 h 75"/>
                      <a:gd name="T24" fmla="*/ 325 w 421"/>
                      <a:gd name="T25" fmla="*/ 68 h 75"/>
                      <a:gd name="T26" fmla="*/ 355 w 421"/>
                      <a:gd name="T27" fmla="*/ 62 h 75"/>
                      <a:gd name="T28" fmla="*/ 379 w 421"/>
                      <a:gd name="T29" fmla="*/ 57 h 75"/>
                      <a:gd name="T30" fmla="*/ 399 w 421"/>
                      <a:gd name="T31" fmla="*/ 52 h 75"/>
                      <a:gd name="T32" fmla="*/ 414 w 421"/>
                      <a:gd name="T33" fmla="*/ 46 h 75"/>
                      <a:gd name="T34" fmla="*/ 421 w 421"/>
                      <a:gd name="T35" fmla="*/ 42 h 75"/>
                      <a:gd name="T36" fmla="*/ 421 w 421"/>
                      <a:gd name="T37" fmla="*/ 0 h 75"/>
                      <a:gd name="T38" fmla="*/ 410 w 421"/>
                      <a:gd name="T39" fmla="*/ 4 h 75"/>
                      <a:gd name="T40" fmla="*/ 399 w 421"/>
                      <a:gd name="T41" fmla="*/ 8 h 75"/>
                      <a:gd name="T42" fmla="*/ 386 w 421"/>
                      <a:gd name="T43" fmla="*/ 12 h 75"/>
                      <a:gd name="T44" fmla="*/ 373 w 421"/>
                      <a:gd name="T45" fmla="*/ 14 h 75"/>
                      <a:gd name="T46" fmla="*/ 344 w 421"/>
                      <a:gd name="T47" fmla="*/ 19 h 75"/>
                      <a:gd name="T48" fmla="*/ 314 w 421"/>
                      <a:gd name="T49" fmla="*/ 24 h 75"/>
                      <a:gd name="T50" fmla="*/ 284 w 421"/>
                      <a:gd name="T51" fmla="*/ 27 h 75"/>
                      <a:gd name="T52" fmla="*/ 256 w 421"/>
                      <a:gd name="T53" fmla="*/ 28 h 75"/>
                      <a:gd name="T54" fmla="*/ 231 w 421"/>
                      <a:gd name="T55" fmla="*/ 29 h 75"/>
                      <a:gd name="T56" fmla="*/ 211 w 421"/>
                      <a:gd name="T57" fmla="*/ 30 h 75"/>
                      <a:gd name="T58" fmla="*/ 191 w 421"/>
                      <a:gd name="T59" fmla="*/ 29 h 75"/>
                      <a:gd name="T60" fmla="*/ 166 w 421"/>
                      <a:gd name="T61" fmla="*/ 28 h 75"/>
                      <a:gd name="T62" fmla="*/ 138 w 421"/>
                      <a:gd name="T63" fmla="*/ 27 h 75"/>
                      <a:gd name="T64" fmla="*/ 108 w 421"/>
                      <a:gd name="T65" fmla="*/ 24 h 75"/>
                      <a:gd name="T66" fmla="*/ 78 w 421"/>
                      <a:gd name="T67" fmla="*/ 19 h 75"/>
                      <a:gd name="T68" fmla="*/ 49 w 421"/>
                      <a:gd name="T69" fmla="*/ 15 h 75"/>
                      <a:gd name="T70" fmla="*/ 35 w 421"/>
                      <a:gd name="T71" fmla="*/ 12 h 75"/>
                      <a:gd name="T72" fmla="*/ 22 w 421"/>
                      <a:gd name="T73" fmla="*/ 8 h 75"/>
                      <a:gd name="T74" fmla="*/ 10 w 421"/>
                      <a:gd name="T75" fmla="*/ 4 h 75"/>
                      <a:gd name="T76" fmla="*/ 0 w 421"/>
                      <a:gd name="T77" fmla="*/ 0 h 75"/>
                      <a:gd name="T78" fmla="*/ 0 w 421"/>
                      <a:gd name="T7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421" h="75">
                        <a:moveTo>
                          <a:pt x="0" y="0"/>
                        </a:moveTo>
                        <a:lnTo>
                          <a:pt x="0" y="42"/>
                        </a:lnTo>
                        <a:lnTo>
                          <a:pt x="8" y="46"/>
                        </a:lnTo>
                        <a:lnTo>
                          <a:pt x="22" y="52"/>
                        </a:lnTo>
                        <a:lnTo>
                          <a:pt x="43" y="57"/>
                        </a:lnTo>
                        <a:lnTo>
                          <a:pt x="67" y="62"/>
                        </a:lnTo>
                        <a:lnTo>
                          <a:pt x="97" y="68"/>
                        </a:lnTo>
                        <a:lnTo>
                          <a:pt x="130" y="71"/>
                        </a:lnTo>
                        <a:lnTo>
                          <a:pt x="169" y="74"/>
                        </a:lnTo>
                        <a:lnTo>
                          <a:pt x="211" y="75"/>
                        </a:lnTo>
                        <a:lnTo>
                          <a:pt x="253" y="74"/>
                        </a:lnTo>
                        <a:lnTo>
                          <a:pt x="290" y="71"/>
                        </a:lnTo>
                        <a:lnTo>
                          <a:pt x="325" y="68"/>
                        </a:lnTo>
                        <a:lnTo>
                          <a:pt x="355" y="62"/>
                        </a:lnTo>
                        <a:lnTo>
                          <a:pt x="379" y="57"/>
                        </a:lnTo>
                        <a:lnTo>
                          <a:pt x="399" y="52"/>
                        </a:lnTo>
                        <a:lnTo>
                          <a:pt x="414" y="46"/>
                        </a:lnTo>
                        <a:lnTo>
                          <a:pt x="421" y="42"/>
                        </a:lnTo>
                        <a:lnTo>
                          <a:pt x="421" y="0"/>
                        </a:lnTo>
                        <a:lnTo>
                          <a:pt x="410" y="4"/>
                        </a:lnTo>
                        <a:lnTo>
                          <a:pt x="399" y="8"/>
                        </a:lnTo>
                        <a:lnTo>
                          <a:pt x="386" y="12"/>
                        </a:lnTo>
                        <a:lnTo>
                          <a:pt x="373" y="14"/>
                        </a:lnTo>
                        <a:lnTo>
                          <a:pt x="344" y="19"/>
                        </a:lnTo>
                        <a:lnTo>
                          <a:pt x="314" y="24"/>
                        </a:lnTo>
                        <a:lnTo>
                          <a:pt x="284" y="27"/>
                        </a:lnTo>
                        <a:lnTo>
                          <a:pt x="256" y="28"/>
                        </a:lnTo>
                        <a:lnTo>
                          <a:pt x="231" y="29"/>
                        </a:lnTo>
                        <a:lnTo>
                          <a:pt x="211" y="30"/>
                        </a:lnTo>
                        <a:lnTo>
                          <a:pt x="191" y="29"/>
                        </a:lnTo>
                        <a:lnTo>
                          <a:pt x="166" y="28"/>
                        </a:lnTo>
                        <a:lnTo>
                          <a:pt x="138" y="27"/>
                        </a:lnTo>
                        <a:lnTo>
                          <a:pt x="108" y="24"/>
                        </a:lnTo>
                        <a:lnTo>
                          <a:pt x="78" y="19"/>
                        </a:lnTo>
                        <a:lnTo>
                          <a:pt x="49" y="15"/>
                        </a:lnTo>
                        <a:lnTo>
                          <a:pt x="35" y="12"/>
                        </a:lnTo>
                        <a:lnTo>
                          <a:pt x="22" y="8"/>
                        </a:lnTo>
                        <a:lnTo>
                          <a:pt x="10" y="4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Freeform 502">
                    <a:extLst>
                      <a:ext uri="{FF2B5EF4-FFF2-40B4-BE49-F238E27FC236}">
                        <a16:creationId xmlns:a16="http://schemas.microsoft.com/office/drawing/2014/main" id="{FB53FF3C-7C81-42D7-820B-328F83511B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574800"/>
                    <a:ext cx="133350" cy="23813"/>
                  </a:xfrm>
                  <a:custGeom>
                    <a:avLst/>
                    <a:gdLst>
                      <a:gd name="T0" fmla="*/ 0 w 421"/>
                      <a:gd name="T1" fmla="*/ 0 h 75"/>
                      <a:gd name="T2" fmla="*/ 0 w 421"/>
                      <a:gd name="T3" fmla="*/ 42 h 75"/>
                      <a:gd name="T4" fmla="*/ 8 w 421"/>
                      <a:gd name="T5" fmla="*/ 48 h 75"/>
                      <a:gd name="T6" fmla="*/ 22 w 421"/>
                      <a:gd name="T7" fmla="*/ 53 h 75"/>
                      <a:gd name="T8" fmla="*/ 43 w 421"/>
                      <a:gd name="T9" fmla="*/ 58 h 75"/>
                      <a:gd name="T10" fmla="*/ 67 w 421"/>
                      <a:gd name="T11" fmla="*/ 64 h 75"/>
                      <a:gd name="T12" fmla="*/ 97 w 421"/>
                      <a:gd name="T13" fmla="*/ 68 h 75"/>
                      <a:gd name="T14" fmla="*/ 130 w 421"/>
                      <a:gd name="T15" fmla="*/ 72 h 75"/>
                      <a:gd name="T16" fmla="*/ 169 w 421"/>
                      <a:gd name="T17" fmla="*/ 74 h 75"/>
                      <a:gd name="T18" fmla="*/ 211 w 421"/>
                      <a:gd name="T19" fmla="*/ 75 h 75"/>
                      <a:gd name="T20" fmla="*/ 253 w 421"/>
                      <a:gd name="T21" fmla="*/ 74 h 75"/>
                      <a:gd name="T22" fmla="*/ 290 w 421"/>
                      <a:gd name="T23" fmla="*/ 72 h 75"/>
                      <a:gd name="T24" fmla="*/ 325 w 421"/>
                      <a:gd name="T25" fmla="*/ 68 h 75"/>
                      <a:gd name="T26" fmla="*/ 355 w 421"/>
                      <a:gd name="T27" fmla="*/ 64 h 75"/>
                      <a:gd name="T28" fmla="*/ 379 w 421"/>
                      <a:gd name="T29" fmla="*/ 58 h 75"/>
                      <a:gd name="T30" fmla="*/ 399 w 421"/>
                      <a:gd name="T31" fmla="*/ 53 h 75"/>
                      <a:gd name="T32" fmla="*/ 414 w 421"/>
                      <a:gd name="T33" fmla="*/ 48 h 75"/>
                      <a:gd name="T34" fmla="*/ 421 w 421"/>
                      <a:gd name="T35" fmla="*/ 42 h 75"/>
                      <a:gd name="T36" fmla="*/ 421 w 421"/>
                      <a:gd name="T37" fmla="*/ 0 h 75"/>
                      <a:gd name="T38" fmla="*/ 410 w 421"/>
                      <a:gd name="T39" fmla="*/ 5 h 75"/>
                      <a:gd name="T40" fmla="*/ 399 w 421"/>
                      <a:gd name="T41" fmla="*/ 9 h 75"/>
                      <a:gd name="T42" fmla="*/ 386 w 421"/>
                      <a:gd name="T43" fmla="*/ 12 h 75"/>
                      <a:gd name="T44" fmla="*/ 373 w 421"/>
                      <a:gd name="T45" fmla="*/ 15 h 75"/>
                      <a:gd name="T46" fmla="*/ 344 w 421"/>
                      <a:gd name="T47" fmla="*/ 21 h 75"/>
                      <a:gd name="T48" fmla="*/ 314 w 421"/>
                      <a:gd name="T49" fmla="*/ 24 h 75"/>
                      <a:gd name="T50" fmla="*/ 284 w 421"/>
                      <a:gd name="T51" fmla="*/ 27 h 75"/>
                      <a:gd name="T52" fmla="*/ 256 w 421"/>
                      <a:gd name="T53" fmla="*/ 29 h 75"/>
                      <a:gd name="T54" fmla="*/ 231 w 421"/>
                      <a:gd name="T55" fmla="*/ 30 h 75"/>
                      <a:gd name="T56" fmla="*/ 211 w 421"/>
                      <a:gd name="T57" fmla="*/ 30 h 75"/>
                      <a:gd name="T58" fmla="*/ 191 w 421"/>
                      <a:gd name="T59" fmla="*/ 30 h 75"/>
                      <a:gd name="T60" fmla="*/ 166 w 421"/>
                      <a:gd name="T61" fmla="*/ 29 h 75"/>
                      <a:gd name="T62" fmla="*/ 138 w 421"/>
                      <a:gd name="T63" fmla="*/ 27 h 75"/>
                      <a:gd name="T64" fmla="*/ 108 w 421"/>
                      <a:gd name="T65" fmla="*/ 24 h 75"/>
                      <a:gd name="T66" fmla="*/ 78 w 421"/>
                      <a:gd name="T67" fmla="*/ 21 h 75"/>
                      <a:gd name="T68" fmla="*/ 49 w 421"/>
                      <a:gd name="T69" fmla="*/ 15 h 75"/>
                      <a:gd name="T70" fmla="*/ 35 w 421"/>
                      <a:gd name="T71" fmla="*/ 12 h 75"/>
                      <a:gd name="T72" fmla="*/ 22 w 421"/>
                      <a:gd name="T73" fmla="*/ 9 h 75"/>
                      <a:gd name="T74" fmla="*/ 10 w 421"/>
                      <a:gd name="T75" fmla="*/ 5 h 75"/>
                      <a:gd name="T76" fmla="*/ 0 w 421"/>
                      <a:gd name="T77" fmla="*/ 1 h 75"/>
                      <a:gd name="T78" fmla="*/ 0 w 421"/>
                      <a:gd name="T7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421" h="75">
                        <a:moveTo>
                          <a:pt x="0" y="0"/>
                        </a:moveTo>
                        <a:lnTo>
                          <a:pt x="0" y="42"/>
                        </a:lnTo>
                        <a:lnTo>
                          <a:pt x="8" y="48"/>
                        </a:lnTo>
                        <a:lnTo>
                          <a:pt x="22" y="53"/>
                        </a:lnTo>
                        <a:lnTo>
                          <a:pt x="43" y="58"/>
                        </a:lnTo>
                        <a:lnTo>
                          <a:pt x="67" y="64"/>
                        </a:lnTo>
                        <a:lnTo>
                          <a:pt x="97" y="68"/>
                        </a:lnTo>
                        <a:lnTo>
                          <a:pt x="130" y="72"/>
                        </a:lnTo>
                        <a:lnTo>
                          <a:pt x="169" y="74"/>
                        </a:lnTo>
                        <a:lnTo>
                          <a:pt x="211" y="75"/>
                        </a:lnTo>
                        <a:lnTo>
                          <a:pt x="253" y="74"/>
                        </a:lnTo>
                        <a:lnTo>
                          <a:pt x="290" y="72"/>
                        </a:lnTo>
                        <a:lnTo>
                          <a:pt x="325" y="68"/>
                        </a:lnTo>
                        <a:lnTo>
                          <a:pt x="355" y="64"/>
                        </a:lnTo>
                        <a:lnTo>
                          <a:pt x="379" y="58"/>
                        </a:lnTo>
                        <a:lnTo>
                          <a:pt x="399" y="53"/>
                        </a:lnTo>
                        <a:lnTo>
                          <a:pt x="414" y="48"/>
                        </a:lnTo>
                        <a:lnTo>
                          <a:pt x="421" y="42"/>
                        </a:lnTo>
                        <a:lnTo>
                          <a:pt x="421" y="0"/>
                        </a:lnTo>
                        <a:lnTo>
                          <a:pt x="410" y="5"/>
                        </a:lnTo>
                        <a:lnTo>
                          <a:pt x="399" y="9"/>
                        </a:lnTo>
                        <a:lnTo>
                          <a:pt x="386" y="12"/>
                        </a:lnTo>
                        <a:lnTo>
                          <a:pt x="373" y="15"/>
                        </a:lnTo>
                        <a:lnTo>
                          <a:pt x="344" y="21"/>
                        </a:lnTo>
                        <a:lnTo>
                          <a:pt x="314" y="24"/>
                        </a:lnTo>
                        <a:lnTo>
                          <a:pt x="284" y="27"/>
                        </a:lnTo>
                        <a:lnTo>
                          <a:pt x="256" y="29"/>
                        </a:lnTo>
                        <a:lnTo>
                          <a:pt x="231" y="30"/>
                        </a:lnTo>
                        <a:lnTo>
                          <a:pt x="211" y="30"/>
                        </a:lnTo>
                        <a:lnTo>
                          <a:pt x="191" y="30"/>
                        </a:lnTo>
                        <a:lnTo>
                          <a:pt x="166" y="29"/>
                        </a:lnTo>
                        <a:lnTo>
                          <a:pt x="138" y="27"/>
                        </a:lnTo>
                        <a:lnTo>
                          <a:pt x="108" y="24"/>
                        </a:lnTo>
                        <a:lnTo>
                          <a:pt x="78" y="21"/>
                        </a:lnTo>
                        <a:lnTo>
                          <a:pt x="49" y="15"/>
                        </a:lnTo>
                        <a:lnTo>
                          <a:pt x="35" y="12"/>
                        </a:lnTo>
                        <a:lnTo>
                          <a:pt x="22" y="9"/>
                        </a:lnTo>
                        <a:lnTo>
                          <a:pt x="10" y="5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Freeform 503">
                    <a:extLst>
                      <a:ext uri="{FF2B5EF4-FFF2-40B4-BE49-F238E27FC236}">
                        <a16:creationId xmlns:a16="http://schemas.microsoft.com/office/drawing/2014/main" id="{B2AFC166-3690-491C-BE8E-D33917F47E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550988"/>
                    <a:ext cx="133350" cy="23813"/>
                  </a:xfrm>
                  <a:custGeom>
                    <a:avLst/>
                    <a:gdLst>
                      <a:gd name="T0" fmla="*/ 0 w 421"/>
                      <a:gd name="T1" fmla="*/ 0 h 75"/>
                      <a:gd name="T2" fmla="*/ 0 w 421"/>
                      <a:gd name="T3" fmla="*/ 42 h 75"/>
                      <a:gd name="T4" fmla="*/ 8 w 421"/>
                      <a:gd name="T5" fmla="*/ 47 h 75"/>
                      <a:gd name="T6" fmla="*/ 22 w 421"/>
                      <a:gd name="T7" fmla="*/ 53 h 75"/>
                      <a:gd name="T8" fmla="*/ 43 w 421"/>
                      <a:gd name="T9" fmla="*/ 58 h 75"/>
                      <a:gd name="T10" fmla="*/ 67 w 421"/>
                      <a:gd name="T11" fmla="*/ 64 h 75"/>
                      <a:gd name="T12" fmla="*/ 97 w 421"/>
                      <a:gd name="T13" fmla="*/ 68 h 75"/>
                      <a:gd name="T14" fmla="*/ 130 w 421"/>
                      <a:gd name="T15" fmla="*/ 72 h 75"/>
                      <a:gd name="T16" fmla="*/ 169 w 421"/>
                      <a:gd name="T17" fmla="*/ 74 h 75"/>
                      <a:gd name="T18" fmla="*/ 211 w 421"/>
                      <a:gd name="T19" fmla="*/ 75 h 75"/>
                      <a:gd name="T20" fmla="*/ 253 w 421"/>
                      <a:gd name="T21" fmla="*/ 74 h 75"/>
                      <a:gd name="T22" fmla="*/ 290 w 421"/>
                      <a:gd name="T23" fmla="*/ 72 h 75"/>
                      <a:gd name="T24" fmla="*/ 325 w 421"/>
                      <a:gd name="T25" fmla="*/ 68 h 75"/>
                      <a:gd name="T26" fmla="*/ 355 w 421"/>
                      <a:gd name="T27" fmla="*/ 64 h 75"/>
                      <a:gd name="T28" fmla="*/ 379 w 421"/>
                      <a:gd name="T29" fmla="*/ 58 h 75"/>
                      <a:gd name="T30" fmla="*/ 399 w 421"/>
                      <a:gd name="T31" fmla="*/ 53 h 75"/>
                      <a:gd name="T32" fmla="*/ 414 w 421"/>
                      <a:gd name="T33" fmla="*/ 47 h 75"/>
                      <a:gd name="T34" fmla="*/ 421 w 421"/>
                      <a:gd name="T35" fmla="*/ 42 h 75"/>
                      <a:gd name="T36" fmla="*/ 421 w 421"/>
                      <a:gd name="T37" fmla="*/ 0 h 75"/>
                      <a:gd name="T38" fmla="*/ 410 w 421"/>
                      <a:gd name="T39" fmla="*/ 5 h 75"/>
                      <a:gd name="T40" fmla="*/ 399 w 421"/>
                      <a:gd name="T41" fmla="*/ 9 h 75"/>
                      <a:gd name="T42" fmla="*/ 386 w 421"/>
                      <a:gd name="T43" fmla="*/ 12 h 75"/>
                      <a:gd name="T44" fmla="*/ 373 w 421"/>
                      <a:gd name="T45" fmla="*/ 15 h 75"/>
                      <a:gd name="T46" fmla="*/ 344 w 421"/>
                      <a:gd name="T47" fmla="*/ 21 h 75"/>
                      <a:gd name="T48" fmla="*/ 314 w 421"/>
                      <a:gd name="T49" fmla="*/ 24 h 75"/>
                      <a:gd name="T50" fmla="*/ 284 w 421"/>
                      <a:gd name="T51" fmla="*/ 27 h 75"/>
                      <a:gd name="T52" fmla="*/ 256 w 421"/>
                      <a:gd name="T53" fmla="*/ 29 h 75"/>
                      <a:gd name="T54" fmla="*/ 231 w 421"/>
                      <a:gd name="T55" fmla="*/ 30 h 75"/>
                      <a:gd name="T56" fmla="*/ 211 w 421"/>
                      <a:gd name="T57" fmla="*/ 30 h 75"/>
                      <a:gd name="T58" fmla="*/ 191 w 421"/>
                      <a:gd name="T59" fmla="*/ 30 h 75"/>
                      <a:gd name="T60" fmla="*/ 166 w 421"/>
                      <a:gd name="T61" fmla="*/ 29 h 75"/>
                      <a:gd name="T62" fmla="*/ 138 w 421"/>
                      <a:gd name="T63" fmla="*/ 27 h 75"/>
                      <a:gd name="T64" fmla="*/ 108 w 421"/>
                      <a:gd name="T65" fmla="*/ 24 h 75"/>
                      <a:gd name="T66" fmla="*/ 78 w 421"/>
                      <a:gd name="T67" fmla="*/ 21 h 75"/>
                      <a:gd name="T68" fmla="*/ 49 w 421"/>
                      <a:gd name="T69" fmla="*/ 15 h 75"/>
                      <a:gd name="T70" fmla="*/ 35 w 421"/>
                      <a:gd name="T71" fmla="*/ 12 h 75"/>
                      <a:gd name="T72" fmla="*/ 22 w 421"/>
                      <a:gd name="T73" fmla="*/ 9 h 75"/>
                      <a:gd name="T74" fmla="*/ 10 w 421"/>
                      <a:gd name="T75" fmla="*/ 5 h 75"/>
                      <a:gd name="T76" fmla="*/ 0 w 421"/>
                      <a:gd name="T77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421" h="75">
                        <a:moveTo>
                          <a:pt x="0" y="0"/>
                        </a:moveTo>
                        <a:lnTo>
                          <a:pt x="0" y="42"/>
                        </a:lnTo>
                        <a:lnTo>
                          <a:pt x="8" y="47"/>
                        </a:lnTo>
                        <a:lnTo>
                          <a:pt x="22" y="53"/>
                        </a:lnTo>
                        <a:lnTo>
                          <a:pt x="43" y="58"/>
                        </a:lnTo>
                        <a:lnTo>
                          <a:pt x="67" y="64"/>
                        </a:lnTo>
                        <a:lnTo>
                          <a:pt x="97" y="68"/>
                        </a:lnTo>
                        <a:lnTo>
                          <a:pt x="130" y="72"/>
                        </a:lnTo>
                        <a:lnTo>
                          <a:pt x="169" y="74"/>
                        </a:lnTo>
                        <a:lnTo>
                          <a:pt x="211" y="75"/>
                        </a:lnTo>
                        <a:lnTo>
                          <a:pt x="253" y="74"/>
                        </a:lnTo>
                        <a:lnTo>
                          <a:pt x="290" y="72"/>
                        </a:lnTo>
                        <a:lnTo>
                          <a:pt x="325" y="68"/>
                        </a:lnTo>
                        <a:lnTo>
                          <a:pt x="355" y="64"/>
                        </a:lnTo>
                        <a:lnTo>
                          <a:pt x="379" y="58"/>
                        </a:lnTo>
                        <a:lnTo>
                          <a:pt x="399" y="53"/>
                        </a:lnTo>
                        <a:lnTo>
                          <a:pt x="414" y="47"/>
                        </a:lnTo>
                        <a:lnTo>
                          <a:pt x="421" y="42"/>
                        </a:lnTo>
                        <a:lnTo>
                          <a:pt x="421" y="0"/>
                        </a:lnTo>
                        <a:lnTo>
                          <a:pt x="410" y="5"/>
                        </a:lnTo>
                        <a:lnTo>
                          <a:pt x="399" y="9"/>
                        </a:lnTo>
                        <a:lnTo>
                          <a:pt x="386" y="12"/>
                        </a:lnTo>
                        <a:lnTo>
                          <a:pt x="373" y="15"/>
                        </a:lnTo>
                        <a:lnTo>
                          <a:pt x="344" y="21"/>
                        </a:lnTo>
                        <a:lnTo>
                          <a:pt x="314" y="24"/>
                        </a:lnTo>
                        <a:lnTo>
                          <a:pt x="284" y="27"/>
                        </a:lnTo>
                        <a:lnTo>
                          <a:pt x="256" y="29"/>
                        </a:lnTo>
                        <a:lnTo>
                          <a:pt x="231" y="30"/>
                        </a:lnTo>
                        <a:lnTo>
                          <a:pt x="211" y="30"/>
                        </a:lnTo>
                        <a:lnTo>
                          <a:pt x="191" y="30"/>
                        </a:lnTo>
                        <a:lnTo>
                          <a:pt x="166" y="29"/>
                        </a:lnTo>
                        <a:lnTo>
                          <a:pt x="138" y="27"/>
                        </a:lnTo>
                        <a:lnTo>
                          <a:pt x="108" y="24"/>
                        </a:lnTo>
                        <a:lnTo>
                          <a:pt x="78" y="21"/>
                        </a:lnTo>
                        <a:lnTo>
                          <a:pt x="49" y="15"/>
                        </a:lnTo>
                        <a:lnTo>
                          <a:pt x="35" y="12"/>
                        </a:lnTo>
                        <a:lnTo>
                          <a:pt x="22" y="9"/>
                        </a:lnTo>
                        <a:lnTo>
                          <a:pt x="10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 504">
                    <a:extLst>
                      <a:ext uri="{FF2B5EF4-FFF2-40B4-BE49-F238E27FC236}">
                        <a16:creationId xmlns:a16="http://schemas.microsoft.com/office/drawing/2014/main" id="{9740A41F-89FD-44D8-9D1F-332E7D538E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527175"/>
                    <a:ext cx="133350" cy="23813"/>
                  </a:xfrm>
                  <a:custGeom>
                    <a:avLst/>
                    <a:gdLst>
                      <a:gd name="T0" fmla="*/ 0 w 421"/>
                      <a:gd name="T1" fmla="*/ 0 h 75"/>
                      <a:gd name="T2" fmla="*/ 0 w 421"/>
                      <a:gd name="T3" fmla="*/ 42 h 75"/>
                      <a:gd name="T4" fmla="*/ 8 w 421"/>
                      <a:gd name="T5" fmla="*/ 46 h 75"/>
                      <a:gd name="T6" fmla="*/ 22 w 421"/>
                      <a:gd name="T7" fmla="*/ 52 h 75"/>
                      <a:gd name="T8" fmla="*/ 43 w 421"/>
                      <a:gd name="T9" fmla="*/ 58 h 75"/>
                      <a:gd name="T10" fmla="*/ 67 w 421"/>
                      <a:gd name="T11" fmla="*/ 63 h 75"/>
                      <a:gd name="T12" fmla="*/ 97 w 421"/>
                      <a:gd name="T13" fmla="*/ 68 h 75"/>
                      <a:gd name="T14" fmla="*/ 130 w 421"/>
                      <a:gd name="T15" fmla="*/ 72 h 75"/>
                      <a:gd name="T16" fmla="*/ 169 w 421"/>
                      <a:gd name="T17" fmla="*/ 74 h 75"/>
                      <a:gd name="T18" fmla="*/ 211 w 421"/>
                      <a:gd name="T19" fmla="*/ 75 h 75"/>
                      <a:gd name="T20" fmla="*/ 253 w 421"/>
                      <a:gd name="T21" fmla="*/ 74 h 75"/>
                      <a:gd name="T22" fmla="*/ 290 w 421"/>
                      <a:gd name="T23" fmla="*/ 72 h 75"/>
                      <a:gd name="T24" fmla="*/ 325 w 421"/>
                      <a:gd name="T25" fmla="*/ 68 h 75"/>
                      <a:gd name="T26" fmla="*/ 355 w 421"/>
                      <a:gd name="T27" fmla="*/ 63 h 75"/>
                      <a:gd name="T28" fmla="*/ 379 w 421"/>
                      <a:gd name="T29" fmla="*/ 58 h 75"/>
                      <a:gd name="T30" fmla="*/ 399 w 421"/>
                      <a:gd name="T31" fmla="*/ 52 h 75"/>
                      <a:gd name="T32" fmla="*/ 414 w 421"/>
                      <a:gd name="T33" fmla="*/ 47 h 75"/>
                      <a:gd name="T34" fmla="*/ 421 w 421"/>
                      <a:gd name="T35" fmla="*/ 42 h 75"/>
                      <a:gd name="T36" fmla="*/ 421 w 421"/>
                      <a:gd name="T37" fmla="*/ 0 h 75"/>
                      <a:gd name="T38" fmla="*/ 410 w 421"/>
                      <a:gd name="T39" fmla="*/ 4 h 75"/>
                      <a:gd name="T40" fmla="*/ 399 w 421"/>
                      <a:gd name="T41" fmla="*/ 9 h 75"/>
                      <a:gd name="T42" fmla="*/ 386 w 421"/>
                      <a:gd name="T43" fmla="*/ 12 h 75"/>
                      <a:gd name="T44" fmla="*/ 373 w 421"/>
                      <a:gd name="T45" fmla="*/ 15 h 75"/>
                      <a:gd name="T46" fmla="*/ 344 w 421"/>
                      <a:gd name="T47" fmla="*/ 19 h 75"/>
                      <a:gd name="T48" fmla="*/ 314 w 421"/>
                      <a:gd name="T49" fmla="*/ 24 h 75"/>
                      <a:gd name="T50" fmla="*/ 284 w 421"/>
                      <a:gd name="T51" fmla="*/ 27 h 75"/>
                      <a:gd name="T52" fmla="*/ 256 w 421"/>
                      <a:gd name="T53" fmla="*/ 29 h 75"/>
                      <a:gd name="T54" fmla="*/ 231 w 421"/>
                      <a:gd name="T55" fmla="*/ 29 h 75"/>
                      <a:gd name="T56" fmla="*/ 211 w 421"/>
                      <a:gd name="T57" fmla="*/ 30 h 75"/>
                      <a:gd name="T58" fmla="*/ 191 w 421"/>
                      <a:gd name="T59" fmla="*/ 29 h 75"/>
                      <a:gd name="T60" fmla="*/ 166 w 421"/>
                      <a:gd name="T61" fmla="*/ 28 h 75"/>
                      <a:gd name="T62" fmla="*/ 138 w 421"/>
                      <a:gd name="T63" fmla="*/ 27 h 75"/>
                      <a:gd name="T64" fmla="*/ 108 w 421"/>
                      <a:gd name="T65" fmla="*/ 24 h 75"/>
                      <a:gd name="T66" fmla="*/ 78 w 421"/>
                      <a:gd name="T67" fmla="*/ 19 h 75"/>
                      <a:gd name="T68" fmla="*/ 49 w 421"/>
                      <a:gd name="T69" fmla="*/ 15 h 75"/>
                      <a:gd name="T70" fmla="*/ 35 w 421"/>
                      <a:gd name="T71" fmla="*/ 12 h 75"/>
                      <a:gd name="T72" fmla="*/ 22 w 421"/>
                      <a:gd name="T73" fmla="*/ 9 h 75"/>
                      <a:gd name="T74" fmla="*/ 10 w 421"/>
                      <a:gd name="T75" fmla="*/ 4 h 75"/>
                      <a:gd name="T76" fmla="*/ 0 w 421"/>
                      <a:gd name="T77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421" h="75">
                        <a:moveTo>
                          <a:pt x="0" y="0"/>
                        </a:moveTo>
                        <a:lnTo>
                          <a:pt x="0" y="42"/>
                        </a:lnTo>
                        <a:lnTo>
                          <a:pt x="8" y="46"/>
                        </a:lnTo>
                        <a:lnTo>
                          <a:pt x="22" y="52"/>
                        </a:lnTo>
                        <a:lnTo>
                          <a:pt x="43" y="58"/>
                        </a:lnTo>
                        <a:lnTo>
                          <a:pt x="67" y="63"/>
                        </a:lnTo>
                        <a:lnTo>
                          <a:pt x="97" y="68"/>
                        </a:lnTo>
                        <a:lnTo>
                          <a:pt x="130" y="72"/>
                        </a:lnTo>
                        <a:lnTo>
                          <a:pt x="169" y="74"/>
                        </a:lnTo>
                        <a:lnTo>
                          <a:pt x="211" y="75"/>
                        </a:lnTo>
                        <a:lnTo>
                          <a:pt x="253" y="74"/>
                        </a:lnTo>
                        <a:lnTo>
                          <a:pt x="290" y="72"/>
                        </a:lnTo>
                        <a:lnTo>
                          <a:pt x="325" y="68"/>
                        </a:lnTo>
                        <a:lnTo>
                          <a:pt x="355" y="63"/>
                        </a:lnTo>
                        <a:lnTo>
                          <a:pt x="379" y="58"/>
                        </a:lnTo>
                        <a:lnTo>
                          <a:pt x="399" y="52"/>
                        </a:lnTo>
                        <a:lnTo>
                          <a:pt x="414" y="47"/>
                        </a:lnTo>
                        <a:lnTo>
                          <a:pt x="421" y="42"/>
                        </a:lnTo>
                        <a:lnTo>
                          <a:pt x="421" y="0"/>
                        </a:lnTo>
                        <a:lnTo>
                          <a:pt x="410" y="4"/>
                        </a:lnTo>
                        <a:lnTo>
                          <a:pt x="399" y="9"/>
                        </a:lnTo>
                        <a:lnTo>
                          <a:pt x="386" y="12"/>
                        </a:lnTo>
                        <a:lnTo>
                          <a:pt x="373" y="15"/>
                        </a:lnTo>
                        <a:lnTo>
                          <a:pt x="344" y="19"/>
                        </a:lnTo>
                        <a:lnTo>
                          <a:pt x="314" y="24"/>
                        </a:lnTo>
                        <a:lnTo>
                          <a:pt x="284" y="27"/>
                        </a:lnTo>
                        <a:lnTo>
                          <a:pt x="256" y="29"/>
                        </a:lnTo>
                        <a:lnTo>
                          <a:pt x="231" y="29"/>
                        </a:lnTo>
                        <a:lnTo>
                          <a:pt x="211" y="30"/>
                        </a:lnTo>
                        <a:lnTo>
                          <a:pt x="191" y="29"/>
                        </a:lnTo>
                        <a:lnTo>
                          <a:pt x="166" y="28"/>
                        </a:lnTo>
                        <a:lnTo>
                          <a:pt x="138" y="27"/>
                        </a:lnTo>
                        <a:lnTo>
                          <a:pt x="108" y="24"/>
                        </a:lnTo>
                        <a:lnTo>
                          <a:pt x="78" y="19"/>
                        </a:lnTo>
                        <a:lnTo>
                          <a:pt x="49" y="15"/>
                        </a:lnTo>
                        <a:lnTo>
                          <a:pt x="35" y="12"/>
                        </a:lnTo>
                        <a:lnTo>
                          <a:pt x="22" y="9"/>
                        </a:lnTo>
                        <a:lnTo>
                          <a:pt x="10" y="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pic>
          <p:nvPicPr>
            <p:cNvPr id="5" name="Graphic 4" descr="Warning">
              <a:extLst>
                <a:ext uri="{FF2B5EF4-FFF2-40B4-BE49-F238E27FC236}">
                  <a16:creationId xmlns:a16="http://schemas.microsoft.com/office/drawing/2014/main" id="{9EB8E840-C30E-4BF9-9B92-ED0128CB6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5579" y="2357410"/>
              <a:ext cx="531191" cy="51133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F82F3-393E-4FA5-9A7D-60FAB57F4B92}"/>
                </a:ext>
              </a:extLst>
            </p:cNvPr>
            <p:cNvSpPr/>
            <p:nvPr/>
          </p:nvSpPr>
          <p:spPr>
            <a:xfrm>
              <a:off x="3555551" y="3940151"/>
              <a:ext cx="2082139" cy="97462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just">
                <a:lnSpc>
                  <a:spcPts val="1900"/>
                </a:lnSpc>
              </a:pPr>
              <a:r>
                <a:rPr lang="en-IN" sz="1400" dirty="0">
                  <a:solidFill>
                    <a:schemeClr val="bg1"/>
                  </a:solidFill>
                </a:rPr>
                <a:t>Credit Score is a numerical value that represents the credit worthiness of an individual</a:t>
              </a:r>
              <a:r>
                <a:rPr lang="en-US" sz="1400" dirty="0">
                  <a:solidFill>
                    <a:schemeClr val="bg1"/>
                  </a:solidFill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05E020-295A-4BC7-B6A3-9D1E457316A6}"/>
                </a:ext>
              </a:extLst>
            </p:cNvPr>
            <p:cNvSpPr/>
            <p:nvPr/>
          </p:nvSpPr>
          <p:spPr>
            <a:xfrm>
              <a:off x="6113869" y="3724418"/>
              <a:ext cx="2122252" cy="194925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285750" indent="-285750" algn="just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cs typeface="Segoe UI" panose="020B0502040204020203" pitchFamily="34" charset="0"/>
                </a:rPr>
                <a:t>Application Scorecard</a:t>
              </a:r>
            </a:p>
            <a:p>
              <a:pPr marL="285750" indent="-285750" algn="just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cs typeface="Segoe UI" panose="020B0502040204020203" pitchFamily="34" charset="0"/>
                </a:rPr>
                <a:t>Behavioral Scorecard</a:t>
              </a:r>
            </a:p>
            <a:p>
              <a:pPr marL="285750" indent="-285750" algn="just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cs typeface="Segoe UI" panose="020B0502040204020203" pitchFamily="34" charset="0"/>
                </a:rPr>
                <a:t>Collection Scorecard</a:t>
              </a:r>
            </a:p>
            <a:p>
              <a:pPr algn="just">
                <a:lnSpc>
                  <a:spcPts val="1900"/>
                </a:lnSpc>
              </a:pPr>
              <a:endParaRPr lang="en-US" sz="1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just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cs typeface="Segoe UI" panose="020B0502040204020203" pitchFamily="34" charset="0"/>
                </a:rPr>
                <a:t>We were aiming to create a Financial Risk Scorecard, which is a type of Application Scorecard.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D5ED86-29C2-4D4E-B75F-560DCDEAA51D}"/>
                </a:ext>
              </a:extLst>
            </p:cNvPr>
            <p:cNvSpPr/>
            <p:nvPr/>
          </p:nvSpPr>
          <p:spPr>
            <a:xfrm>
              <a:off x="8866397" y="3813175"/>
              <a:ext cx="1991699" cy="120013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just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cs typeface="Segoe UI" panose="020B0502040204020203" pitchFamily="34" charset="0"/>
                </a:rPr>
                <a:t>In order to build credit risk model we need to study the key financial ratios which defines the credit risk for companies</a:t>
              </a:r>
            </a:p>
          </p:txBody>
        </p:sp>
      </p:grpSp>
      <p:pic>
        <p:nvPicPr>
          <p:cNvPr id="18" name="Picture 17" descr="ICRA Analytics Limited">
            <a:extLst>
              <a:ext uri="{FF2B5EF4-FFF2-40B4-BE49-F238E27FC236}">
                <a16:creationId xmlns:a16="http://schemas.microsoft.com/office/drawing/2014/main" id="{4C46FE9F-F9CE-4DCD-994E-4FC7C1A6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19" y="155792"/>
            <a:ext cx="2264932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1CEC-9E92-4862-BB5B-24E95607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602" y="239071"/>
            <a:ext cx="8167599" cy="76497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gency FB" panose="020B0503020202020204" pitchFamily="34" charset="0"/>
              </a:rPr>
              <a:t>Project milestones</a:t>
            </a:r>
          </a:p>
        </p:txBody>
      </p:sp>
      <p:pic>
        <p:nvPicPr>
          <p:cNvPr id="5" name="Picture 4" descr="ICRA Analytics Limited">
            <a:extLst>
              <a:ext uri="{FF2B5EF4-FFF2-40B4-BE49-F238E27FC236}">
                <a16:creationId xmlns:a16="http://schemas.microsoft.com/office/drawing/2014/main" id="{28B59BE2-3DA8-4F6A-B535-53E9D811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15" y="0"/>
            <a:ext cx="2264932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2177EB-49BC-411A-88BC-6A4A30753D39}"/>
              </a:ext>
            </a:extLst>
          </p:cNvPr>
          <p:cNvGrpSpPr/>
          <p:nvPr/>
        </p:nvGrpSpPr>
        <p:grpSpPr>
          <a:xfrm>
            <a:off x="3374601" y="1004044"/>
            <a:ext cx="8327542" cy="5603014"/>
            <a:chOff x="2570371" y="1057919"/>
            <a:chExt cx="8902441" cy="560301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D9F0A4-9244-4540-AB81-B37560983D62}"/>
                </a:ext>
              </a:extLst>
            </p:cNvPr>
            <p:cNvSpPr txBox="1"/>
            <p:nvPr/>
          </p:nvSpPr>
          <p:spPr>
            <a:xfrm>
              <a:off x="4484184" y="1134672"/>
              <a:ext cx="698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Data Collection process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679764-A3FA-4328-AD77-8EBC73603888}"/>
                </a:ext>
              </a:extLst>
            </p:cNvPr>
            <p:cNvSpPr txBox="1"/>
            <p:nvPr/>
          </p:nvSpPr>
          <p:spPr>
            <a:xfrm>
              <a:off x="4484184" y="2038136"/>
              <a:ext cx="5847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Data Cleaning and transformation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7AAC8F-D499-4CEB-A9E0-1DFED8445B26}"/>
                </a:ext>
              </a:extLst>
            </p:cNvPr>
            <p:cNvSpPr txBox="1"/>
            <p:nvPr/>
          </p:nvSpPr>
          <p:spPr>
            <a:xfrm>
              <a:off x="4577282" y="3298209"/>
              <a:ext cx="5847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EDA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DEFF4B6-8BA4-4253-8BF3-84170CF517EA}"/>
                </a:ext>
              </a:extLst>
            </p:cNvPr>
            <p:cNvGrpSpPr/>
            <p:nvPr/>
          </p:nvGrpSpPr>
          <p:grpSpPr>
            <a:xfrm>
              <a:off x="2570371" y="1057919"/>
              <a:ext cx="1872107" cy="5603014"/>
              <a:chOff x="2570371" y="1057919"/>
              <a:chExt cx="1872107" cy="5603014"/>
            </a:xfrm>
          </p:grpSpPr>
          <p:grpSp>
            <p:nvGrpSpPr>
              <p:cNvPr id="76" name="组合 2">
                <a:extLst>
                  <a:ext uri="{FF2B5EF4-FFF2-40B4-BE49-F238E27FC236}">
                    <a16:creationId xmlns:a16="http://schemas.microsoft.com/office/drawing/2014/main" id="{AC77E3AB-9D5F-461F-94E1-CE8352DD348A}"/>
                  </a:ext>
                </a:extLst>
              </p:cNvPr>
              <p:cNvGrpSpPr/>
              <p:nvPr/>
            </p:nvGrpSpPr>
            <p:grpSpPr>
              <a:xfrm>
                <a:off x="2570371" y="1057919"/>
                <a:ext cx="1872107" cy="5603014"/>
                <a:chOff x="1796381" y="2368289"/>
                <a:chExt cx="1512970" cy="3890000"/>
              </a:xfrm>
            </p:grpSpPr>
            <p:sp>
              <p:nvSpPr>
                <p:cNvPr id="77" name="L-Shape 49">
                  <a:extLst>
                    <a:ext uri="{FF2B5EF4-FFF2-40B4-BE49-F238E27FC236}">
                      <a16:creationId xmlns:a16="http://schemas.microsoft.com/office/drawing/2014/main" id="{015B2FB3-0E65-4E93-9091-813BAFDAD1DF}"/>
                    </a:ext>
                  </a:extLst>
                </p:cNvPr>
                <p:cNvSpPr/>
                <p:nvPr/>
              </p:nvSpPr>
              <p:spPr bwMode="auto">
                <a:xfrm rot="5400000" flipV="1">
                  <a:off x="2161966" y="2706577"/>
                  <a:ext cx="715382" cy="1446552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rgbClr val="F5B90F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8" name="L-Shape 46">
                  <a:extLst>
                    <a:ext uri="{FF2B5EF4-FFF2-40B4-BE49-F238E27FC236}">
                      <a16:creationId xmlns:a16="http://schemas.microsoft.com/office/drawing/2014/main" id="{2B077606-342A-4C05-92EB-61D969F1F1F1}"/>
                    </a:ext>
                  </a:extLst>
                </p:cNvPr>
                <p:cNvSpPr/>
                <p:nvPr/>
              </p:nvSpPr>
              <p:spPr bwMode="auto">
                <a:xfrm rot="5400000" flipV="1">
                  <a:off x="2238881" y="2004050"/>
                  <a:ext cx="657034" cy="1385512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rgbClr val="73BC44"/>
                </a:solidFill>
                <a:ln>
                  <a:solidFill>
                    <a:srgbClr val="73BC44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4" name="L-Shape 46">
                  <a:extLst>
                    <a:ext uri="{FF2B5EF4-FFF2-40B4-BE49-F238E27FC236}">
                      <a16:creationId xmlns:a16="http://schemas.microsoft.com/office/drawing/2014/main" id="{6FC2F77B-E0EF-4FF6-92BA-5D6CF2904E55}"/>
                    </a:ext>
                  </a:extLst>
                </p:cNvPr>
                <p:cNvSpPr/>
                <p:nvPr/>
              </p:nvSpPr>
              <p:spPr bwMode="auto">
                <a:xfrm rot="5400000" flipV="1">
                  <a:off x="2225953" y="3533429"/>
                  <a:ext cx="657038" cy="1411368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rgbClr val="C3B996"/>
                </a:solidFill>
                <a:ln>
                  <a:solidFill>
                    <a:srgbClr val="C3B996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6" name="L-Shape 42">
                  <a:extLst>
                    <a:ext uri="{FF2B5EF4-FFF2-40B4-BE49-F238E27FC236}">
                      <a16:creationId xmlns:a16="http://schemas.microsoft.com/office/drawing/2014/main" id="{B078FBCC-E70D-4BAE-8C24-2B8C67DCFF87}"/>
                    </a:ext>
                  </a:extLst>
                </p:cNvPr>
                <p:cNvSpPr/>
                <p:nvPr/>
              </p:nvSpPr>
              <p:spPr bwMode="auto">
                <a:xfrm rot="5400000" flipV="1">
                  <a:off x="2258637" y="5207575"/>
                  <a:ext cx="689966" cy="1411462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IN" dirty="0"/>
                </a:p>
              </p:txBody>
            </p:sp>
            <p:grpSp>
              <p:nvGrpSpPr>
                <p:cNvPr id="89" name="Group 280">
                  <a:extLst>
                    <a:ext uri="{FF2B5EF4-FFF2-40B4-BE49-F238E27FC236}">
                      <a16:creationId xmlns:a16="http://schemas.microsoft.com/office/drawing/2014/main" id="{37EEFC9D-D28A-474E-B854-EDADC071C66B}"/>
                    </a:ext>
                  </a:extLst>
                </p:cNvPr>
                <p:cNvGrpSpPr/>
                <p:nvPr/>
              </p:nvGrpSpPr>
              <p:grpSpPr>
                <a:xfrm>
                  <a:off x="2342835" y="3257238"/>
                  <a:ext cx="302462" cy="378759"/>
                  <a:chOff x="1822029" y="2378881"/>
                  <a:chExt cx="201613" cy="261857"/>
                </a:xfrm>
                <a:solidFill>
                  <a:srgbClr val="FFC000"/>
                </a:solidFill>
              </p:grpSpPr>
              <p:sp>
                <p:nvSpPr>
                  <p:cNvPr id="109" name="Freeform 47">
                    <a:extLst>
                      <a:ext uri="{FF2B5EF4-FFF2-40B4-BE49-F238E27FC236}">
                        <a16:creationId xmlns:a16="http://schemas.microsoft.com/office/drawing/2014/main" id="{94A43E0F-7EF7-442D-9B67-6F3148BBDE9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49811" y="2378881"/>
                    <a:ext cx="146050" cy="66372"/>
                  </a:xfrm>
                  <a:custGeom>
                    <a:avLst/>
                    <a:gdLst/>
                    <a:ahLst/>
                    <a:cxnLst>
                      <a:cxn ang="0">
                        <a:pos x="58" y="14"/>
                      </a:cxn>
                      <a:cxn ang="0">
                        <a:pos x="44" y="14"/>
                      </a:cxn>
                      <a:cxn ang="0">
                        <a:pos x="29" y="0"/>
                      </a:cxn>
                      <a:cxn ang="0">
                        <a:pos x="15" y="14"/>
                      </a:cxn>
                      <a:cxn ang="0">
                        <a:pos x="0" y="14"/>
                      </a:cxn>
                      <a:cxn ang="0">
                        <a:pos x="0" y="29"/>
                      </a:cxn>
                      <a:cxn ang="0">
                        <a:pos x="58" y="29"/>
                      </a:cxn>
                      <a:cxn ang="0">
                        <a:pos x="58" y="14"/>
                      </a:cxn>
                      <a:cxn ang="0">
                        <a:pos x="29" y="22"/>
                      </a:cxn>
                      <a:cxn ang="0">
                        <a:pos x="22" y="14"/>
                      </a:cxn>
                      <a:cxn ang="0">
                        <a:pos x="29" y="7"/>
                      </a:cxn>
                      <a:cxn ang="0">
                        <a:pos x="37" y="14"/>
                      </a:cxn>
                      <a:cxn ang="0">
                        <a:pos x="29" y="22"/>
                      </a:cxn>
                    </a:cxnLst>
                    <a:rect l="0" t="0" r="r" b="b"/>
                    <a:pathLst>
                      <a:path w="58" h="29">
                        <a:moveTo>
                          <a:pt x="58" y="14"/>
                        </a:moveTo>
                        <a:cubicBezTo>
                          <a:pt x="44" y="14"/>
                          <a:pt x="44" y="14"/>
                          <a:pt x="44" y="14"/>
                        </a:cubicBezTo>
                        <a:cubicBezTo>
                          <a:pt x="44" y="6"/>
                          <a:pt x="37" y="0"/>
                          <a:pt x="29" y="0"/>
                        </a:cubicBezTo>
                        <a:cubicBezTo>
                          <a:pt x="21" y="0"/>
                          <a:pt x="15" y="6"/>
                          <a:pt x="15" y="14"/>
                        </a:cubicBez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58" y="29"/>
                          <a:pt x="58" y="29"/>
                          <a:pt x="58" y="29"/>
                        </a:cubicBezTo>
                        <a:lnTo>
                          <a:pt x="58" y="14"/>
                        </a:lnTo>
                        <a:close/>
                        <a:moveTo>
                          <a:pt x="29" y="22"/>
                        </a:moveTo>
                        <a:cubicBezTo>
                          <a:pt x="25" y="22"/>
                          <a:pt x="22" y="18"/>
                          <a:pt x="22" y="14"/>
                        </a:cubicBezTo>
                        <a:cubicBezTo>
                          <a:pt x="22" y="10"/>
                          <a:pt x="25" y="7"/>
                          <a:pt x="29" y="7"/>
                        </a:cubicBezTo>
                        <a:cubicBezTo>
                          <a:pt x="33" y="7"/>
                          <a:pt x="37" y="10"/>
                          <a:pt x="37" y="14"/>
                        </a:cubicBezTo>
                        <a:cubicBezTo>
                          <a:pt x="37" y="18"/>
                          <a:pt x="33" y="22"/>
                          <a:pt x="29" y="2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 dirty="0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110" name="Freeform 48">
                    <a:extLst>
                      <a:ext uri="{FF2B5EF4-FFF2-40B4-BE49-F238E27FC236}">
                        <a16:creationId xmlns:a16="http://schemas.microsoft.com/office/drawing/2014/main" id="{48EC48A3-34AF-4C6E-BD8B-97F1C31E6C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22029" y="2440771"/>
                    <a:ext cx="201613" cy="199967"/>
                  </a:xfrm>
                  <a:custGeom>
                    <a:avLst/>
                    <a:gdLst/>
                    <a:ahLst/>
                    <a:cxnLst>
                      <a:cxn ang="0">
                        <a:pos x="138" y="0"/>
                      </a:cxn>
                      <a:cxn ang="0">
                        <a:pos x="138" y="35"/>
                      </a:cxn>
                      <a:cxn ang="0">
                        <a:pos x="22" y="35"/>
                      </a:cxn>
                      <a:cxn ang="0">
                        <a:pos x="22" y="0"/>
                      </a:cxn>
                      <a:cxn ang="0">
                        <a:pos x="0" y="0"/>
                      </a:cxn>
                      <a:cxn ang="0">
                        <a:pos x="0" y="162"/>
                      </a:cxn>
                      <a:cxn ang="0">
                        <a:pos x="160" y="162"/>
                      </a:cxn>
                      <a:cxn ang="0">
                        <a:pos x="160" y="0"/>
                      </a:cxn>
                      <a:cxn ang="0">
                        <a:pos x="138" y="0"/>
                      </a:cxn>
                      <a:cxn ang="0">
                        <a:pos x="74" y="138"/>
                      </a:cxn>
                      <a:cxn ang="0">
                        <a:pos x="66" y="128"/>
                      </a:cxn>
                      <a:cxn ang="0">
                        <a:pos x="33" y="97"/>
                      </a:cxn>
                      <a:cxn ang="0">
                        <a:pos x="51" y="81"/>
                      </a:cxn>
                      <a:cxn ang="0">
                        <a:pos x="74" y="105"/>
                      </a:cxn>
                      <a:cxn ang="0">
                        <a:pos x="120" y="58"/>
                      </a:cxn>
                      <a:cxn ang="0">
                        <a:pos x="138" y="74"/>
                      </a:cxn>
                      <a:cxn ang="0">
                        <a:pos x="74" y="138"/>
                      </a:cxn>
                    </a:cxnLst>
                    <a:rect l="0" t="0" r="r" b="b"/>
                    <a:pathLst>
                      <a:path w="160" h="162">
                        <a:moveTo>
                          <a:pt x="138" y="0"/>
                        </a:moveTo>
                        <a:lnTo>
                          <a:pt x="138" y="35"/>
                        </a:lnTo>
                        <a:lnTo>
                          <a:pt x="22" y="35"/>
                        </a:lnTo>
                        <a:lnTo>
                          <a:pt x="22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160" y="162"/>
                        </a:lnTo>
                        <a:lnTo>
                          <a:pt x="160" y="0"/>
                        </a:lnTo>
                        <a:lnTo>
                          <a:pt x="138" y="0"/>
                        </a:lnTo>
                        <a:close/>
                        <a:moveTo>
                          <a:pt x="74" y="138"/>
                        </a:moveTo>
                        <a:lnTo>
                          <a:pt x="66" y="128"/>
                        </a:lnTo>
                        <a:lnTo>
                          <a:pt x="33" y="97"/>
                        </a:lnTo>
                        <a:lnTo>
                          <a:pt x="51" y="81"/>
                        </a:lnTo>
                        <a:lnTo>
                          <a:pt x="74" y="105"/>
                        </a:lnTo>
                        <a:lnTo>
                          <a:pt x="120" y="58"/>
                        </a:lnTo>
                        <a:lnTo>
                          <a:pt x="138" y="74"/>
                        </a:lnTo>
                        <a:lnTo>
                          <a:pt x="74" y="13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90" name="Group 265">
                  <a:extLst>
                    <a:ext uri="{FF2B5EF4-FFF2-40B4-BE49-F238E27FC236}">
                      <a16:creationId xmlns:a16="http://schemas.microsoft.com/office/drawing/2014/main" id="{EEBA8A6D-F886-4ADD-B180-9821E0F7DD58}"/>
                    </a:ext>
                  </a:extLst>
                </p:cNvPr>
                <p:cNvGrpSpPr/>
                <p:nvPr/>
              </p:nvGrpSpPr>
              <p:grpSpPr>
                <a:xfrm>
                  <a:off x="2409819" y="2493842"/>
                  <a:ext cx="292101" cy="301455"/>
                  <a:chOff x="407330" y="1102108"/>
                  <a:chExt cx="292101" cy="301455"/>
                </a:xfrm>
                <a:solidFill>
                  <a:srgbClr val="73BC44"/>
                </a:solidFill>
              </p:grpSpPr>
              <p:sp>
                <p:nvSpPr>
                  <p:cNvPr id="100" name="Freeform 182">
                    <a:extLst>
                      <a:ext uri="{FF2B5EF4-FFF2-40B4-BE49-F238E27FC236}">
                        <a16:creationId xmlns:a16="http://schemas.microsoft.com/office/drawing/2014/main" id="{5B132222-858D-4BF6-B4BB-3DDD5D3ADC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7330" y="1102109"/>
                    <a:ext cx="73025" cy="73025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26"/>
                      </a:cxn>
                      <a:cxn ang="0">
                        <a:pos x="3" y="29"/>
                      </a:cxn>
                      <a:cxn ang="0">
                        <a:pos x="25" y="29"/>
                      </a:cxn>
                      <a:cxn ang="0">
                        <a:pos x="29" y="26"/>
                      </a:cxn>
                      <a:cxn ang="0">
                        <a:pos x="29" y="4"/>
                      </a:cxn>
                      <a:cxn ang="0">
                        <a:pos x="25" y="0"/>
                      </a:cxn>
                    </a:cxnLst>
                    <a:rect l="0" t="0" r="r" b="b"/>
                    <a:pathLst>
                      <a:path w="29" h="29">
                        <a:moveTo>
                          <a:pt x="25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2"/>
                          <a:pt x="0" y="4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28"/>
                          <a:pt x="1" y="29"/>
                          <a:pt x="3" y="29"/>
                        </a:cubicBezTo>
                        <a:cubicBezTo>
                          <a:pt x="25" y="29"/>
                          <a:pt x="25" y="29"/>
                          <a:pt x="25" y="29"/>
                        </a:cubicBezTo>
                        <a:cubicBezTo>
                          <a:pt x="27" y="29"/>
                          <a:pt x="29" y="28"/>
                          <a:pt x="29" y="26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29" y="2"/>
                          <a:pt x="27" y="0"/>
                          <a:pt x="25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101" name="Freeform 183">
                    <a:extLst>
                      <a:ext uri="{FF2B5EF4-FFF2-40B4-BE49-F238E27FC236}">
                        <a16:creationId xmlns:a16="http://schemas.microsoft.com/office/drawing/2014/main" id="{AC40A737-C79C-4A62-B4B3-B613861CC3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7331" y="1213233"/>
                    <a:ext cx="73025" cy="73025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25"/>
                      </a:cxn>
                      <a:cxn ang="0">
                        <a:pos x="3" y="29"/>
                      </a:cxn>
                      <a:cxn ang="0">
                        <a:pos x="25" y="29"/>
                      </a:cxn>
                      <a:cxn ang="0">
                        <a:pos x="29" y="25"/>
                      </a:cxn>
                      <a:cxn ang="0">
                        <a:pos x="29" y="4"/>
                      </a:cxn>
                      <a:cxn ang="0">
                        <a:pos x="25" y="0"/>
                      </a:cxn>
                    </a:cxnLst>
                    <a:rect l="0" t="0" r="r" b="b"/>
                    <a:pathLst>
                      <a:path w="29" h="29">
                        <a:moveTo>
                          <a:pt x="25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1" y="29"/>
                          <a:pt x="3" y="29"/>
                        </a:cubicBezTo>
                        <a:cubicBezTo>
                          <a:pt x="25" y="29"/>
                          <a:pt x="25" y="29"/>
                          <a:pt x="25" y="29"/>
                        </a:cubicBezTo>
                        <a:cubicBezTo>
                          <a:pt x="27" y="29"/>
                          <a:pt x="29" y="27"/>
                          <a:pt x="29" y="25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29" y="2"/>
                          <a:pt x="27" y="0"/>
                          <a:pt x="25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102" name="Freeform 184">
                    <a:extLst>
                      <a:ext uri="{FF2B5EF4-FFF2-40B4-BE49-F238E27FC236}">
                        <a16:creationId xmlns:a16="http://schemas.microsoft.com/office/drawing/2014/main" id="{69913830-017D-43BC-963B-B32F79B9E0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7331" y="1328950"/>
                    <a:ext cx="73025" cy="74613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0" y="26"/>
                      </a:cxn>
                      <a:cxn ang="0">
                        <a:pos x="3" y="30"/>
                      </a:cxn>
                      <a:cxn ang="0">
                        <a:pos x="25" y="30"/>
                      </a:cxn>
                      <a:cxn ang="0">
                        <a:pos x="29" y="26"/>
                      </a:cxn>
                      <a:cxn ang="0">
                        <a:pos x="29" y="4"/>
                      </a:cxn>
                      <a:cxn ang="0">
                        <a:pos x="25" y="0"/>
                      </a:cxn>
                    </a:cxnLst>
                    <a:rect l="0" t="0" r="r" b="b"/>
                    <a:pathLst>
                      <a:path w="29" h="30">
                        <a:moveTo>
                          <a:pt x="25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2"/>
                          <a:pt x="0" y="4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28"/>
                          <a:pt x="1" y="30"/>
                          <a:pt x="3" y="30"/>
                        </a:cubicBezTo>
                        <a:cubicBezTo>
                          <a:pt x="25" y="30"/>
                          <a:pt x="25" y="30"/>
                          <a:pt x="25" y="30"/>
                        </a:cubicBezTo>
                        <a:cubicBezTo>
                          <a:pt x="27" y="30"/>
                          <a:pt x="29" y="28"/>
                          <a:pt x="29" y="26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29" y="2"/>
                          <a:pt x="27" y="0"/>
                          <a:pt x="25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103" name="Freeform 185">
                    <a:extLst>
                      <a:ext uri="{FF2B5EF4-FFF2-40B4-BE49-F238E27FC236}">
                        <a16:creationId xmlns:a16="http://schemas.microsoft.com/office/drawing/2014/main" id="{CFEA17B7-64D3-48A0-B69A-D85C5611B7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5281" y="1102108"/>
                    <a:ext cx="73025" cy="73025"/>
                  </a:xfrm>
                  <a:custGeom>
                    <a:avLst/>
                    <a:gdLst/>
                    <a:ahLst/>
                    <a:cxnLst>
                      <a:cxn ang="0">
                        <a:pos x="26" y="0"/>
                      </a:cxn>
                      <a:cxn ang="0">
                        <a:pos x="4" y="0"/>
                      </a:cxn>
                      <a:cxn ang="0">
                        <a:pos x="0" y="4"/>
                      </a:cxn>
                      <a:cxn ang="0">
                        <a:pos x="0" y="26"/>
                      </a:cxn>
                      <a:cxn ang="0">
                        <a:pos x="4" y="29"/>
                      </a:cxn>
                      <a:cxn ang="0">
                        <a:pos x="26" y="29"/>
                      </a:cxn>
                      <a:cxn ang="0">
                        <a:pos x="29" y="26"/>
                      </a:cxn>
                      <a:cxn ang="0">
                        <a:pos x="29" y="4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29" h="29">
                        <a:moveTo>
                          <a:pt x="26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28"/>
                          <a:pt x="2" y="29"/>
                          <a:pt x="4" y="29"/>
                        </a:cubicBezTo>
                        <a:cubicBezTo>
                          <a:pt x="26" y="29"/>
                          <a:pt x="26" y="29"/>
                          <a:pt x="26" y="29"/>
                        </a:cubicBezTo>
                        <a:cubicBezTo>
                          <a:pt x="28" y="29"/>
                          <a:pt x="29" y="28"/>
                          <a:pt x="29" y="26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29" y="2"/>
                          <a:pt x="28" y="0"/>
                          <a:pt x="26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104" name="Freeform 186">
                    <a:extLst>
                      <a:ext uri="{FF2B5EF4-FFF2-40B4-BE49-F238E27FC236}">
                        <a16:creationId xmlns:a16="http://schemas.microsoft.com/office/drawing/2014/main" id="{03AA8A3B-3F60-46F4-8695-D357A413A9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5281" y="1213233"/>
                    <a:ext cx="73025" cy="73025"/>
                  </a:xfrm>
                  <a:custGeom>
                    <a:avLst/>
                    <a:gdLst/>
                    <a:ahLst/>
                    <a:cxnLst>
                      <a:cxn ang="0">
                        <a:pos x="26" y="0"/>
                      </a:cxn>
                      <a:cxn ang="0">
                        <a:pos x="4" y="0"/>
                      </a:cxn>
                      <a:cxn ang="0">
                        <a:pos x="0" y="4"/>
                      </a:cxn>
                      <a:cxn ang="0">
                        <a:pos x="0" y="25"/>
                      </a:cxn>
                      <a:cxn ang="0">
                        <a:pos x="4" y="29"/>
                      </a:cxn>
                      <a:cxn ang="0">
                        <a:pos x="26" y="29"/>
                      </a:cxn>
                      <a:cxn ang="0">
                        <a:pos x="29" y="25"/>
                      </a:cxn>
                      <a:cxn ang="0">
                        <a:pos x="29" y="4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29" h="29">
                        <a:moveTo>
                          <a:pt x="26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9"/>
                          <a:pt x="4" y="29"/>
                        </a:cubicBezTo>
                        <a:cubicBezTo>
                          <a:pt x="26" y="29"/>
                          <a:pt x="26" y="29"/>
                          <a:pt x="26" y="29"/>
                        </a:cubicBezTo>
                        <a:cubicBezTo>
                          <a:pt x="28" y="29"/>
                          <a:pt x="29" y="27"/>
                          <a:pt x="29" y="25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29" y="2"/>
                          <a:pt x="28" y="0"/>
                          <a:pt x="26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105" name="Freeform 187">
                    <a:extLst>
                      <a:ext uri="{FF2B5EF4-FFF2-40B4-BE49-F238E27FC236}">
                        <a16:creationId xmlns:a16="http://schemas.microsoft.com/office/drawing/2014/main" id="{A12481F1-C43C-46D8-9798-F69537FAC5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5281" y="1328950"/>
                    <a:ext cx="73025" cy="74613"/>
                  </a:xfrm>
                  <a:custGeom>
                    <a:avLst/>
                    <a:gdLst/>
                    <a:ahLst/>
                    <a:cxnLst>
                      <a:cxn ang="0">
                        <a:pos x="26" y="0"/>
                      </a:cxn>
                      <a:cxn ang="0">
                        <a:pos x="4" y="0"/>
                      </a:cxn>
                      <a:cxn ang="0">
                        <a:pos x="0" y="4"/>
                      </a:cxn>
                      <a:cxn ang="0">
                        <a:pos x="0" y="26"/>
                      </a:cxn>
                      <a:cxn ang="0">
                        <a:pos x="4" y="30"/>
                      </a:cxn>
                      <a:cxn ang="0">
                        <a:pos x="26" y="30"/>
                      </a:cxn>
                      <a:cxn ang="0">
                        <a:pos x="29" y="26"/>
                      </a:cxn>
                      <a:cxn ang="0">
                        <a:pos x="29" y="4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29" h="30">
                        <a:moveTo>
                          <a:pt x="26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28"/>
                          <a:pt x="2" y="30"/>
                          <a:pt x="4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8" y="30"/>
                          <a:pt x="29" y="28"/>
                          <a:pt x="29" y="26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29" y="2"/>
                          <a:pt x="28" y="0"/>
                          <a:pt x="26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106" name="Freeform 188">
                    <a:extLst>
                      <a:ext uri="{FF2B5EF4-FFF2-40B4-BE49-F238E27FC236}">
                        <a16:creationId xmlns:a16="http://schemas.microsoft.com/office/drawing/2014/main" id="{92F06601-0874-4C6B-9621-1E1091FD2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6406" y="1102108"/>
                    <a:ext cx="73025" cy="73025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4" y="0"/>
                      </a:cxn>
                      <a:cxn ang="0">
                        <a:pos x="0" y="4"/>
                      </a:cxn>
                      <a:cxn ang="0">
                        <a:pos x="0" y="26"/>
                      </a:cxn>
                      <a:cxn ang="0">
                        <a:pos x="4" y="29"/>
                      </a:cxn>
                      <a:cxn ang="0">
                        <a:pos x="25" y="29"/>
                      </a:cxn>
                      <a:cxn ang="0">
                        <a:pos x="29" y="26"/>
                      </a:cxn>
                      <a:cxn ang="0">
                        <a:pos x="29" y="4"/>
                      </a:cxn>
                      <a:cxn ang="0">
                        <a:pos x="25" y="0"/>
                      </a:cxn>
                    </a:cxnLst>
                    <a:rect l="0" t="0" r="r" b="b"/>
                    <a:pathLst>
                      <a:path w="29" h="29">
                        <a:moveTo>
                          <a:pt x="25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28"/>
                          <a:pt x="2" y="29"/>
                          <a:pt x="4" y="29"/>
                        </a:cubicBezTo>
                        <a:cubicBezTo>
                          <a:pt x="25" y="29"/>
                          <a:pt x="25" y="29"/>
                          <a:pt x="25" y="29"/>
                        </a:cubicBezTo>
                        <a:cubicBezTo>
                          <a:pt x="27" y="29"/>
                          <a:pt x="29" y="28"/>
                          <a:pt x="29" y="26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29" y="2"/>
                          <a:pt x="27" y="0"/>
                          <a:pt x="25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107" name="Freeform 189">
                    <a:extLst>
                      <a:ext uri="{FF2B5EF4-FFF2-40B4-BE49-F238E27FC236}">
                        <a16:creationId xmlns:a16="http://schemas.microsoft.com/office/drawing/2014/main" id="{044A8C6B-1B0D-4ACC-9426-878606223C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6406" y="1213233"/>
                    <a:ext cx="73025" cy="73025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4" y="0"/>
                      </a:cxn>
                      <a:cxn ang="0">
                        <a:pos x="0" y="4"/>
                      </a:cxn>
                      <a:cxn ang="0">
                        <a:pos x="0" y="25"/>
                      </a:cxn>
                      <a:cxn ang="0">
                        <a:pos x="4" y="29"/>
                      </a:cxn>
                      <a:cxn ang="0">
                        <a:pos x="25" y="29"/>
                      </a:cxn>
                      <a:cxn ang="0">
                        <a:pos x="29" y="25"/>
                      </a:cxn>
                      <a:cxn ang="0">
                        <a:pos x="29" y="4"/>
                      </a:cxn>
                      <a:cxn ang="0">
                        <a:pos x="25" y="0"/>
                      </a:cxn>
                    </a:cxnLst>
                    <a:rect l="0" t="0" r="r" b="b"/>
                    <a:pathLst>
                      <a:path w="29" h="29">
                        <a:moveTo>
                          <a:pt x="25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9"/>
                          <a:pt x="4" y="29"/>
                        </a:cubicBezTo>
                        <a:cubicBezTo>
                          <a:pt x="25" y="29"/>
                          <a:pt x="25" y="29"/>
                          <a:pt x="25" y="29"/>
                        </a:cubicBezTo>
                        <a:cubicBezTo>
                          <a:pt x="27" y="29"/>
                          <a:pt x="29" y="27"/>
                          <a:pt x="29" y="25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29" y="2"/>
                          <a:pt x="27" y="0"/>
                          <a:pt x="25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108" name="Freeform 190">
                    <a:extLst>
                      <a:ext uri="{FF2B5EF4-FFF2-40B4-BE49-F238E27FC236}">
                        <a16:creationId xmlns:a16="http://schemas.microsoft.com/office/drawing/2014/main" id="{5A382E38-88FA-4A2D-88E1-A48BA9597B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6406" y="1322771"/>
                    <a:ext cx="73025" cy="74613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4" y="0"/>
                      </a:cxn>
                      <a:cxn ang="0">
                        <a:pos x="0" y="4"/>
                      </a:cxn>
                      <a:cxn ang="0">
                        <a:pos x="0" y="26"/>
                      </a:cxn>
                      <a:cxn ang="0">
                        <a:pos x="4" y="30"/>
                      </a:cxn>
                      <a:cxn ang="0">
                        <a:pos x="25" y="30"/>
                      </a:cxn>
                      <a:cxn ang="0">
                        <a:pos x="29" y="26"/>
                      </a:cxn>
                      <a:cxn ang="0">
                        <a:pos x="29" y="4"/>
                      </a:cxn>
                      <a:cxn ang="0">
                        <a:pos x="25" y="0"/>
                      </a:cxn>
                    </a:cxnLst>
                    <a:rect l="0" t="0" r="r" b="b"/>
                    <a:pathLst>
                      <a:path w="29" h="30">
                        <a:moveTo>
                          <a:pt x="25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28"/>
                          <a:pt x="2" y="30"/>
                          <a:pt x="4" y="30"/>
                        </a:cubicBezTo>
                        <a:cubicBezTo>
                          <a:pt x="25" y="30"/>
                          <a:pt x="25" y="30"/>
                          <a:pt x="25" y="30"/>
                        </a:cubicBezTo>
                        <a:cubicBezTo>
                          <a:pt x="27" y="30"/>
                          <a:pt x="29" y="28"/>
                          <a:pt x="29" y="26"/>
                        </a:cubicBezTo>
                        <a:cubicBezTo>
                          <a:pt x="29" y="4"/>
                          <a:pt x="29" y="4"/>
                          <a:pt x="29" y="4"/>
                        </a:cubicBezTo>
                        <a:cubicBezTo>
                          <a:pt x="29" y="2"/>
                          <a:pt x="27" y="0"/>
                          <a:pt x="25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457200">
                      <a:defRPr/>
                    </a:pPr>
                    <a:endParaRPr lang="en-US">
                      <a:solidFill>
                        <a:prstClr val="black"/>
                      </a:solidFill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93" name="Freeform 122">
                  <a:extLst>
                    <a:ext uri="{FF2B5EF4-FFF2-40B4-BE49-F238E27FC236}">
                      <a16:creationId xmlns:a16="http://schemas.microsoft.com/office/drawing/2014/main" id="{EA4BC285-ACFD-4764-8E80-D7C97C2BB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42835" y="4201000"/>
                  <a:ext cx="453289" cy="273203"/>
                </a:xfrm>
                <a:custGeom>
                  <a:avLst/>
                  <a:gdLst>
                    <a:gd name="T0" fmla="*/ 2147483646 w 73"/>
                    <a:gd name="T1" fmla="*/ 2147483646 h 57"/>
                    <a:gd name="T2" fmla="*/ 2147483646 w 73"/>
                    <a:gd name="T3" fmla="*/ 2147483646 h 57"/>
                    <a:gd name="T4" fmla="*/ 2147483646 w 73"/>
                    <a:gd name="T5" fmla="*/ 2147483646 h 57"/>
                    <a:gd name="T6" fmla="*/ 2147483646 w 73"/>
                    <a:gd name="T7" fmla="*/ 2147483646 h 57"/>
                    <a:gd name="T8" fmla="*/ 2147483646 w 73"/>
                    <a:gd name="T9" fmla="*/ 2147483646 h 57"/>
                    <a:gd name="T10" fmla="*/ 0 w 73"/>
                    <a:gd name="T11" fmla="*/ 2147483646 h 57"/>
                    <a:gd name="T12" fmla="*/ 0 w 73"/>
                    <a:gd name="T13" fmla="*/ 2147483646 h 57"/>
                    <a:gd name="T14" fmla="*/ 2147483646 w 73"/>
                    <a:gd name="T15" fmla="*/ 0 h 57"/>
                    <a:gd name="T16" fmla="*/ 2147483646 w 73"/>
                    <a:gd name="T17" fmla="*/ 0 h 57"/>
                    <a:gd name="T18" fmla="*/ 2147483646 w 73"/>
                    <a:gd name="T19" fmla="*/ 2147483646 h 57"/>
                    <a:gd name="T20" fmla="*/ 2147483646 w 73"/>
                    <a:gd name="T21" fmla="*/ 2147483646 h 57"/>
                    <a:gd name="T22" fmla="*/ 2147483646 w 73"/>
                    <a:gd name="T23" fmla="*/ 2147483646 h 57"/>
                    <a:gd name="T24" fmla="*/ 2147483646 w 73"/>
                    <a:gd name="T25" fmla="*/ 2147483646 h 57"/>
                    <a:gd name="T26" fmla="*/ 2147483646 w 73"/>
                    <a:gd name="T27" fmla="*/ 2147483646 h 57"/>
                    <a:gd name="T28" fmla="*/ 2147483646 w 73"/>
                    <a:gd name="T29" fmla="*/ 2147483646 h 57"/>
                    <a:gd name="T30" fmla="*/ 2147483646 w 73"/>
                    <a:gd name="T31" fmla="*/ 2147483646 h 57"/>
                    <a:gd name="T32" fmla="*/ 2147483646 w 73"/>
                    <a:gd name="T33" fmla="*/ 2147483646 h 57"/>
                    <a:gd name="T34" fmla="*/ 2147483646 w 73"/>
                    <a:gd name="T35" fmla="*/ 2147483646 h 57"/>
                    <a:gd name="T36" fmla="*/ 2147483646 w 73"/>
                    <a:gd name="T37" fmla="*/ 2147483646 h 57"/>
                    <a:gd name="T38" fmla="*/ 2147483646 w 73"/>
                    <a:gd name="T39" fmla="*/ 2147483646 h 57"/>
                    <a:gd name="T40" fmla="*/ 2147483646 w 73"/>
                    <a:gd name="T41" fmla="*/ 2147483646 h 57"/>
                    <a:gd name="T42" fmla="*/ 2147483646 w 73"/>
                    <a:gd name="T43" fmla="*/ 2147483646 h 57"/>
                    <a:gd name="T44" fmla="*/ 2147483646 w 73"/>
                    <a:gd name="T45" fmla="*/ 2147483646 h 57"/>
                    <a:gd name="T46" fmla="*/ 2147483646 w 73"/>
                    <a:gd name="T47" fmla="*/ 2147483646 h 57"/>
                    <a:gd name="T48" fmla="*/ 2147483646 w 73"/>
                    <a:gd name="T49" fmla="*/ 2147483646 h 57"/>
                    <a:gd name="T50" fmla="*/ 2147483646 w 73"/>
                    <a:gd name="T51" fmla="*/ 2147483646 h 57"/>
                    <a:gd name="T52" fmla="*/ 2147483646 w 73"/>
                    <a:gd name="T53" fmla="*/ 0 h 57"/>
                    <a:gd name="T54" fmla="*/ 2147483646 w 73"/>
                    <a:gd name="T55" fmla="*/ 0 h 57"/>
                    <a:gd name="T56" fmla="*/ 2147483646 w 73"/>
                    <a:gd name="T57" fmla="*/ 2147483646 h 57"/>
                    <a:gd name="T58" fmla="*/ 2147483646 w 73"/>
                    <a:gd name="T59" fmla="*/ 2147483646 h 57"/>
                    <a:gd name="T60" fmla="*/ 2147483646 w 73"/>
                    <a:gd name="T61" fmla="*/ 2147483646 h 57"/>
                    <a:gd name="T62" fmla="*/ 2147483646 w 73"/>
                    <a:gd name="T63" fmla="*/ 2147483646 h 5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73" h="57">
                      <a:moveTo>
                        <a:pt x="57" y="37"/>
                      </a:move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7" y="57"/>
                        <a:pt x="36" y="57"/>
                        <a:pt x="34" y="57"/>
                      </a:cubicBezTo>
                      <a:cubicBezTo>
                        <a:pt x="33" y="57"/>
                        <a:pt x="32" y="57"/>
                        <a:pt x="31" y="56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2" y="27"/>
                        <a:pt x="0" y="23"/>
                        <a:pt x="0" y="2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0"/>
                        <a:pt x="27" y="1"/>
                        <a:pt x="29" y="3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7" y="31"/>
                        <a:pt x="58" y="32"/>
                        <a:pt x="58" y="34"/>
                      </a:cubicBezTo>
                      <a:cubicBezTo>
                        <a:pt x="58" y="35"/>
                        <a:pt x="57" y="36"/>
                        <a:pt x="57" y="37"/>
                      </a:cubicBezTo>
                      <a:close/>
                      <a:moveTo>
                        <a:pt x="13" y="7"/>
                      </a:moveTo>
                      <a:cubicBezTo>
                        <a:pt x="10" y="7"/>
                        <a:pt x="8" y="9"/>
                        <a:pt x="8" y="12"/>
                      </a:cubicBezTo>
                      <a:cubicBezTo>
                        <a:pt x="8" y="14"/>
                        <a:pt x="10" y="17"/>
                        <a:pt x="13" y="17"/>
                      </a:cubicBezTo>
                      <a:cubicBezTo>
                        <a:pt x="15" y="17"/>
                        <a:pt x="17" y="14"/>
                        <a:pt x="17" y="12"/>
                      </a:cubicBezTo>
                      <a:cubicBezTo>
                        <a:pt x="17" y="9"/>
                        <a:pt x="15" y="7"/>
                        <a:pt x="13" y="7"/>
                      </a:cubicBezTo>
                      <a:close/>
                      <a:moveTo>
                        <a:pt x="71" y="37"/>
                      </a:move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2" y="57"/>
                        <a:pt x="50" y="57"/>
                        <a:pt x="49" y="57"/>
                      </a:cubicBezTo>
                      <a:cubicBezTo>
                        <a:pt x="47" y="57"/>
                        <a:pt x="46" y="56"/>
                        <a:pt x="45" y="55"/>
                      </a:cubicBezTo>
                      <a:cubicBezTo>
                        <a:pt x="63" y="37"/>
                        <a:pt x="63" y="37"/>
                        <a:pt x="63" y="37"/>
                      </a:cubicBezTo>
                      <a:cubicBezTo>
                        <a:pt x="63" y="36"/>
                        <a:pt x="64" y="35"/>
                        <a:pt x="64" y="34"/>
                      </a:cubicBezTo>
                      <a:cubicBezTo>
                        <a:pt x="64" y="32"/>
                        <a:pt x="63" y="31"/>
                        <a:pt x="63" y="30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4" y="1"/>
                        <a:pt x="30" y="0"/>
                        <a:pt x="2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8" y="0"/>
                        <a:pt x="42" y="1"/>
                        <a:pt x="44" y="3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72" y="31"/>
                        <a:pt x="73" y="32"/>
                        <a:pt x="73" y="34"/>
                      </a:cubicBezTo>
                      <a:cubicBezTo>
                        <a:pt x="73" y="35"/>
                        <a:pt x="72" y="36"/>
                        <a:pt x="71" y="37"/>
                      </a:cubicBezTo>
                      <a:close/>
                    </a:path>
                  </a:pathLst>
                </a:custGeom>
                <a:solidFill>
                  <a:srgbClr val="C3B996"/>
                </a:solidFill>
                <a:ln>
                  <a:noFill/>
                </a:ln>
              </p:spPr>
              <p:txBody>
                <a:bodyPr/>
                <a:lstStyle/>
                <a:p>
                  <a:pPr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prstClr val="black"/>
                    </a:solidFill>
                    <a:ea typeface="MS PGothic" pitchFamily="34" charset="-128"/>
                  </a:endParaRPr>
                </a:p>
              </p:txBody>
            </p:sp>
          </p:grpSp>
          <p:sp>
            <p:nvSpPr>
              <p:cNvPr id="119" name="L-Shape 42">
                <a:extLst>
                  <a:ext uri="{FF2B5EF4-FFF2-40B4-BE49-F238E27FC236}">
                    <a16:creationId xmlns:a16="http://schemas.microsoft.com/office/drawing/2014/main" id="{0A52ED75-93C9-4B67-896A-D111B4316CF0}"/>
                  </a:ext>
                </a:extLst>
              </p:cNvPr>
              <p:cNvSpPr/>
              <p:nvPr/>
            </p:nvSpPr>
            <p:spPr bwMode="auto">
              <a:xfrm rot="5400000" flipV="1">
                <a:off x="3056375" y="4090860"/>
                <a:ext cx="968172" cy="1789929"/>
              </a:xfrm>
              <a:prstGeom prst="corner">
                <a:avLst>
                  <a:gd name="adj1" fmla="val 16120"/>
                  <a:gd name="adj2" fmla="val 1611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pic>
          <p:nvPicPr>
            <p:cNvPr id="2050" name="Picture 2" descr="Animal Cartoon clipart - Product, Font, transparent clip art">
              <a:extLst>
                <a:ext uri="{FF2B5EF4-FFF2-40B4-BE49-F238E27FC236}">
                  <a16:creationId xmlns:a16="http://schemas.microsoft.com/office/drawing/2014/main" id="{E1BC3961-6B4C-4FB0-9DF4-8B1770B6F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423" y="4787763"/>
              <a:ext cx="489423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34DD5A-41FC-45CF-8A40-8BA7C429BFE7}"/>
                </a:ext>
              </a:extLst>
            </p:cNvPr>
            <p:cNvSpPr txBox="1"/>
            <p:nvPr/>
          </p:nvSpPr>
          <p:spPr>
            <a:xfrm>
              <a:off x="4577281" y="4525065"/>
              <a:ext cx="5847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Model building</a:t>
              </a:r>
            </a:p>
          </p:txBody>
        </p:sp>
        <p:pic>
          <p:nvPicPr>
            <p:cNvPr id="2052" name="Picture 4" descr="Compliance inspection approved icon Royalty Free Vector">
              <a:extLst>
                <a:ext uri="{FF2B5EF4-FFF2-40B4-BE49-F238E27FC236}">
                  <a16:creationId xmlns:a16="http://schemas.microsoft.com/office/drawing/2014/main" id="{99244EC5-A306-4BE1-9145-FF605470C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6" t="7798" r="16498" b="19384"/>
            <a:stretch/>
          </p:blipFill>
          <p:spPr bwMode="auto">
            <a:xfrm>
              <a:off x="3322915" y="5864308"/>
              <a:ext cx="555171" cy="724344"/>
            </a:xfrm>
            <a:prstGeom prst="rect">
              <a:avLst/>
            </a:prstGeom>
            <a:effectLst>
              <a:outerShdw blurRad="50800" dist="50800" dir="5400000" sx="125000" sy="125000" algn="ctr" rotWithShape="0">
                <a:srgbClr val="000000">
                  <a:alpha val="0"/>
                </a:srgbClr>
              </a:outerShdw>
            </a:effectLst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2FB4EC-B906-426B-AB50-1EB2D7CC7F41}"/>
                </a:ext>
              </a:extLst>
            </p:cNvPr>
            <p:cNvSpPr txBox="1"/>
            <p:nvPr/>
          </p:nvSpPr>
          <p:spPr>
            <a:xfrm>
              <a:off x="4612192" y="5646412"/>
              <a:ext cx="5847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Model 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76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RA Analytics Limited">
            <a:extLst>
              <a:ext uri="{FF2B5EF4-FFF2-40B4-BE49-F238E27FC236}">
                <a16:creationId xmlns:a16="http://schemas.microsoft.com/office/drawing/2014/main" id="{28B59BE2-3DA8-4F6A-B535-53E9D811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5" y="50799"/>
            <a:ext cx="2264932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CC893C-56AA-445F-AE93-790340DFB51C}"/>
              </a:ext>
            </a:extLst>
          </p:cNvPr>
          <p:cNvSpPr txBox="1"/>
          <p:nvPr/>
        </p:nvSpPr>
        <p:spPr>
          <a:xfrm>
            <a:off x="3153224" y="986971"/>
            <a:ext cx="8483605" cy="2120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 very first step of the project was collection of data. This process was carried out and data, in this case the Financial Ratios of the NBFCs.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The data was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collected from sources like Bloomberg and Money Control. We collected data of NBFC companies in India for 5 years as that would provide an abundant amount of data for analysis.</a:t>
            </a:r>
            <a:endParaRPr lang="en-IN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1F467F7-E5B5-494E-B873-9D5695A3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109" y="106955"/>
            <a:ext cx="8167599" cy="76497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gency FB" panose="020B0503020202020204" pitchFamily="34" charset="0"/>
              </a:rPr>
              <a:t>Data collection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2A511B2-FF07-4590-95C1-1FD57979BB8A}"/>
              </a:ext>
            </a:extLst>
          </p:cNvPr>
          <p:cNvSpPr txBox="1">
            <a:spLocks/>
          </p:cNvSpPr>
          <p:nvPr/>
        </p:nvSpPr>
        <p:spPr>
          <a:xfrm>
            <a:off x="3153224" y="3222531"/>
            <a:ext cx="8167599" cy="764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Agency FB" panose="020B0503020202020204" pitchFamily="34" charset="0"/>
              </a:rPr>
              <a:t>Data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1EE05-566C-4922-B7E9-CF1119CA95C5}"/>
              </a:ext>
            </a:extLst>
          </p:cNvPr>
          <p:cNvSpPr txBox="1"/>
          <p:nvPr/>
        </p:nvSpPr>
        <p:spPr>
          <a:xfrm>
            <a:off x="3153224" y="3843486"/>
            <a:ext cx="848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 data was then cleaned as there were a lot of null values present within the dataset. 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0D7DE7-6357-4FC8-A733-8CD32E79659F}"/>
              </a:ext>
            </a:extLst>
          </p:cNvPr>
          <p:cNvGrpSpPr/>
          <p:nvPr/>
        </p:nvGrpSpPr>
        <p:grpSpPr>
          <a:xfrm>
            <a:off x="3745548" y="4489817"/>
            <a:ext cx="6948719" cy="2077085"/>
            <a:chOff x="3153223" y="4489817"/>
            <a:chExt cx="6948719" cy="20770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89A42D-F824-40B6-958C-9A281D2DF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3223" y="4608459"/>
              <a:ext cx="1778005" cy="147046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699BA-C643-46DE-8DDC-8415B7F84671}"/>
                </a:ext>
              </a:extLst>
            </p:cNvPr>
            <p:cNvSpPr txBox="1"/>
            <p:nvPr/>
          </p:nvSpPr>
          <p:spPr>
            <a:xfrm>
              <a:off x="3176467" y="6197570"/>
              <a:ext cx="165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Before Cleaning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EA4701-3DF7-456D-B4EB-D86EA1C3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5113" y="4489817"/>
              <a:ext cx="4016829" cy="147046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CBD49C-A37F-4730-8003-125F5485B372}"/>
                </a:ext>
              </a:extLst>
            </p:cNvPr>
            <p:cNvSpPr txBox="1"/>
            <p:nvPr/>
          </p:nvSpPr>
          <p:spPr>
            <a:xfrm>
              <a:off x="6986467" y="6059263"/>
              <a:ext cx="165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After Cleaning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03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F7EA2-E4E4-4621-9ACB-9397431F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602" y="239071"/>
            <a:ext cx="8167599" cy="76497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gency FB" panose="020B0503020202020204" pitchFamily="34" charset="0"/>
              </a:rPr>
              <a:t>Exploratory Data Analysis</a:t>
            </a:r>
          </a:p>
        </p:txBody>
      </p:sp>
      <p:pic>
        <p:nvPicPr>
          <p:cNvPr id="6" name="Picture 5" descr="ICRA Analytics Limited">
            <a:extLst>
              <a:ext uri="{FF2B5EF4-FFF2-40B4-BE49-F238E27FC236}">
                <a16:creationId xmlns:a16="http://schemas.microsoft.com/office/drawing/2014/main" id="{139DFB89-D4EA-4360-995F-060C735F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06" y="153471"/>
            <a:ext cx="2264932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B0A791-4DCF-4865-93CC-FA65BD6E353B}"/>
              </a:ext>
            </a:extLst>
          </p:cNvPr>
          <p:cNvSpPr txBox="1"/>
          <p:nvPr/>
        </p:nvSpPr>
        <p:spPr>
          <a:xfrm>
            <a:off x="920949" y="2292058"/>
            <a:ext cx="541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We had done analysis of summary statistics of all the variables 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We also found year wise descriptive statistics of Interest coverage ratio to find out the min max values to categorize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5F79FA-57D9-4907-8A92-BC84975FFBA1}"/>
              </a:ext>
            </a:extLst>
          </p:cNvPr>
          <p:cNvGrpSpPr/>
          <p:nvPr/>
        </p:nvGrpSpPr>
        <p:grpSpPr>
          <a:xfrm>
            <a:off x="6464451" y="1150130"/>
            <a:ext cx="4900234" cy="2572784"/>
            <a:chOff x="6464451" y="1150130"/>
            <a:chExt cx="4900234" cy="210548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AC080F-EC17-4054-BE48-21DF0062E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4451" y="1633642"/>
              <a:ext cx="4900234" cy="162197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53DD0C-9AB5-42EA-87A3-E1D7312210ED}"/>
                </a:ext>
              </a:extLst>
            </p:cNvPr>
            <p:cNvSpPr txBox="1"/>
            <p:nvPr/>
          </p:nvSpPr>
          <p:spPr>
            <a:xfrm>
              <a:off x="7933524" y="1150130"/>
              <a:ext cx="165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Data Summary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EFED89-984B-4A98-89B4-896D3789094B}"/>
              </a:ext>
            </a:extLst>
          </p:cNvPr>
          <p:cNvGrpSpPr/>
          <p:nvPr/>
        </p:nvGrpSpPr>
        <p:grpSpPr>
          <a:xfrm>
            <a:off x="6464451" y="3979114"/>
            <a:ext cx="4942309" cy="2852841"/>
            <a:chOff x="6422376" y="3345466"/>
            <a:chExt cx="4942309" cy="21538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1DF8915-AF09-43B7-B254-567F3FBF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2376" y="3345466"/>
              <a:ext cx="4942309" cy="172727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BE350B-8F7A-46E3-ABB7-B13DE0A11521}"/>
                </a:ext>
              </a:extLst>
            </p:cNvPr>
            <p:cNvSpPr txBox="1"/>
            <p:nvPr/>
          </p:nvSpPr>
          <p:spPr>
            <a:xfrm>
              <a:off x="7933523" y="5129974"/>
              <a:ext cx="269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Year wise Summary ICR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40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03A6-6CCE-4DDC-A9C7-618B0A75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434" y="1263194"/>
            <a:ext cx="4408893" cy="5050899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Box plot before outlier treatment and after outlier treatment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Correlation matrix for all the independent and dependent variables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4DEBBF-358B-4144-A4F3-71615CFC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602" y="239071"/>
            <a:ext cx="8167599" cy="76497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gency FB" panose="020B0503020202020204" pitchFamily="34" charset="0"/>
              </a:rPr>
              <a:t>Exploratory Data Analysis Contd.</a:t>
            </a:r>
          </a:p>
        </p:txBody>
      </p:sp>
      <p:pic>
        <p:nvPicPr>
          <p:cNvPr id="6" name="Picture 5" descr="ICRA Analytics Limited">
            <a:extLst>
              <a:ext uri="{FF2B5EF4-FFF2-40B4-BE49-F238E27FC236}">
                <a16:creationId xmlns:a16="http://schemas.microsoft.com/office/drawing/2014/main" id="{E69405E0-0509-46BE-8861-DF153EAB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34" y="197447"/>
            <a:ext cx="2264932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18CA1E-101D-474B-9CF6-9F4292F4E3BF}"/>
              </a:ext>
            </a:extLst>
          </p:cNvPr>
          <p:cNvGrpSpPr/>
          <p:nvPr/>
        </p:nvGrpSpPr>
        <p:grpSpPr>
          <a:xfrm>
            <a:off x="5551714" y="1339357"/>
            <a:ext cx="5990487" cy="2449287"/>
            <a:chOff x="5950552" y="1785256"/>
            <a:chExt cx="5591649" cy="276419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07BE39D-C2C7-4D5A-9A9C-8AEE73674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552" y="1785257"/>
              <a:ext cx="2892205" cy="231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AF0947AF-BD64-4E64-8096-DD3ED2295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757" y="1785256"/>
              <a:ext cx="2699444" cy="231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A48F24-E564-4C0F-8D65-86CE5284301B}"/>
                </a:ext>
              </a:extLst>
            </p:cNvPr>
            <p:cNvSpPr txBox="1"/>
            <p:nvPr/>
          </p:nvSpPr>
          <p:spPr>
            <a:xfrm>
              <a:off x="6281057" y="4180114"/>
              <a:ext cx="256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Before outlier treatment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BC9389-8A19-4897-9443-1E8073139F7F}"/>
                </a:ext>
              </a:extLst>
            </p:cNvPr>
            <p:cNvSpPr txBox="1"/>
            <p:nvPr/>
          </p:nvSpPr>
          <p:spPr>
            <a:xfrm>
              <a:off x="9089571" y="4129758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After outlier treatment</a:t>
              </a:r>
            </a:p>
          </p:txBody>
        </p:sp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F238C2D-8114-4290-8990-A8D99930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3" y="3943249"/>
            <a:ext cx="5990487" cy="22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40A6BD-89DD-4F1A-A80A-49BE23952DE8}"/>
              </a:ext>
            </a:extLst>
          </p:cNvPr>
          <p:cNvSpPr txBox="1"/>
          <p:nvPr/>
        </p:nvSpPr>
        <p:spPr>
          <a:xfrm>
            <a:off x="7435557" y="6195832"/>
            <a:ext cx="274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14710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15146F9-7902-405B-9782-A0854384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3" y="97557"/>
            <a:ext cx="7600183" cy="76497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gency FB" panose="020B0503020202020204" pitchFamily="34" charset="0"/>
              </a:rPr>
              <a:t>Model Building &amp; fitting</a:t>
            </a:r>
          </a:p>
        </p:txBody>
      </p:sp>
      <p:pic>
        <p:nvPicPr>
          <p:cNvPr id="12" name="Picture 11" descr="ICRA Analytics Limited">
            <a:extLst>
              <a:ext uri="{FF2B5EF4-FFF2-40B4-BE49-F238E27FC236}">
                <a16:creationId xmlns:a16="http://schemas.microsoft.com/office/drawing/2014/main" id="{8A6FEC43-ADF1-4694-8DA6-2EB3E9578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1" y="145109"/>
            <a:ext cx="2264932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6AE6C1-0E79-479A-BF7D-AACC0E02DABA}"/>
              </a:ext>
            </a:extLst>
          </p:cNvPr>
          <p:cNvSpPr txBox="1"/>
          <p:nvPr/>
        </p:nvSpPr>
        <p:spPr>
          <a:xfrm>
            <a:off x="1307184" y="1300031"/>
            <a:ext cx="52033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As the first step of model building we converted the ICR into Binary values 0 (for companies with ICR &gt; 1.5 which is considered to be good) and 1 (for companies with ICR &lt; 1.5, considered to be bad).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ICR is the Dependent variable as it is used to determine how easily a company can pay its interest expenses on outstanding debts.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367D1A-5BF4-4941-B4D8-AE00836AF532}"/>
              </a:ext>
            </a:extLst>
          </p:cNvPr>
          <p:cNvGrpSpPr/>
          <p:nvPr/>
        </p:nvGrpSpPr>
        <p:grpSpPr>
          <a:xfrm>
            <a:off x="6988630" y="1300031"/>
            <a:ext cx="4538442" cy="2281369"/>
            <a:chOff x="6988630" y="1300031"/>
            <a:chExt cx="4538442" cy="249830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B78D1C-BFC6-4072-9FA0-6837C0D2F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630" y="1300031"/>
              <a:ext cx="4538442" cy="19765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2302C0-382F-4417-882D-924EB1DD7F9E}"/>
                </a:ext>
              </a:extLst>
            </p:cNvPr>
            <p:cNvSpPr txBox="1"/>
            <p:nvPr/>
          </p:nvSpPr>
          <p:spPr>
            <a:xfrm>
              <a:off x="7892143" y="3429000"/>
              <a:ext cx="299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ICR Converted to categories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58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2602E4-274D-406E-A8B7-34E236766E20}"/>
              </a:ext>
            </a:extLst>
          </p:cNvPr>
          <p:cNvSpPr txBox="1"/>
          <p:nvPr/>
        </p:nvSpPr>
        <p:spPr>
          <a:xfrm>
            <a:off x="976578" y="986971"/>
            <a:ext cx="4554565" cy="6100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After that we converted all the other ratios, the independent variables, into their risk ranking through Binning technique.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After binning we had split the data into train set and test set in 80-20 % using stratified random sampling, because it converts data set into homogeneous strata's</a:t>
            </a: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8B9D62-BF59-4334-B2F5-9A71F734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3" y="97557"/>
            <a:ext cx="7600183" cy="76497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gency FB" panose="020B0503020202020204" pitchFamily="34" charset="0"/>
              </a:rPr>
              <a:t>Model Building &amp; fitting Contd.</a:t>
            </a:r>
          </a:p>
        </p:txBody>
      </p:sp>
      <p:pic>
        <p:nvPicPr>
          <p:cNvPr id="13" name="Picture 12" descr="ICRA Analytics Limited">
            <a:extLst>
              <a:ext uri="{FF2B5EF4-FFF2-40B4-BE49-F238E27FC236}">
                <a16:creationId xmlns:a16="http://schemas.microsoft.com/office/drawing/2014/main" id="{0AF5393B-783A-4B73-99E2-4085827D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78" y="50799"/>
            <a:ext cx="2264932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84FE31E-4B09-445B-B0E7-06A07151BF84}"/>
              </a:ext>
            </a:extLst>
          </p:cNvPr>
          <p:cNvGrpSpPr/>
          <p:nvPr/>
        </p:nvGrpSpPr>
        <p:grpSpPr>
          <a:xfrm>
            <a:off x="5430506" y="1352646"/>
            <a:ext cx="6282523" cy="5037268"/>
            <a:chOff x="6672942" y="1710541"/>
            <a:chExt cx="4757058" cy="460450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BDCD98-17C5-40D8-BD6C-AF08E5BBF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2942" y="1710541"/>
              <a:ext cx="4757058" cy="412420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9B301B-BAEB-43A3-9BC5-A393E8FB70A0}"/>
                </a:ext>
              </a:extLst>
            </p:cNvPr>
            <p:cNvSpPr txBox="1"/>
            <p:nvPr/>
          </p:nvSpPr>
          <p:spPr>
            <a:xfrm>
              <a:off x="6749143" y="5980909"/>
              <a:ext cx="4680857" cy="334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Splitting into train &amp; test 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77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3F4AB2-C85C-41B2-9B3E-ADDB3891F535}"/>
              </a:ext>
            </a:extLst>
          </p:cNvPr>
          <p:cNvSpPr txBox="1">
            <a:spLocks/>
          </p:cNvSpPr>
          <p:nvPr/>
        </p:nvSpPr>
        <p:spPr>
          <a:xfrm>
            <a:off x="3243943" y="97557"/>
            <a:ext cx="7600183" cy="764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Agency FB" panose="020B0503020202020204" pitchFamily="34" charset="0"/>
              </a:rPr>
              <a:t>Model Building &amp; fitting6 Contd.</a:t>
            </a:r>
          </a:p>
        </p:txBody>
      </p:sp>
      <p:pic>
        <p:nvPicPr>
          <p:cNvPr id="5" name="Picture 4" descr="ICRA Analytics Limited">
            <a:extLst>
              <a:ext uri="{FF2B5EF4-FFF2-40B4-BE49-F238E27FC236}">
                <a16:creationId xmlns:a16="http://schemas.microsoft.com/office/drawing/2014/main" id="{8CE7510E-6263-4E3E-AC22-7542E10E3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1" y="11957"/>
            <a:ext cx="2264932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EFF02-64B2-4F3F-8C28-D7FB5253B65C}"/>
              </a:ext>
            </a:extLst>
          </p:cNvPr>
          <p:cNvSpPr txBox="1"/>
          <p:nvPr/>
        </p:nvSpPr>
        <p:spPr>
          <a:xfrm>
            <a:off x="1003466" y="1298499"/>
            <a:ext cx="4778828" cy="443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Then we used Logistic Regression method to build an equation and fit the model with significant variables only          ( p &lt; 0.05).</a:t>
            </a:r>
          </a:p>
          <a:p>
            <a:pPr algn="l">
              <a:lnSpc>
                <a:spcPct val="200000"/>
              </a:lnSpc>
            </a:pPr>
            <a:endParaRPr lang="en-US" dirty="0">
              <a:solidFill>
                <a:srgbClr val="202124"/>
              </a:solidFill>
              <a:latin typeface="Roboto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After implementing regression we found there is insignificance due to multi-collinearity so treated it using VIF method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5B929A-FCE4-4FB0-AADB-B99A422AF8BC}"/>
              </a:ext>
            </a:extLst>
          </p:cNvPr>
          <p:cNvGrpSpPr/>
          <p:nvPr/>
        </p:nvGrpSpPr>
        <p:grpSpPr>
          <a:xfrm>
            <a:off x="6152385" y="1298498"/>
            <a:ext cx="5212301" cy="4862815"/>
            <a:chOff x="6152385" y="1298499"/>
            <a:chExt cx="5212301" cy="24998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D7CE94-4986-44DE-9764-2AA6C2560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2385" y="1298499"/>
              <a:ext cx="5212301" cy="21305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1D5D7C-9B51-4359-AF59-C30FEDE58DF7}"/>
                </a:ext>
              </a:extLst>
            </p:cNvPr>
            <p:cNvSpPr txBox="1"/>
            <p:nvPr/>
          </p:nvSpPr>
          <p:spPr>
            <a:xfrm>
              <a:off x="7427786" y="3429000"/>
              <a:ext cx="2661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Logistic Regression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8049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269</TotalTime>
  <Words>715</Words>
  <Application>Microsoft Office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Bahnschrift Condensed</vt:lpstr>
      <vt:lpstr>Calibri</vt:lpstr>
      <vt:lpstr>Gill Sans MT</vt:lpstr>
      <vt:lpstr>Impact</vt:lpstr>
      <vt:lpstr>Roboto</vt:lpstr>
      <vt:lpstr>Badge</vt:lpstr>
      <vt:lpstr>Developing a credit risk score card for NBFC companies in India Using Financial Ratios</vt:lpstr>
      <vt:lpstr>Project analysis slide 3</vt:lpstr>
      <vt:lpstr>Project milestones</vt:lpstr>
      <vt:lpstr>Data collection</vt:lpstr>
      <vt:lpstr>Exploratory Data Analysis</vt:lpstr>
      <vt:lpstr>Exploratory Data Analysis Contd.</vt:lpstr>
      <vt:lpstr>Model Building &amp; fitting</vt:lpstr>
      <vt:lpstr>Model Building &amp; fitting Contd.</vt:lpstr>
      <vt:lpstr>PowerPoint Presentation</vt:lpstr>
      <vt:lpstr>PowerPoint Presentation</vt:lpstr>
      <vt:lpstr>PowerPoint Presentation</vt:lpstr>
      <vt:lpstr>Learnings</vt:lpstr>
      <vt:lpstr>Challenges faced in execution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 venkat</dc:creator>
  <cp:lastModifiedBy>sravan venkat</cp:lastModifiedBy>
  <cp:revision>41</cp:revision>
  <dcterms:created xsi:type="dcterms:W3CDTF">2020-09-01T03:36:08Z</dcterms:created>
  <dcterms:modified xsi:type="dcterms:W3CDTF">2020-09-01T18:06:42Z</dcterms:modified>
</cp:coreProperties>
</file>