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0" r:id="rId1"/>
  </p:sldMasterIdLst>
  <p:notesMasterIdLst>
    <p:notesMasterId r:id="rId22"/>
  </p:notesMasterIdLst>
  <p:handoutMasterIdLst>
    <p:handoutMasterId r:id="rId23"/>
  </p:handoutMasterIdLst>
  <p:sldIdLst>
    <p:sldId id="1005" r:id="rId2"/>
    <p:sldId id="956" r:id="rId3"/>
    <p:sldId id="957" r:id="rId4"/>
    <p:sldId id="960" r:id="rId5"/>
    <p:sldId id="981" r:id="rId6"/>
    <p:sldId id="980" r:id="rId7"/>
    <p:sldId id="991" r:id="rId8"/>
    <p:sldId id="992" r:id="rId9"/>
    <p:sldId id="993" r:id="rId10"/>
    <p:sldId id="994" r:id="rId11"/>
    <p:sldId id="996" r:id="rId12"/>
    <p:sldId id="999" r:id="rId13"/>
    <p:sldId id="1000" r:id="rId14"/>
    <p:sldId id="997" r:id="rId15"/>
    <p:sldId id="998" r:id="rId16"/>
    <p:sldId id="1001" r:id="rId17"/>
    <p:sldId id="1002" r:id="rId18"/>
    <p:sldId id="1003" r:id="rId19"/>
    <p:sldId id="1004" r:id="rId20"/>
    <p:sldId id="995"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E8FF"/>
    <a:srgbClr val="7DDDFF"/>
    <a:srgbClr val="0033B4"/>
    <a:srgbClr val="DDF6FF"/>
    <a:srgbClr val="002687"/>
    <a:srgbClr val="D5FFE8"/>
    <a:srgbClr val="DDFFEC"/>
    <a:srgbClr val="00B140"/>
    <a:srgbClr val="FFFFFF"/>
    <a:srgbClr val="0033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5814" autoAdjust="0"/>
  </p:normalViewPr>
  <p:slideViewPr>
    <p:cSldViewPr snapToGrid="0">
      <p:cViewPr varScale="1">
        <p:scale>
          <a:sx n="146" d="100"/>
          <a:sy n="146" d="100"/>
        </p:scale>
        <p:origin x="534" y="108"/>
      </p:cViewPr>
      <p:guideLst>
        <p:guide orient="horz" pos="1620"/>
        <p:guide pos="2880"/>
      </p:guideLst>
    </p:cSldViewPr>
  </p:slideViewPr>
  <p:notesTextViewPr>
    <p:cViewPr>
      <p:scale>
        <a:sx n="1" d="1"/>
        <a:sy n="1" d="1"/>
      </p:scale>
      <p:origin x="0" y="0"/>
    </p:cViewPr>
  </p:notesTextViewPr>
  <p:sorterViewPr>
    <p:cViewPr>
      <p:scale>
        <a:sx n="100" d="100"/>
        <a:sy n="100" d="100"/>
      </p:scale>
      <p:origin x="0" y="-222"/>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2E7164-7D6A-4518-9B51-E8A944ACF1C7}" type="datetime1">
              <a:rPr lang="en-US" smtClean="0"/>
              <a:t>11/15/2020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D0D279-4629-4974-9573-BEA76D0016BD}" type="datetime1">
              <a:rPr lang="en-US" smtClean="0"/>
              <a:t>11/15/2020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A0D0D279-4629-4974-9573-BEA76D0016BD}" type="datetime1">
              <a:rPr lang="en-US" smtClean="0"/>
              <a:t>11/15/2020</a:t>
            </a:fld>
            <a:endParaRPr lang="en-US" dirty="0"/>
          </a:p>
        </p:txBody>
      </p:sp>
      <p:sp>
        <p:nvSpPr>
          <p:cNvPr id="6" name="Slide Number Placeholder 5"/>
          <p:cNvSpPr>
            <a:spLocks noGrp="1"/>
          </p:cNvSpPr>
          <p:nvPr>
            <p:ph type="sldNum" sz="quarter" idx="12"/>
          </p:nvPr>
        </p:nvSpPr>
        <p:spPr/>
        <p:txBody>
          <a:bodyPr/>
          <a:lstStyle/>
          <a:p>
            <a:fld id="{B02D6E04-3A2F-4B48-A297-666578EDF1B3}" type="slidenum">
              <a:rPr lang="en-US" smtClean="0"/>
              <a:t>1</a:t>
            </a:fld>
            <a:endParaRPr lang="en-US" dirty="0"/>
          </a:p>
        </p:txBody>
      </p:sp>
    </p:spTree>
    <p:extLst>
      <p:ext uri="{BB962C8B-B14F-4D97-AF65-F5344CB8AC3E}">
        <p14:creationId xmlns:p14="http://schemas.microsoft.com/office/powerpoint/2010/main" val="3942187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11</a:t>
            </a:fld>
            <a:endParaRPr lang="en-US" dirty="0"/>
          </a:p>
        </p:txBody>
      </p:sp>
      <p:sp>
        <p:nvSpPr>
          <p:cNvPr id="6" name="Date Placeholder 5"/>
          <p:cNvSpPr>
            <a:spLocks noGrp="1"/>
          </p:cNvSpPr>
          <p:nvPr>
            <p:ph type="dt" idx="12"/>
          </p:nvPr>
        </p:nvSpPr>
        <p:spPr/>
        <p:txBody>
          <a:bodyPr/>
          <a:lstStyle/>
          <a:p>
            <a:fld id="{C987E18E-12C0-485F-8C50-1CB104F19E5B}"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654364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12</a:t>
            </a:fld>
            <a:endParaRPr lang="en-US" dirty="0"/>
          </a:p>
        </p:txBody>
      </p:sp>
      <p:sp>
        <p:nvSpPr>
          <p:cNvPr id="6" name="Date Placeholder 5"/>
          <p:cNvSpPr>
            <a:spLocks noGrp="1"/>
          </p:cNvSpPr>
          <p:nvPr>
            <p:ph type="dt" idx="12"/>
          </p:nvPr>
        </p:nvSpPr>
        <p:spPr/>
        <p:txBody>
          <a:bodyPr/>
          <a:lstStyle/>
          <a:p>
            <a:fld id="{5AC139B4-37B0-4ABF-9AC8-708417D7C6DF}"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1754836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13</a:t>
            </a:fld>
            <a:endParaRPr lang="en-US" dirty="0"/>
          </a:p>
        </p:txBody>
      </p:sp>
      <p:sp>
        <p:nvSpPr>
          <p:cNvPr id="6" name="Date Placeholder 5"/>
          <p:cNvSpPr>
            <a:spLocks noGrp="1"/>
          </p:cNvSpPr>
          <p:nvPr>
            <p:ph type="dt" idx="12"/>
          </p:nvPr>
        </p:nvSpPr>
        <p:spPr/>
        <p:txBody>
          <a:bodyPr/>
          <a:lstStyle/>
          <a:p>
            <a:fld id="{DC5B5E1D-7E67-43A3-982B-AF0FAB9594A9}"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1449151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14</a:t>
            </a:fld>
            <a:endParaRPr lang="en-US" dirty="0"/>
          </a:p>
        </p:txBody>
      </p:sp>
      <p:sp>
        <p:nvSpPr>
          <p:cNvPr id="6" name="Date Placeholder 5"/>
          <p:cNvSpPr>
            <a:spLocks noGrp="1"/>
          </p:cNvSpPr>
          <p:nvPr>
            <p:ph type="dt" idx="12"/>
          </p:nvPr>
        </p:nvSpPr>
        <p:spPr/>
        <p:txBody>
          <a:bodyPr/>
          <a:lstStyle/>
          <a:p>
            <a:fld id="{46F18611-14B1-4C6A-A422-0AE6CF71BAF6}"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3940243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15</a:t>
            </a:fld>
            <a:endParaRPr lang="en-US" dirty="0"/>
          </a:p>
        </p:txBody>
      </p:sp>
      <p:sp>
        <p:nvSpPr>
          <p:cNvPr id="6" name="Date Placeholder 5"/>
          <p:cNvSpPr>
            <a:spLocks noGrp="1"/>
          </p:cNvSpPr>
          <p:nvPr>
            <p:ph type="dt" idx="12"/>
          </p:nvPr>
        </p:nvSpPr>
        <p:spPr/>
        <p:txBody>
          <a:bodyPr/>
          <a:lstStyle/>
          <a:p>
            <a:fld id="{3F7D7DBF-02D4-46D7-AE0D-0856E93D2FD3}"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327761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16</a:t>
            </a:fld>
            <a:endParaRPr lang="en-US" dirty="0"/>
          </a:p>
        </p:txBody>
      </p:sp>
      <p:sp>
        <p:nvSpPr>
          <p:cNvPr id="6" name="Date Placeholder 5"/>
          <p:cNvSpPr>
            <a:spLocks noGrp="1"/>
          </p:cNvSpPr>
          <p:nvPr>
            <p:ph type="dt" idx="12"/>
          </p:nvPr>
        </p:nvSpPr>
        <p:spPr/>
        <p:txBody>
          <a:bodyPr/>
          <a:lstStyle/>
          <a:p>
            <a:fld id="{D0B72264-13D3-4D9D-B5EE-FB76F7D4FED0}"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43567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17</a:t>
            </a:fld>
            <a:endParaRPr lang="en-US" dirty="0"/>
          </a:p>
        </p:txBody>
      </p:sp>
      <p:sp>
        <p:nvSpPr>
          <p:cNvPr id="6" name="Date Placeholder 5"/>
          <p:cNvSpPr>
            <a:spLocks noGrp="1"/>
          </p:cNvSpPr>
          <p:nvPr>
            <p:ph type="dt" idx="12"/>
          </p:nvPr>
        </p:nvSpPr>
        <p:spPr/>
        <p:txBody>
          <a:bodyPr/>
          <a:lstStyle/>
          <a:p>
            <a:fld id="{9BA196DC-6F43-4F49-A633-0090C3584C92}"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84594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18</a:t>
            </a:fld>
            <a:endParaRPr lang="en-US" dirty="0"/>
          </a:p>
        </p:txBody>
      </p:sp>
      <p:sp>
        <p:nvSpPr>
          <p:cNvPr id="6" name="Date Placeholder 5"/>
          <p:cNvSpPr>
            <a:spLocks noGrp="1"/>
          </p:cNvSpPr>
          <p:nvPr>
            <p:ph type="dt" idx="12"/>
          </p:nvPr>
        </p:nvSpPr>
        <p:spPr/>
        <p:txBody>
          <a:bodyPr/>
          <a:lstStyle/>
          <a:p>
            <a:fld id="{2224DB22-CD90-4F49-BC66-39445B7DBBD5}"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1053772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19</a:t>
            </a:fld>
            <a:endParaRPr lang="en-US" dirty="0"/>
          </a:p>
        </p:txBody>
      </p:sp>
      <p:sp>
        <p:nvSpPr>
          <p:cNvPr id="6" name="Date Placeholder 5"/>
          <p:cNvSpPr>
            <a:spLocks noGrp="1"/>
          </p:cNvSpPr>
          <p:nvPr>
            <p:ph type="dt" idx="12"/>
          </p:nvPr>
        </p:nvSpPr>
        <p:spPr/>
        <p:txBody>
          <a:bodyPr/>
          <a:lstStyle/>
          <a:p>
            <a:fld id="{A0F9326F-8983-424B-B30F-A85EEA9D979B}"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527138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3</a:t>
            </a:fld>
            <a:endParaRPr lang="en-US" dirty="0"/>
          </a:p>
        </p:txBody>
      </p:sp>
      <p:sp>
        <p:nvSpPr>
          <p:cNvPr id="6" name="Date Placeholder 5"/>
          <p:cNvSpPr>
            <a:spLocks noGrp="1"/>
          </p:cNvSpPr>
          <p:nvPr>
            <p:ph type="dt" idx="12"/>
          </p:nvPr>
        </p:nvSpPr>
        <p:spPr/>
        <p:txBody>
          <a:bodyPr/>
          <a:lstStyle/>
          <a:p>
            <a:fld id="{ADE635BC-C6F7-4921-A392-5C3868B4058A}"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61681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4</a:t>
            </a:fld>
            <a:endParaRPr lang="en-US" dirty="0"/>
          </a:p>
        </p:txBody>
      </p:sp>
      <p:sp>
        <p:nvSpPr>
          <p:cNvPr id="6" name="Date Placeholder 5"/>
          <p:cNvSpPr>
            <a:spLocks noGrp="1"/>
          </p:cNvSpPr>
          <p:nvPr>
            <p:ph type="dt" idx="12"/>
          </p:nvPr>
        </p:nvSpPr>
        <p:spPr/>
        <p:txBody>
          <a:bodyPr/>
          <a:lstStyle/>
          <a:p>
            <a:fld id="{B0030AC4-092F-44A5-A892-1EBFB6B37623}"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867234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5</a:t>
            </a:fld>
            <a:endParaRPr lang="en-US" dirty="0"/>
          </a:p>
        </p:txBody>
      </p:sp>
      <p:sp>
        <p:nvSpPr>
          <p:cNvPr id="6" name="Date Placeholder 5"/>
          <p:cNvSpPr>
            <a:spLocks noGrp="1"/>
          </p:cNvSpPr>
          <p:nvPr>
            <p:ph type="dt" idx="12"/>
          </p:nvPr>
        </p:nvSpPr>
        <p:spPr/>
        <p:txBody>
          <a:bodyPr/>
          <a:lstStyle/>
          <a:p>
            <a:fld id="{51C300F4-74EE-4079-AAD0-F7259B7723E3}"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40790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6</a:t>
            </a:fld>
            <a:endParaRPr lang="en-US" dirty="0"/>
          </a:p>
        </p:txBody>
      </p:sp>
      <p:sp>
        <p:nvSpPr>
          <p:cNvPr id="6" name="Date Placeholder 5"/>
          <p:cNvSpPr>
            <a:spLocks noGrp="1"/>
          </p:cNvSpPr>
          <p:nvPr>
            <p:ph type="dt" idx="12"/>
          </p:nvPr>
        </p:nvSpPr>
        <p:spPr/>
        <p:txBody>
          <a:bodyPr/>
          <a:lstStyle/>
          <a:p>
            <a:fld id="{527A3BD1-024F-4265-915D-CDB09E3B2186}"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3823100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7</a:t>
            </a:fld>
            <a:endParaRPr lang="en-US" dirty="0"/>
          </a:p>
        </p:txBody>
      </p:sp>
      <p:sp>
        <p:nvSpPr>
          <p:cNvPr id="6" name="Date Placeholder 5"/>
          <p:cNvSpPr>
            <a:spLocks noGrp="1"/>
          </p:cNvSpPr>
          <p:nvPr>
            <p:ph type="dt" idx="12"/>
          </p:nvPr>
        </p:nvSpPr>
        <p:spPr/>
        <p:txBody>
          <a:bodyPr/>
          <a:lstStyle/>
          <a:p>
            <a:fld id="{D7A3B0CB-E561-4D23-BD0D-5E7061EB5869}"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92012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8</a:t>
            </a:fld>
            <a:endParaRPr lang="en-US" dirty="0"/>
          </a:p>
        </p:txBody>
      </p:sp>
      <p:sp>
        <p:nvSpPr>
          <p:cNvPr id="6" name="Date Placeholder 5"/>
          <p:cNvSpPr>
            <a:spLocks noGrp="1"/>
          </p:cNvSpPr>
          <p:nvPr>
            <p:ph type="dt" idx="12"/>
          </p:nvPr>
        </p:nvSpPr>
        <p:spPr/>
        <p:txBody>
          <a:bodyPr/>
          <a:lstStyle/>
          <a:p>
            <a:fld id="{CFF1ADCD-5DD6-4866-BBDA-6FA56E08C059}"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45761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9</a:t>
            </a:fld>
            <a:endParaRPr lang="en-US" dirty="0"/>
          </a:p>
        </p:txBody>
      </p:sp>
      <p:sp>
        <p:nvSpPr>
          <p:cNvPr id="6" name="Date Placeholder 5"/>
          <p:cNvSpPr>
            <a:spLocks noGrp="1"/>
          </p:cNvSpPr>
          <p:nvPr>
            <p:ph type="dt" idx="12"/>
          </p:nvPr>
        </p:nvSpPr>
        <p:spPr/>
        <p:txBody>
          <a:bodyPr/>
          <a:lstStyle/>
          <a:p>
            <a:fld id="{E1FCFB44-C613-4336-A7D0-28FDA59017E3}"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344167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10</a:t>
            </a:fld>
            <a:endParaRPr lang="en-US" dirty="0"/>
          </a:p>
        </p:txBody>
      </p:sp>
      <p:sp>
        <p:nvSpPr>
          <p:cNvPr id="6" name="Date Placeholder 5"/>
          <p:cNvSpPr>
            <a:spLocks noGrp="1"/>
          </p:cNvSpPr>
          <p:nvPr>
            <p:ph type="dt" idx="12"/>
          </p:nvPr>
        </p:nvSpPr>
        <p:spPr/>
        <p:txBody>
          <a:bodyPr/>
          <a:lstStyle/>
          <a:p>
            <a:fld id="{B720C856-CF92-4E46-BFB4-45C9030A5868}" type="datetime1">
              <a:rPr lang="en-US" smtClean="0"/>
              <a:t>11/15/2020</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077997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6"/>
            <a:ext cx="9144000" cy="691515"/>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5"/>
            <a:ext cx="5029200" cy="538609"/>
          </a:xfrm>
        </p:spPr>
        <p:txBody>
          <a:bodyPr>
            <a:spAutoFit/>
          </a:bodyPr>
          <a:lstStyle>
            <a:lvl1pPr marL="0" marR="0" indent="0" algn="l" defTabSz="914378"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594" indent="-228594" algn="l">
              <a:spcBef>
                <a:spcPts val="600"/>
              </a:spcBef>
              <a:buClrTx/>
              <a:buSzPct val="125000"/>
              <a:buFont typeface="Arial" panose="020B0604020202020204" pitchFamily="34" charset="0"/>
              <a:buChar char="•"/>
              <a:defRPr sz="1200">
                <a:solidFill>
                  <a:schemeClr val="tx1"/>
                </a:solidFill>
              </a:defRPr>
            </a:lvl3pPr>
            <a:lvl4pPr marL="228594" indent="-228594" algn="l">
              <a:spcBef>
                <a:spcPts val="600"/>
              </a:spcBef>
              <a:buClrTx/>
              <a:buSzPct val="125000"/>
              <a:buFont typeface="Arial" panose="020B0604020202020204" pitchFamily="34" charset="0"/>
              <a:buChar char="•"/>
              <a:defRPr sz="1200">
                <a:solidFill>
                  <a:schemeClr val="tx1"/>
                </a:solidFill>
              </a:defRPr>
            </a:lvl4pPr>
            <a:lvl5pPr marL="228594" indent="-228594" algn="l">
              <a:spcBef>
                <a:spcPts val="600"/>
              </a:spcBef>
              <a:buClrTx/>
              <a:buSzPct val="125000"/>
              <a:buFont typeface="Arial" panose="020B0604020202020204" pitchFamily="34" charset="0"/>
              <a:buChar char="•"/>
              <a:defRPr sz="1200">
                <a:solidFill>
                  <a:schemeClr val="tx1"/>
                </a:solidFill>
              </a:defRPr>
            </a:lvl5pPr>
            <a:lvl6pPr marL="228594" indent="-228594" algn="l">
              <a:spcBef>
                <a:spcPts val="600"/>
              </a:spcBef>
              <a:buClrTx/>
              <a:buSzPct val="125000"/>
              <a:buFont typeface="Arial" panose="020B0604020202020204" pitchFamily="34" charset="0"/>
              <a:buChar char="•"/>
              <a:defRPr sz="1200">
                <a:solidFill>
                  <a:schemeClr val="tx1"/>
                </a:solidFill>
              </a:defRPr>
            </a:lvl6pPr>
            <a:lvl7pPr marL="228594" indent="-228594" algn="l">
              <a:spcBef>
                <a:spcPts val="600"/>
              </a:spcBef>
              <a:buClrTx/>
              <a:buSzPct val="125000"/>
              <a:buFont typeface="Arial" panose="020B0604020202020204" pitchFamily="34" charset="0"/>
              <a:buChar char="•"/>
              <a:defRPr sz="1200">
                <a:solidFill>
                  <a:schemeClr val="tx1"/>
                </a:solidFill>
              </a:defRPr>
            </a:lvl7pPr>
            <a:lvl8pPr marL="228594" indent="-228594" algn="l">
              <a:spcBef>
                <a:spcPts val="600"/>
              </a:spcBef>
              <a:buClrTx/>
              <a:buSzPct val="125000"/>
              <a:buFont typeface="Arial" panose="020B0604020202020204" pitchFamily="34" charset="0"/>
              <a:buChar char="•"/>
              <a:defRPr sz="1200">
                <a:solidFill>
                  <a:schemeClr val="tx1"/>
                </a:solidFill>
              </a:defRPr>
            </a:lvl8pPr>
            <a:lvl9pPr marL="228594" indent="-228594"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5119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5"/>
            <a:ext cx="5029200" cy="538609"/>
          </a:xfrm>
        </p:spPr>
        <p:txBody>
          <a:bodyPr>
            <a:spAutoFit/>
          </a:bodyPr>
          <a:lstStyle>
            <a:lvl1pPr marL="0" marR="0" indent="0" algn="l" defTabSz="914378"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594" indent="-228594" algn="l">
              <a:spcBef>
                <a:spcPts val="600"/>
              </a:spcBef>
              <a:buClrTx/>
              <a:buSzPct val="125000"/>
              <a:buFont typeface="Arial" panose="020B0604020202020204" pitchFamily="34" charset="0"/>
              <a:buChar char="•"/>
              <a:defRPr sz="1200">
                <a:solidFill>
                  <a:schemeClr val="bg1"/>
                </a:solidFill>
              </a:defRPr>
            </a:lvl3pPr>
            <a:lvl4pPr marL="228594" indent="-228594" algn="l">
              <a:spcBef>
                <a:spcPts val="600"/>
              </a:spcBef>
              <a:buClrTx/>
              <a:buSzPct val="125000"/>
              <a:buFont typeface="Arial" panose="020B0604020202020204" pitchFamily="34" charset="0"/>
              <a:buChar char="•"/>
              <a:defRPr sz="1200">
                <a:solidFill>
                  <a:schemeClr val="bg1"/>
                </a:solidFill>
              </a:defRPr>
            </a:lvl4pPr>
            <a:lvl5pPr marL="228594" indent="-228594" algn="l">
              <a:spcBef>
                <a:spcPts val="600"/>
              </a:spcBef>
              <a:buClrTx/>
              <a:buSzPct val="125000"/>
              <a:buFont typeface="Arial" panose="020B0604020202020204" pitchFamily="34" charset="0"/>
              <a:buChar char="•"/>
              <a:defRPr sz="1200">
                <a:solidFill>
                  <a:schemeClr val="bg1"/>
                </a:solidFill>
              </a:defRPr>
            </a:lvl5pPr>
            <a:lvl6pPr marL="228594" indent="-228594" algn="l">
              <a:spcBef>
                <a:spcPts val="600"/>
              </a:spcBef>
              <a:buClrTx/>
              <a:buSzPct val="125000"/>
              <a:buFont typeface="Arial" panose="020B0604020202020204" pitchFamily="34" charset="0"/>
              <a:buChar char="•"/>
              <a:defRPr sz="1200">
                <a:solidFill>
                  <a:schemeClr val="bg1"/>
                </a:solidFill>
              </a:defRPr>
            </a:lvl6pPr>
            <a:lvl7pPr marL="228594" indent="-228594" algn="l">
              <a:spcBef>
                <a:spcPts val="600"/>
              </a:spcBef>
              <a:buClrTx/>
              <a:buSzPct val="125000"/>
              <a:buFont typeface="Arial" panose="020B0604020202020204" pitchFamily="34" charset="0"/>
              <a:buChar char="•"/>
              <a:defRPr sz="1200">
                <a:solidFill>
                  <a:schemeClr val="bg1"/>
                </a:solidFill>
              </a:defRPr>
            </a:lvl7pPr>
            <a:lvl8pPr marL="228594" indent="-228594" algn="l">
              <a:spcBef>
                <a:spcPts val="600"/>
              </a:spcBef>
              <a:buClrTx/>
              <a:buSzPct val="125000"/>
              <a:buFont typeface="Arial" panose="020B0604020202020204" pitchFamily="34" charset="0"/>
              <a:buChar char="•"/>
              <a:defRPr sz="1200">
                <a:solidFill>
                  <a:schemeClr val="bg1"/>
                </a:solidFill>
              </a:defRPr>
            </a:lvl8pPr>
            <a:lvl9pPr marL="228594" indent="-228594"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a:prstGeom prst="rect">
            <a:avLst/>
          </a:prstGeo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0817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5"/>
            <a:ext cx="5029200" cy="538609"/>
          </a:xfrm>
        </p:spPr>
        <p:txBody>
          <a:bodyPr>
            <a:spAutoFit/>
          </a:bodyPr>
          <a:lstStyle>
            <a:lvl1pPr marL="0" marR="0" indent="0" algn="l" defTabSz="914378"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594" indent="-228594" algn="l">
              <a:spcBef>
                <a:spcPts val="600"/>
              </a:spcBef>
              <a:buClrTx/>
              <a:buSzPct val="125000"/>
              <a:buFont typeface="Arial" panose="020B0604020202020204" pitchFamily="34" charset="0"/>
              <a:buChar char="•"/>
              <a:defRPr sz="1200">
                <a:solidFill>
                  <a:schemeClr val="bg1"/>
                </a:solidFill>
              </a:defRPr>
            </a:lvl3pPr>
            <a:lvl4pPr marL="228594" indent="-228594" algn="l">
              <a:spcBef>
                <a:spcPts val="600"/>
              </a:spcBef>
              <a:buClrTx/>
              <a:buSzPct val="125000"/>
              <a:buFont typeface="Arial" panose="020B0604020202020204" pitchFamily="34" charset="0"/>
              <a:buChar char="•"/>
              <a:defRPr sz="1200">
                <a:solidFill>
                  <a:schemeClr val="bg1"/>
                </a:solidFill>
              </a:defRPr>
            </a:lvl4pPr>
            <a:lvl5pPr marL="228594" indent="-228594" algn="l">
              <a:spcBef>
                <a:spcPts val="600"/>
              </a:spcBef>
              <a:buClrTx/>
              <a:buSzPct val="125000"/>
              <a:buFont typeface="Arial" panose="020B0604020202020204" pitchFamily="34" charset="0"/>
              <a:buChar char="•"/>
              <a:defRPr sz="1200">
                <a:solidFill>
                  <a:schemeClr val="bg1"/>
                </a:solidFill>
              </a:defRPr>
            </a:lvl5pPr>
            <a:lvl6pPr marL="228594" indent="-228594" algn="l">
              <a:spcBef>
                <a:spcPts val="600"/>
              </a:spcBef>
              <a:buClrTx/>
              <a:buSzPct val="125000"/>
              <a:buFont typeface="Arial" panose="020B0604020202020204" pitchFamily="34" charset="0"/>
              <a:buChar char="•"/>
              <a:defRPr sz="1200">
                <a:solidFill>
                  <a:schemeClr val="bg1"/>
                </a:solidFill>
              </a:defRPr>
            </a:lvl6pPr>
            <a:lvl7pPr marL="228594" indent="-228594" algn="l">
              <a:spcBef>
                <a:spcPts val="600"/>
              </a:spcBef>
              <a:buClrTx/>
              <a:buSzPct val="125000"/>
              <a:buFont typeface="Arial" panose="020B0604020202020204" pitchFamily="34" charset="0"/>
              <a:buChar char="•"/>
              <a:defRPr sz="1200">
                <a:solidFill>
                  <a:schemeClr val="bg1"/>
                </a:solidFill>
              </a:defRPr>
            </a:lvl7pPr>
            <a:lvl8pPr marL="228594" indent="-228594" algn="l">
              <a:spcBef>
                <a:spcPts val="600"/>
              </a:spcBef>
              <a:buClrTx/>
              <a:buSzPct val="125000"/>
              <a:buFont typeface="Arial" panose="020B0604020202020204" pitchFamily="34" charset="0"/>
              <a:buChar char="•"/>
              <a:defRPr sz="1200">
                <a:solidFill>
                  <a:schemeClr val="bg1"/>
                </a:solidFill>
              </a:defRPr>
            </a:lvl8pPr>
            <a:lvl9pPr marL="228594" indent="-228594"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a:prstGeom prst="rect">
            <a:avLst/>
          </a:prstGeo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4677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57" indent="-283457">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189" lvl="1" indent="-457189">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1" y="1261871"/>
            <a:ext cx="2757488" cy="3319272"/>
          </a:xfrm>
          <a:noFill/>
        </p:spPr>
        <p:txBody>
          <a:bodyPr/>
          <a:lstStyle>
            <a:lvl1pPr marL="0" marR="0" indent="0" algn="l" defTabSz="457189"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189"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8283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57" indent="-283457">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8824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384048" y="245967"/>
            <a:ext cx="8385048" cy="276999"/>
          </a:xfrm>
        </p:spPr>
        <p:txBody>
          <a:bodyPr>
            <a:spAutoFit/>
          </a:bodyPr>
          <a:lstStyle>
            <a:lvl1pPr>
              <a:defRPr sz="2000"/>
            </a:lvl1pPr>
          </a:lstStyle>
          <a:p>
            <a:r>
              <a:rPr lang="en-US" dirty="0"/>
              <a:t>Click to edit Master title style</a:t>
            </a: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379926" y="4809074"/>
            <a:ext cx="141064" cy="138499"/>
          </a:xfrm>
          <a:prstGeom prst="rect">
            <a:avLst/>
          </a:prstGeom>
        </p:spPr>
        <p:txBody>
          <a:bodyPr vert="horz" lIns="0" tIns="0" rIns="0" bIns="0" rtlCol="0" anchor="ctr"/>
          <a:lstStyle>
            <a:defPPr>
              <a:defRPr lang="en-US"/>
            </a:defPPr>
            <a:lvl1pPr>
              <a:defRPr sz="900" b="1">
                <a:solidFill>
                  <a:schemeClr val="accent6"/>
                </a:solidFill>
              </a:defRPr>
            </a:lvl1pPr>
          </a:lstStyle>
          <a:p>
            <a:pPr lvl="0"/>
            <a:endParaRPr lang="en-US" dirty="0"/>
          </a:p>
        </p:txBody>
      </p:sp>
    </p:spTree>
    <p:extLst>
      <p:ext uri="{BB962C8B-B14F-4D97-AF65-F5344CB8AC3E}">
        <p14:creationId xmlns:p14="http://schemas.microsoft.com/office/powerpoint/2010/main" val="15158164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384048" y="245967"/>
            <a:ext cx="8385048" cy="276999"/>
          </a:xfrm>
        </p:spPr>
        <p:txBody>
          <a:bodyPr>
            <a:spAutoFit/>
          </a:bodyPr>
          <a:lstStyle>
            <a:lvl1pPr>
              <a:defRPr sz="2000"/>
            </a:lvl1pPr>
          </a:lstStyle>
          <a:p>
            <a:r>
              <a:rPr lang="en-US" dirty="0"/>
              <a:t>Click to edit Master title style</a:t>
            </a: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3073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384048" y="245967"/>
            <a:ext cx="8385048" cy="276999"/>
          </a:xfrm>
        </p:spPr>
        <p:txBody>
          <a:bodyPr>
            <a:spAutoFit/>
          </a:bodyPr>
          <a:lstStyle>
            <a:lvl1pPr>
              <a:defRPr sz="2000"/>
            </a:lvl1pPr>
          </a:lstStyle>
          <a:p>
            <a:r>
              <a:rPr lang="en-US" dirty="0"/>
              <a:t>Click to edit Master title style</a:t>
            </a: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659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384048" y="245967"/>
            <a:ext cx="8385048" cy="276999"/>
          </a:xfrm>
        </p:spPr>
        <p:txBody>
          <a:bodyPr>
            <a:spAutoFit/>
          </a:bodyPr>
          <a:lstStyle>
            <a:lvl1pPr>
              <a:defRPr sz="2000"/>
            </a:lvl1pPr>
          </a:lstStyle>
          <a:p>
            <a:r>
              <a:rPr lang="en-US" dirty="0"/>
              <a:t>Click to edit Master title style</a:t>
            </a: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47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273658213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709" r:id="rId7"/>
    <p:sldLayoutId id="2147483798" r:id="rId8"/>
    <p:sldLayoutId id="2147483842" r:id="rId9"/>
  </p:sldLayoutIdLst>
  <p:timing>
    <p:tnLst>
      <p:par>
        <p:cTn id="1" dur="indefinite" restart="never" nodeType="tmRoot"/>
      </p:par>
    </p:tnLst>
  </p:timing>
  <p:hf hdr="0" dt="0"/>
  <p:txStyles>
    <p:titleStyle>
      <a:lvl1pPr algn="l" defTabSz="914378"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cms.gov/Research-Statistics-Data-and-Systems/Statistics-Trends-and-Reports/Medicare-Provider-Charge-Data/Part-D-Prescriber.html" TargetMode="External"/><Relationship Id="rId2" Type="http://schemas.openxmlformats.org/officeDocument/2006/relationships/hyperlink" Target="https://www.cms.gov/OpenPayments/Explore-the-Data/Dataset-Downloads" TargetMode="External"/><Relationship Id="rId1" Type="http://schemas.openxmlformats.org/officeDocument/2006/relationships/slideLayout" Target="../slideLayouts/slideLayout6.xml"/><Relationship Id="rId4" Type="http://schemas.openxmlformats.org/officeDocument/2006/relationships/hyperlink" Target="https://oig.hhs.gov/exclusions/exclusions_list.asp"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7566" y="509450"/>
            <a:ext cx="5061857" cy="1894115"/>
          </a:xfrm>
        </p:spPr>
        <p:txBody>
          <a:bodyPr/>
          <a:lstStyle/>
          <a:p>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HealthCare Provider Fraud Detection</a:t>
            </a:r>
            <a:br>
              <a:rPr lang="en-US" smtClean="0"/>
            </a:br>
            <a:endParaRPr lang="en-US" dirty="0"/>
          </a:p>
        </p:txBody>
      </p:sp>
      <p:sp>
        <p:nvSpPr>
          <p:cNvPr id="5" name="Subtitle 4"/>
          <p:cNvSpPr>
            <a:spLocks noGrp="1"/>
          </p:cNvSpPr>
          <p:nvPr>
            <p:ph type="subTitle" idx="4294967295"/>
          </p:nvPr>
        </p:nvSpPr>
        <p:spPr>
          <a:xfrm>
            <a:off x="0" y="3117850"/>
            <a:ext cx="5029200" cy="631825"/>
          </a:xfrm>
        </p:spPr>
        <p:txBody>
          <a:bodyPr>
            <a:normAutofit/>
          </a:bodyPr>
          <a:lstStyle/>
          <a:p>
            <a:r>
              <a:rPr lang="en-US" dirty="0" smtClean="0"/>
              <a:t>Vijayakumar Subramani</a:t>
            </a:r>
          </a:p>
          <a:p>
            <a:r>
              <a:rPr lang="en-US" dirty="0" smtClean="0"/>
              <a:t>Nov,14,2020</a:t>
            </a:r>
            <a:endParaRPr lang="en-US" dirty="0"/>
          </a:p>
        </p:txBody>
      </p:sp>
    </p:spTree>
    <p:extLst>
      <p:ext uri="{BB962C8B-B14F-4D97-AF65-F5344CB8AC3E}">
        <p14:creationId xmlns:p14="http://schemas.microsoft.com/office/powerpoint/2010/main" val="84297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Apply  data science techniques to predict the fraud providers / Beneficiaries</a:t>
            </a:r>
          </a:p>
        </p:txBody>
      </p:sp>
      <p:sp>
        <p:nvSpPr>
          <p:cNvPr id="2" name="Title 1"/>
          <p:cNvSpPr>
            <a:spLocks noGrp="1"/>
          </p:cNvSpPr>
          <p:nvPr>
            <p:ph type="title"/>
          </p:nvPr>
        </p:nvSpPr>
        <p:spPr/>
        <p:txBody>
          <a:bodyPr/>
          <a:lstStyle/>
          <a:p>
            <a:r>
              <a:rPr lang="en-US" dirty="0"/>
              <a:t>AI/ML Approach : Key Solution Building Blocks</a:t>
            </a:r>
          </a:p>
        </p:txBody>
      </p:sp>
      <p:sp>
        <p:nvSpPr>
          <p:cNvPr id="5" name="Rectangle 4">
            <a:extLst>
              <a:ext uri="{FF2B5EF4-FFF2-40B4-BE49-F238E27FC236}">
                <a16:creationId xmlns:a16="http://schemas.microsoft.com/office/drawing/2014/main" id="{E0819FD5-E7ED-4EC0-BE39-EE693950A343}"/>
              </a:ext>
            </a:extLst>
          </p:cNvPr>
          <p:cNvSpPr/>
          <p:nvPr/>
        </p:nvSpPr>
        <p:spPr>
          <a:xfrm>
            <a:off x="577206" y="1722759"/>
            <a:ext cx="4615280" cy="1300356"/>
          </a:xfrm>
          <a:prstGeom prst="rect">
            <a:avLst/>
          </a:prstGeom>
        </p:spPr>
        <p:txBody>
          <a:bodyPr wrap="square" lIns="0" tIns="0" rIns="0" bIns="0">
            <a:spAutoFit/>
          </a:bodyPr>
          <a:lstStyle/>
          <a:p>
            <a:pPr defTabSz="457189">
              <a:spcAft>
                <a:spcPts val="450"/>
              </a:spcAft>
            </a:pPr>
            <a:r>
              <a:rPr lang="en-US" b="1" dirty="0">
                <a:solidFill>
                  <a:schemeClr val="accent3">
                    <a:lumMod val="75000"/>
                  </a:schemeClr>
                </a:solidFill>
                <a:latin typeface="Calibri" panose="020F0502020204030204" pitchFamily="34" charset="0"/>
              </a:rPr>
              <a:t>4. Validate Models</a:t>
            </a:r>
          </a:p>
          <a:p>
            <a:pPr marL="171450" indent="-171450" defTabSz="457189">
              <a:spcAft>
                <a:spcPts val="450"/>
              </a:spcAft>
              <a:buFont typeface="Arial" panose="020B0604020202020204" pitchFamily="34" charset="0"/>
              <a:buChar char="•"/>
            </a:pPr>
            <a:r>
              <a:rPr lang="en-US" dirty="0">
                <a:solidFill>
                  <a:srgbClr val="596273"/>
                </a:solidFill>
                <a:latin typeface="Calibri" panose="020F0502020204030204" pitchFamily="34" charset="0"/>
              </a:rPr>
              <a:t>Check the accuracy using evaluation metrics</a:t>
            </a:r>
          </a:p>
          <a:p>
            <a:pPr marL="171450" indent="-171450" defTabSz="457189">
              <a:spcAft>
                <a:spcPts val="450"/>
              </a:spcAft>
              <a:buFont typeface="Arial" panose="020B0604020202020204" pitchFamily="34" charset="0"/>
              <a:buChar char="•"/>
            </a:pPr>
            <a:r>
              <a:rPr lang="en-US" dirty="0">
                <a:solidFill>
                  <a:srgbClr val="596273"/>
                </a:solidFill>
                <a:latin typeface="Calibri" panose="020F0502020204030204" pitchFamily="34" charset="0"/>
              </a:rPr>
              <a:t>Confusion Matrix, ROCR </a:t>
            </a:r>
            <a:r>
              <a:rPr lang="en-US" dirty="0" smtClean="0">
                <a:solidFill>
                  <a:srgbClr val="596273"/>
                </a:solidFill>
                <a:latin typeface="Calibri" panose="020F0502020204030204" pitchFamily="34" charset="0"/>
              </a:rPr>
              <a:t>Curve methods used</a:t>
            </a:r>
            <a:endParaRPr lang="en-US" dirty="0">
              <a:solidFill>
                <a:srgbClr val="000000"/>
              </a:solidFill>
              <a:latin typeface="Calibri" panose="020F0502020204030204" pitchFamily="34" charset="0"/>
            </a:endParaRPr>
          </a:p>
          <a:p>
            <a:pPr marL="171450" indent="-171450" defTabSz="457189">
              <a:spcAft>
                <a:spcPts val="450"/>
              </a:spcAft>
              <a:buFont typeface="Arial" panose="020B0604020202020204" pitchFamily="34" charset="0"/>
              <a:buChar char="•"/>
            </a:pP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060795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Calibri" panose="020F0502020204030204" pitchFamily="34" charset="0"/>
              </a:rPr>
              <a:t>Payment features</a:t>
            </a:r>
            <a:endParaRPr lang="en-US" sz="1400" dirty="0">
              <a:solidFill>
                <a:schemeClr val="bg1"/>
              </a:solidFill>
              <a:latin typeface="Calibri" panose="020F0502020204030204" pitchFamily="34" charset="0"/>
            </a:endParaRPr>
          </a:p>
        </p:txBody>
      </p:sp>
      <p:sp>
        <p:nvSpPr>
          <p:cNvPr id="2" name="Title 1"/>
          <p:cNvSpPr>
            <a:spLocks noGrp="1"/>
          </p:cNvSpPr>
          <p:nvPr>
            <p:ph type="title"/>
          </p:nvPr>
        </p:nvSpPr>
        <p:spPr/>
        <p:txBody>
          <a:bodyPr/>
          <a:lstStyle/>
          <a:p>
            <a:r>
              <a:rPr lang="en-US" dirty="0"/>
              <a:t>Feature Engineering (with examples)</a:t>
            </a:r>
          </a:p>
        </p:txBody>
      </p:sp>
      <p:graphicFrame>
        <p:nvGraphicFramePr>
          <p:cNvPr id="6" name="Table 5"/>
          <p:cNvGraphicFramePr>
            <a:graphicFrameLocks noGrp="1"/>
          </p:cNvGraphicFramePr>
          <p:nvPr>
            <p:extLst>
              <p:ext uri="{D42A27DB-BD31-4B8C-83A1-F6EECF244321}">
                <p14:modId xmlns:p14="http://schemas.microsoft.com/office/powerpoint/2010/main" val="1643665205"/>
              </p:ext>
            </p:extLst>
          </p:nvPr>
        </p:nvGraphicFramePr>
        <p:xfrm>
          <a:off x="1071424" y="1426973"/>
          <a:ext cx="6611524" cy="1862878"/>
        </p:xfrm>
        <a:graphic>
          <a:graphicData uri="http://schemas.openxmlformats.org/drawingml/2006/table">
            <a:tbl>
              <a:tblPr firstRow="1" firstCol="1" bandRow="1">
                <a:tableStyleId>{21E4AEA4-8DFA-4A89-87EB-49C32662AFE0}</a:tableStyleId>
              </a:tblPr>
              <a:tblGrid>
                <a:gridCol w="1101685">
                  <a:extLst>
                    <a:ext uri="{9D8B030D-6E8A-4147-A177-3AD203B41FA5}">
                      <a16:colId xmlns:a16="http://schemas.microsoft.com/office/drawing/2014/main" val="445343635"/>
                    </a:ext>
                  </a:extLst>
                </a:gridCol>
                <a:gridCol w="1101685">
                  <a:extLst>
                    <a:ext uri="{9D8B030D-6E8A-4147-A177-3AD203B41FA5}">
                      <a16:colId xmlns:a16="http://schemas.microsoft.com/office/drawing/2014/main" val="908747752"/>
                    </a:ext>
                  </a:extLst>
                </a:gridCol>
                <a:gridCol w="1101685">
                  <a:extLst>
                    <a:ext uri="{9D8B030D-6E8A-4147-A177-3AD203B41FA5}">
                      <a16:colId xmlns:a16="http://schemas.microsoft.com/office/drawing/2014/main" val="4236692480"/>
                    </a:ext>
                  </a:extLst>
                </a:gridCol>
                <a:gridCol w="1101685">
                  <a:extLst>
                    <a:ext uri="{9D8B030D-6E8A-4147-A177-3AD203B41FA5}">
                      <a16:colId xmlns:a16="http://schemas.microsoft.com/office/drawing/2014/main" val="2282438864"/>
                    </a:ext>
                  </a:extLst>
                </a:gridCol>
                <a:gridCol w="1102392">
                  <a:extLst>
                    <a:ext uri="{9D8B030D-6E8A-4147-A177-3AD203B41FA5}">
                      <a16:colId xmlns:a16="http://schemas.microsoft.com/office/drawing/2014/main" val="1241560477"/>
                    </a:ext>
                  </a:extLst>
                </a:gridCol>
                <a:gridCol w="1102392">
                  <a:extLst>
                    <a:ext uri="{9D8B030D-6E8A-4147-A177-3AD203B41FA5}">
                      <a16:colId xmlns:a16="http://schemas.microsoft.com/office/drawing/2014/main" val="178691809"/>
                    </a:ext>
                  </a:extLst>
                </a:gridCol>
              </a:tblGrid>
              <a:tr h="471801">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first_name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last_name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Total_Payment_Sum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4513608"/>
                  </a:ext>
                </a:extLst>
              </a:tr>
              <a:tr h="229819">
                <a:tc>
                  <a:txBody>
                    <a:bodyPr/>
                    <a:lstStyle/>
                    <a:p>
                      <a:pPr marL="0" marR="0">
                        <a:lnSpc>
                          <a:spcPct val="107000"/>
                        </a:lnSpc>
                        <a:spcBef>
                          <a:spcPts val="0"/>
                        </a:spcBef>
                        <a:spcAft>
                          <a:spcPts val="0"/>
                        </a:spcAft>
                      </a:pPr>
                      <a:r>
                        <a:rPr lang="en-US" sz="1100">
                          <a:effectLst/>
                        </a:rPr>
                        <a:t>400215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Sampath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Jagadesan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Bangalore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KA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26843529.80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7726570"/>
                  </a:ext>
                </a:extLst>
              </a:tr>
              <a:tr h="229819">
                <a:tc>
                  <a:txBody>
                    <a:bodyPr/>
                    <a:lstStyle/>
                    <a:p>
                      <a:pPr marL="0" marR="0">
                        <a:lnSpc>
                          <a:spcPct val="107000"/>
                        </a:lnSpc>
                        <a:spcBef>
                          <a:spcPts val="0"/>
                        </a:spcBef>
                        <a:spcAft>
                          <a:spcPts val="0"/>
                        </a:spcAft>
                      </a:pPr>
                      <a:r>
                        <a:rPr lang="en-US" sz="1100">
                          <a:effectLst/>
                        </a:rPr>
                        <a:t>942922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Vijayakumar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Subramani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Chennai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22969245.26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3343629"/>
                  </a:ext>
                </a:extLst>
              </a:tr>
              <a:tr h="229819">
                <a:tc>
                  <a:txBody>
                    <a:bodyPr/>
                    <a:lstStyle/>
                    <a:p>
                      <a:pPr marL="0" marR="0">
                        <a:lnSpc>
                          <a:spcPct val="107000"/>
                        </a:lnSpc>
                        <a:spcBef>
                          <a:spcPts val="0"/>
                        </a:spcBef>
                        <a:spcAft>
                          <a:spcPts val="0"/>
                        </a:spcAft>
                      </a:pPr>
                      <a:r>
                        <a:rPr lang="en-US" sz="1100" dirty="0">
                          <a:effectLst/>
                        </a:rPr>
                        <a:t>153562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Ananth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Duraisamy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Chennai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22880446.67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7477081"/>
                  </a:ext>
                </a:extLst>
              </a:tr>
              <a:tr h="471801">
                <a:tc>
                  <a:txBody>
                    <a:bodyPr/>
                    <a:lstStyle/>
                    <a:p>
                      <a:pPr marL="0" marR="0">
                        <a:lnSpc>
                          <a:spcPct val="107000"/>
                        </a:lnSpc>
                        <a:spcBef>
                          <a:spcPts val="0"/>
                        </a:spcBef>
                        <a:spcAft>
                          <a:spcPts val="0"/>
                        </a:spcAft>
                      </a:pPr>
                      <a:r>
                        <a:rPr lang="en-US" sz="1100">
                          <a:effectLst/>
                        </a:rPr>
                        <a:t>550533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Thirukumaran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Vaiyanan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Trivandrum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KL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17038512.75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651173"/>
                  </a:ext>
                </a:extLst>
              </a:tr>
              <a:tr h="229819">
                <a:tc>
                  <a:txBody>
                    <a:bodyPr/>
                    <a:lstStyle/>
                    <a:p>
                      <a:pPr marL="0" marR="0">
                        <a:lnSpc>
                          <a:spcPct val="107000"/>
                        </a:lnSpc>
                        <a:spcBef>
                          <a:spcPts val="0"/>
                        </a:spcBef>
                        <a:spcAft>
                          <a:spcPts val="0"/>
                        </a:spcAft>
                      </a:pPr>
                      <a:r>
                        <a:rPr lang="en-US" sz="1100">
                          <a:effectLst/>
                        </a:rPr>
                        <a:t>387720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latin typeface="+mn-lt"/>
                          <a:ea typeface="+mn-ea"/>
                          <a:cs typeface="+mn-cs"/>
                        </a:rPr>
                        <a:t>Ramya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Rajagopalan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Hyderabad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8740393.58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0425213"/>
                  </a:ext>
                </a:extLst>
              </a:tr>
            </a:tbl>
          </a:graphicData>
        </a:graphic>
      </p:graphicFrame>
    </p:spTree>
    <p:extLst>
      <p:ext uri="{BB962C8B-B14F-4D97-AF65-F5344CB8AC3E}">
        <p14:creationId xmlns:p14="http://schemas.microsoft.com/office/powerpoint/2010/main" val="4042247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Provider </a:t>
            </a:r>
            <a:r>
              <a:rPr lang="en-US" sz="1400" dirty="0" smtClean="0">
                <a:latin typeface="Calibri" panose="020F0502020204030204" pitchFamily="34" charset="0"/>
                <a:cs typeface="Calibri" panose="020F0502020204030204" pitchFamily="34" charset="0"/>
              </a:rPr>
              <a:t>Utilization Features</a:t>
            </a:r>
            <a:endParaRPr lang="en-US" sz="1400" dirty="0">
              <a:solidFill>
                <a:schemeClr val="bg1"/>
              </a:solidFill>
              <a:latin typeface="Calibri" panose="020F0502020204030204" pitchFamily="34" charset="0"/>
            </a:endParaRPr>
          </a:p>
        </p:txBody>
      </p:sp>
      <p:sp>
        <p:nvSpPr>
          <p:cNvPr id="2" name="Title 1"/>
          <p:cNvSpPr>
            <a:spLocks noGrp="1"/>
          </p:cNvSpPr>
          <p:nvPr>
            <p:ph type="title"/>
          </p:nvPr>
        </p:nvSpPr>
        <p:spPr/>
        <p:txBody>
          <a:bodyPr/>
          <a:lstStyle/>
          <a:p>
            <a:r>
              <a:rPr lang="en-US" dirty="0"/>
              <a:t>Feature Engineering (with examples)</a:t>
            </a:r>
          </a:p>
        </p:txBody>
      </p:sp>
      <p:graphicFrame>
        <p:nvGraphicFramePr>
          <p:cNvPr id="3" name="Table 2"/>
          <p:cNvGraphicFramePr>
            <a:graphicFrameLocks noGrp="1"/>
          </p:cNvGraphicFramePr>
          <p:nvPr>
            <p:extLst>
              <p:ext uri="{D42A27DB-BD31-4B8C-83A1-F6EECF244321}">
                <p14:modId xmlns:p14="http://schemas.microsoft.com/office/powerpoint/2010/main" val="3884021484"/>
              </p:ext>
            </p:extLst>
          </p:nvPr>
        </p:nvGraphicFramePr>
        <p:xfrm>
          <a:off x="243067" y="1674753"/>
          <a:ext cx="8750463" cy="2341661"/>
        </p:xfrm>
        <a:graphic>
          <a:graphicData uri="http://schemas.openxmlformats.org/drawingml/2006/table">
            <a:tbl>
              <a:tblPr firstRow="1" firstCol="1" bandRow="1">
                <a:tableStyleId>{21E4AEA4-8DFA-4A89-87EB-49C32662AFE0}</a:tableStyleId>
              </a:tblPr>
              <a:tblGrid>
                <a:gridCol w="871282">
                  <a:extLst>
                    <a:ext uri="{9D8B030D-6E8A-4147-A177-3AD203B41FA5}">
                      <a16:colId xmlns:a16="http://schemas.microsoft.com/office/drawing/2014/main" val="1774407946"/>
                    </a:ext>
                  </a:extLst>
                </a:gridCol>
                <a:gridCol w="1405119">
                  <a:extLst>
                    <a:ext uri="{9D8B030D-6E8A-4147-A177-3AD203B41FA5}">
                      <a16:colId xmlns:a16="http://schemas.microsoft.com/office/drawing/2014/main" val="4095479492"/>
                    </a:ext>
                  </a:extLst>
                </a:gridCol>
                <a:gridCol w="1139054">
                  <a:extLst>
                    <a:ext uri="{9D8B030D-6E8A-4147-A177-3AD203B41FA5}">
                      <a16:colId xmlns:a16="http://schemas.microsoft.com/office/drawing/2014/main" val="526515095"/>
                    </a:ext>
                  </a:extLst>
                </a:gridCol>
                <a:gridCol w="1139054">
                  <a:extLst>
                    <a:ext uri="{9D8B030D-6E8A-4147-A177-3AD203B41FA5}">
                      <a16:colId xmlns:a16="http://schemas.microsoft.com/office/drawing/2014/main" val="3725983761"/>
                    </a:ext>
                  </a:extLst>
                </a:gridCol>
                <a:gridCol w="1139054">
                  <a:extLst>
                    <a:ext uri="{9D8B030D-6E8A-4147-A177-3AD203B41FA5}">
                      <a16:colId xmlns:a16="http://schemas.microsoft.com/office/drawing/2014/main" val="17694167"/>
                    </a:ext>
                  </a:extLst>
                </a:gridCol>
                <a:gridCol w="1139054">
                  <a:extLst>
                    <a:ext uri="{9D8B030D-6E8A-4147-A177-3AD203B41FA5}">
                      <a16:colId xmlns:a16="http://schemas.microsoft.com/office/drawing/2014/main" val="963842260"/>
                    </a:ext>
                  </a:extLst>
                </a:gridCol>
                <a:gridCol w="1917846">
                  <a:extLst>
                    <a:ext uri="{9D8B030D-6E8A-4147-A177-3AD203B41FA5}">
                      <a16:colId xmlns:a16="http://schemas.microsoft.com/office/drawing/2014/main" val="708408939"/>
                    </a:ext>
                  </a:extLst>
                </a:gridCol>
              </a:tblGrid>
              <a:tr h="669046">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rPr>
                        <a:t>npi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total_drug_cost_sum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total_drug_cost_mean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total_drug_cost_max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total_claim_count_sum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total_claim_count_mean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055885"/>
                  </a:ext>
                </a:extLst>
              </a:tr>
              <a:tr h="334523">
                <a:tc>
                  <a:txBody>
                    <a:bodyPr/>
                    <a:lstStyle/>
                    <a:p>
                      <a:pPr marL="0" marR="0">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1003000126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20655.60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1377.040000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12110.20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20.666667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3958632"/>
                  </a:ext>
                </a:extLst>
              </a:tr>
              <a:tr h="334523">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1003000142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120865.38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5493.880909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49748.43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1633.0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74.227273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7318468"/>
                  </a:ext>
                </a:extLst>
              </a:tr>
              <a:tr h="334523">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1003000167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134.76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67.380000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71.33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765014"/>
                  </a:ext>
                </a:extLst>
              </a:tr>
              <a:tr h="334523">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1003000282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328.04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164.020000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198.87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13.000000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3313798"/>
                  </a:ext>
                </a:extLst>
              </a:tr>
              <a:tr h="334523">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1003000407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86421.07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1600.390185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15281.17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1741.0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32.240741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1253847"/>
                  </a:ext>
                </a:extLst>
              </a:tr>
            </a:tbl>
          </a:graphicData>
        </a:graphic>
      </p:graphicFrame>
    </p:spTree>
    <p:extLst>
      <p:ext uri="{BB962C8B-B14F-4D97-AF65-F5344CB8AC3E}">
        <p14:creationId xmlns:p14="http://schemas.microsoft.com/office/powerpoint/2010/main" val="1522666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Merge Payment features with Provider features on last name, first name, city, state</a:t>
            </a:r>
          </a:p>
          <a:p>
            <a:pPr algn="ctr"/>
            <a:endParaRPr lang="en-US" sz="1400" dirty="0">
              <a:solidFill>
                <a:schemeClr val="bg1"/>
              </a:solidFill>
              <a:latin typeface="Calibri" panose="020F0502020204030204" pitchFamily="34" charset="0"/>
            </a:endParaRPr>
          </a:p>
        </p:txBody>
      </p:sp>
      <p:sp>
        <p:nvSpPr>
          <p:cNvPr id="2" name="Title 1"/>
          <p:cNvSpPr>
            <a:spLocks noGrp="1"/>
          </p:cNvSpPr>
          <p:nvPr>
            <p:ph type="title"/>
          </p:nvPr>
        </p:nvSpPr>
        <p:spPr/>
        <p:txBody>
          <a:bodyPr/>
          <a:lstStyle/>
          <a:p>
            <a:r>
              <a:rPr lang="en-US" dirty="0"/>
              <a:t>Feature Engineering (with examples)</a:t>
            </a:r>
          </a:p>
        </p:txBody>
      </p:sp>
      <p:graphicFrame>
        <p:nvGraphicFramePr>
          <p:cNvPr id="3" name="Table 2"/>
          <p:cNvGraphicFramePr>
            <a:graphicFrameLocks noGrp="1"/>
          </p:cNvGraphicFramePr>
          <p:nvPr>
            <p:extLst>
              <p:ext uri="{D42A27DB-BD31-4B8C-83A1-F6EECF244321}">
                <p14:modId xmlns:p14="http://schemas.microsoft.com/office/powerpoint/2010/main" val="1671016856"/>
              </p:ext>
            </p:extLst>
          </p:nvPr>
        </p:nvGraphicFramePr>
        <p:xfrm>
          <a:off x="176240" y="2057400"/>
          <a:ext cx="8791520" cy="2488505"/>
        </p:xfrm>
        <a:graphic>
          <a:graphicData uri="http://schemas.openxmlformats.org/drawingml/2006/table">
            <a:tbl>
              <a:tblPr firstRow="1" firstCol="1" bandRow="1">
                <a:tableStyleId>{21E4AEA4-8DFA-4A89-87EB-49C32662AFE0}</a:tableStyleId>
              </a:tblPr>
              <a:tblGrid>
                <a:gridCol w="183098">
                  <a:extLst>
                    <a:ext uri="{9D8B030D-6E8A-4147-A177-3AD203B41FA5}">
                      <a16:colId xmlns:a16="http://schemas.microsoft.com/office/drawing/2014/main" val="2136745835"/>
                    </a:ext>
                  </a:extLst>
                </a:gridCol>
                <a:gridCol w="940526">
                  <a:extLst>
                    <a:ext uri="{9D8B030D-6E8A-4147-A177-3AD203B41FA5}">
                      <a16:colId xmlns:a16="http://schemas.microsoft.com/office/drawing/2014/main" val="3472631396"/>
                    </a:ext>
                  </a:extLst>
                </a:gridCol>
                <a:gridCol w="809897">
                  <a:extLst>
                    <a:ext uri="{9D8B030D-6E8A-4147-A177-3AD203B41FA5}">
                      <a16:colId xmlns:a16="http://schemas.microsoft.com/office/drawing/2014/main" val="2385442019"/>
                    </a:ext>
                  </a:extLst>
                </a:gridCol>
                <a:gridCol w="966652">
                  <a:extLst>
                    <a:ext uri="{9D8B030D-6E8A-4147-A177-3AD203B41FA5}">
                      <a16:colId xmlns:a16="http://schemas.microsoft.com/office/drawing/2014/main" val="3653523935"/>
                    </a:ext>
                  </a:extLst>
                </a:gridCol>
                <a:gridCol w="751114">
                  <a:extLst>
                    <a:ext uri="{9D8B030D-6E8A-4147-A177-3AD203B41FA5}">
                      <a16:colId xmlns:a16="http://schemas.microsoft.com/office/drawing/2014/main" val="3291355225"/>
                    </a:ext>
                  </a:extLst>
                </a:gridCol>
                <a:gridCol w="646611">
                  <a:extLst>
                    <a:ext uri="{9D8B030D-6E8A-4147-A177-3AD203B41FA5}">
                      <a16:colId xmlns:a16="http://schemas.microsoft.com/office/drawing/2014/main" val="2358431067"/>
                    </a:ext>
                  </a:extLst>
                </a:gridCol>
                <a:gridCol w="1005395">
                  <a:extLst>
                    <a:ext uri="{9D8B030D-6E8A-4147-A177-3AD203B41FA5}">
                      <a16:colId xmlns:a16="http://schemas.microsoft.com/office/drawing/2014/main" val="203806955"/>
                    </a:ext>
                  </a:extLst>
                </a:gridCol>
                <a:gridCol w="751560">
                  <a:extLst>
                    <a:ext uri="{9D8B030D-6E8A-4147-A177-3AD203B41FA5}">
                      <a16:colId xmlns:a16="http://schemas.microsoft.com/office/drawing/2014/main" val="425563630"/>
                    </a:ext>
                  </a:extLst>
                </a:gridCol>
                <a:gridCol w="862148">
                  <a:extLst>
                    <a:ext uri="{9D8B030D-6E8A-4147-A177-3AD203B41FA5}">
                      <a16:colId xmlns:a16="http://schemas.microsoft.com/office/drawing/2014/main" val="2236055418"/>
                    </a:ext>
                  </a:extLst>
                </a:gridCol>
                <a:gridCol w="1019885">
                  <a:extLst>
                    <a:ext uri="{9D8B030D-6E8A-4147-A177-3AD203B41FA5}">
                      <a16:colId xmlns:a16="http://schemas.microsoft.com/office/drawing/2014/main" val="2564345804"/>
                    </a:ext>
                  </a:extLst>
                </a:gridCol>
                <a:gridCol w="854634">
                  <a:extLst>
                    <a:ext uri="{9D8B030D-6E8A-4147-A177-3AD203B41FA5}">
                      <a16:colId xmlns:a16="http://schemas.microsoft.com/office/drawing/2014/main" val="2261928640"/>
                    </a:ext>
                  </a:extLst>
                </a:gridCol>
              </a:tblGrid>
              <a:tr h="70838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rPr>
                        <a:t>npi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rPr>
                        <a:t>total_drug_cost_sum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rPr>
                        <a:t>total_drug_cost_mean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total_drug_cost_max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total_claim_count_sum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total_claim_count_mean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rPr>
                        <a:t>total_claim_count_max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rPr>
                        <a:t>total_day_supply_sum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total_day_supply_mean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total_day_supply_max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9672255"/>
                  </a:ext>
                </a:extLst>
              </a:tr>
              <a:tr h="354191">
                <a:tc>
                  <a:txBody>
                    <a:bodyPr/>
                    <a:lstStyle/>
                    <a:p>
                      <a:pPr marL="0" marR="0">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1003000126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20655.60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1377.040000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12110.20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20.666667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7131.0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475.400000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5859893"/>
                  </a:ext>
                </a:extLst>
              </a:tr>
              <a:tr h="354191">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1003000142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120865.38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5493.880909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49748.43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1633.0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74.227273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358.0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48810.0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2218.636364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10092.0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1254097"/>
                  </a:ext>
                </a:extLst>
              </a:tr>
              <a:tr h="354191">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1003000167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134.76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67.380000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71.33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148.0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74.000000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354378"/>
                  </a:ext>
                </a:extLst>
              </a:tr>
              <a:tr h="354191">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1003000282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328.04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164.020000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198.87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13.000000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616.0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308.000000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399.0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2213368"/>
                  </a:ext>
                </a:extLst>
              </a:tr>
              <a:tr h="354191">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1003000407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86421.07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1600.390185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15281.17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1741.0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32.240741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35930.0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665.370370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2213.0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8849013"/>
                  </a:ext>
                </a:extLst>
              </a:tr>
            </a:tbl>
          </a:graphicData>
        </a:graphic>
      </p:graphicFrame>
      <p:sp>
        <p:nvSpPr>
          <p:cNvPr id="4" name="Rounded Rectangle 3"/>
          <p:cNvSpPr/>
          <p:nvPr/>
        </p:nvSpPr>
        <p:spPr>
          <a:xfrm>
            <a:off x="176240" y="1260566"/>
            <a:ext cx="8791520" cy="67273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rPr>
              <a:t>Summary – Drug cost and Claim Count</a:t>
            </a:r>
            <a:endParaRPr lang="en-US" dirty="0">
              <a:solidFill>
                <a:schemeClr val="accent2"/>
              </a:solidFill>
            </a:endParaRPr>
          </a:p>
        </p:txBody>
      </p:sp>
    </p:spTree>
    <p:extLst>
      <p:ext uri="{BB962C8B-B14F-4D97-AF65-F5344CB8AC3E}">
        <p14:creationId xmlns:p14="http://schemas.microsoft.com/office/powerpoint/2010/main" val="1428110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Provider Utilization and Payment Features</a:t>
            </a:r>
            <a:endParaRPr lang="en-US" sz="1400" dirty="0">
              <a:solidFill>
                <a:schemeClr val="bg1"/>
              </a:solidFill>
              <a:latin typeface="Calibri" panose="020F0502020204030204" pitchFamily="34" charset="0"/>
            </a:endParaRPr>
          </a:p>
        </p:txBody>
      </p:sp>
      <p:sp>
        <p:nvSpPr>
          <p:cNvPr id="2" name="Title 1"/>
          <p:cNvSpPr>
            <a:spLocks noGrp="1"/>
          </p:cNvSpPr>
          <p:nvPr>
            <p:ph type="title"/>
          </p:nvPr>
        </p:nvSpPr>
        <p:spPr/>
        <p:txBody>
          <a:bodyPr/>
          <a:lstStyle/>
          <a:p>
            <a:r>
              <a:rPr lang="en-US" dirty="0"/>
              <a:t>Feature Engineering (with examples)</a:t>
            </a:r>
          </a:p>
        </p:txBody>
      </p:sp>
      <p:pic>
        <p:nvPicPr>
          <p:cNvPr id="5" name="Picture 4"/>
          <p:cNvPicPr>
            <a:picLocks noChangeAspect="1"/>
          </p:cNvPicPr>
          <p:nvPr/>
        </p:nvPicPr>
        <p:blipFill>
          <a:blip r:embed="rId3"/>
          <a:stretch>
            <a:fillRect/>
          </a:stretch>
        </p:blipFill>
        <p:spPr>
          <a:xfrm>
            <a:off x="1391480" y="1480930"/>
            <a:ext cx="5893904" cy="2839751"/>
          </a:xfrm>
          <a:prstGeom prst="rect">
            <a:avLst/>
          </a:prstGeom>
        </p:spPr>
      </p:pic>
    </p:spTree>
    <p:extLst>
      <p:ext uri="{BB962C8B-B14F-4D97-AF65-F5344CB8AC3E}">
        <p14:creationId xmlns:p14="http://schemas.microsoft.com/office/powerpoint/2010/main" val="4520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Exclusive Fraud Provider </a:t>
            </a:r>
            <a:r>
              <a:rPr lang="en-US" sz="1400" dirty="0"/>
              <a:t>data</a:t>
            </a:r>
          </a:p>
        </p:txBody>
      </p:sp>
      <p:sp>
        <p:nvSpPr>
          <p:cNvPr id="2" name="Title 1"/>
          <p:cNvSpPr>
            <a:spLocks noGrp="1"/>
          </p:cNvSpPr>
          <p:nvPr>
            <p:ph type="title"/>
          </p:nvPr>
        </p:nvSpPr>
        <p:spPr/>
        <p:txBody>
          <a:bodyPr/>
          <a:lstStyle/>
          <a:p>
            <a:r>
              <a:rPr lang="en-US" dirty="0"/>
              <a:t>Feature Engineering (with examples)</a:t>
            </a:r>
          </a:p>
        </p:txBody>
      </p:sp>
      <p:pic>
        <p:nvPicPr>
          <p:cNvPr id="5" name="Picture 4"/>
          <p:cNvPicPr>
            <a:picLocks noChangeAspect="1"/>
          </p:cNvPicPr>
          <p:nvPr/>
        </p:nvPicPr>
        <p:blipFill>
          <a:blip r:embed="rId3"/>
          <a:stretch>
            <a:fillRect/>
          </a:stretch>
        </p:blipFill>
        <p:spPr>
          <a:xfrm>
            <a:off x="134284" y="1204245"/>
            <a:ext cx="3993579" cy="3302440"/>
          </a:xfrm>
          <a:prstGeom prst="rect">
            <a:avLst/>
          </a:prstGeom>
        </p:spPr>
      </p:pic>
    </p:spTree>
    <p:extLst>
      <p:ext uri="{BB962C8B-B14F-4D97-AF65-F5344CB8AC3E}">
        <p14:creationId xmlns:p14="http://schemas.microsoft.com/office/powerpoint/2010/main" val="3801194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dirty="0">
                <a:solidFill>
                  <a:schemeClr val="bg1"/>
                </a:solidFill>
                <a:latin typeface="ArialMT"/>
              </a:rPr>
              <a:t>Merge all Features together</a:t>
            </a:r>
          </a:p>
          <a:p>
            <a:endParaRPr lang="en-US" sz="1400" dirty="0"/>
          </a:p>
        </p:txBody>
      </p:sp>
      <p:sp>
        <p:nvSpPr>
          <p:cNvPr id="2" name="Title 1"/>
          <p:cNvSpPr>
            <a:spLocks noGrp="1"/>
          </p:cNvSpPr>
          <p:nvPr>
            <p:ph type="title"/>
          </p:nvPr>
        </p:nvSpPr>
        <p:spPr/>
        <p:txBody>
          <a:bodyPr/>
          <a:lstStyle/>
          <a:p>
            <a:r>
              <a:rPr lang="en-US" dirty="0"/>
              <a:t>Feature Engineering (with examples)</a:t>
            </a:r>
          </a:p>
        </p:txBody>
      </p:sp>
      <p:pic>
        <p:nvPicPr>
          <p:cNvPr id="6" name="Picture 5"/>
          <p:cNvPicPr>
            <a:picLocks noChangeAspect="1"/>
          </p:cNvPicPr>
          <p:nvPr/>
        </p:nvPicPr>
        <p:blipFill>
          <a:blip r:embed="rId3"/>
          <a:stretch>
            <a:fillRect/>
          </a:stretch>
        </p:blipFill>
        <p:spPr>
          <a:xfrm>
            <a:off x="163286" y="1204245"/>
            <a:ext cx="4591594" cy="3439601"/>
          </a:xfrm>
          <a:prstGeom prst="rect">
            <a:avLst/>
          </a:prstGeom>
        </p:spPr>
      </p:pic>
    </p:spTree>
    <p:extLst>
      <p:ext uri="{BB962C8B-B14F-4D97-AF65-F5344CB8AC3E}">
        <p14:creationId xmlns:p14="http://schemas.microsoft.com/office/powerpoint/2010/main" val="971611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t>Fraud </a:t>
            </a:r>
            <a:r>
              <a:rPr lang="en-US" sz="1400" b="1" dirty="0"/>
              <a:t>Labels 309 vs NPI Records 893162  without Missing </a:t>
            </a:r>
            <a:r>
              <a:rPr lang="en-US" sz="1400" b="1" dirty="0" smtClean="0"/>
              <a:t>Values</a:t>
            </a:r>
            <a:endParaRPr lang="en-US" sz="1400" dirty="0">
              <a:solidFill>
                <a:srgbClr val="000000"/>
              </a:solidFill>
              <a:latin typeface="ArialMT"/>
            </a:endParaRPr>
          </a:p>
        </p:txBody>
      </p:sp>
      <p:sp>
        <p:nvSpPr>
          <p:cNvPr id="2" name="Title 1"/>
          <p:cNvSpPr>
            <a:spLocks noGrp="1"/>
          </p:cNvSpPr>
          <p:nvPr>
            <p:ph type="title"/>
          </p:nvPr>
        </p:nvSpPr>
        <p:spPr/>
        <p:txBody>
          <a:bodyPr/>
          <a:lstStyle/>
          <a:p>
            <a:r>
              <a:rPr lang="en-US" dirty="0"/>
              <a:t>Feature Engineering (with examples)</a:t>
            </a:r>
          </a:p>
        </p:txBody>
      </p:sp>
      <p:pic>
        <p:nvPicPr>
          <p:cNvPr id="5" name="Picture 4"/>
          <p:cNvPicPr>
            <a:picLocks noChangeAspect="1"/>
          </p:cNvPicPr>
          <p:nvPr/>
        </p:nvPicPr>
        <p:blipFill>
          <a:blip r:embed="rId3"/>
          <a:stretch>
            <a:fillRect/>
          </a:stretch>
        </p:blipFill>
        <p:spPr>
          <a:xfrm>
            <a:off x="156753" y="1125436"/>
            <a:ext cx="3847013" cy="3544536"/>
          </a:xfrm>
          <a:prstGeom prst="rect">
            <a:avLst/>
          </a:prstGeom>
        </p:spPr>
      </p:pic>
    </p:spTree>
    <p:extLst>
      <p:ext uri="{BB962C8B-B14F-4D97-AF65-F5344CB8AC3E}">
        <p14:creationId xmlns:p14="http://schemas.microsoft.com/office/powerpoint/2010/main" val="2527892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                                                          Evaluating </a:t>
            </a:r>
            <a:r>
              <a:rPr lang="en-US" sz="1400" b="1" dirty="0"/>
              <a:t>Predictive Models</a:t>
            </a:r>
            <a:endParaRPr lang="en-US" sz="1400" dirty="0">
              <a:solidFill>
                <a:srgbClr val="000000"/>
              </a:solidFill>
              <a:latin typeface="ArialMT"/>
            </a:endParaRPr>
          </a:p>
        </p:txBody>
      </p:sp>
      <p:sp>
        <p:nvSpPr>
          <p:cNvPr id="2" name="Title 1"/>
          <p:cNvSpPr>
            <a:spLocks noGrp="1"/>
          </p:cNvSpPr>
          <p:nvPr>
            <p:ph type="title"/>
          </p:nvPr>
        </p:nvSpPr>
        <p:spPr/>
        <p:txBody>
          <a:bodyPr/>
          <a:lstStyle/>
          <a:p>
            <a:r>
              <a:rPr lang="en-US" dirty="0"/>
              <a:t>Feature Engineering (with examples)</a:t>
            </a:r>
          </a:p>
        </p:txBody>
      </p:sp>
      <p:pic>
        <p:nvPicPr>
          <p:cNvPr id="6" name="Picture 5"/>
          <p:cNvPicPr>
            <a:picLocks noChangeAspect="1"/>
          </p:cNvPicPr>
          <p:nvPr/>
        </p:nvPicPr>
        <p:blipFill>
          <a:blip r:embed="rId3"/>
          <a:stretch>
            <a:fillRect/>
          </a:stretch>
        </p:blipFill>
        <p:spPr>
          <a:xfrm>
            <a:off x="65315" y="1204245"/>
            <a:ext cx="6791486" cy="3420006"/>
          </a:xfrm>
          <a:prstGeom prst="rect">
            <a:avLst/>
          </a:prstGeom>
        </p:spPr>
      </p:pic>
    </p:spTree>
    <p:extLst>
      <p:ext uri="{BB962C8B-B14F-4D97-AF65-F5344CB8AC3E}">
        <p14:creationId xmlns:p14="http://schemas.microsoft.com/office/powerpoint/2010/main" val="4056474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Flask-RESTful </a:t>
            </a:r>
            <a:r>
              <a:rPr lang="en-US" sz="1400" dirty="0"/>
              <a:t>API</a:t>
            </a:r>
            <a:endParaRPr lang="en-US" sz="1400" dirty="0">
              <a:solidFill>
                <a:srgbClr val="000000"/>
              </a:solidFill>
              <a:latin typeface="ArialMT"/>
            </a:endParaRPr>
          </a:p>
        </p:txBody>
      </p:sp>
      <p:sp>
        <p:nvSpPr>
          <p:cNvPr id="2" name="Title 1"/>
          <p:cNvSpPr>
            <a:spLocks noGrp="1"/>
          </p:cNvSpPr>
          <p:nvPr>
            <p:ph type="title"/>
          </p:nvPr>
        </p:nvSpPr>
        <p:spPr/>
        <p:txBody>
          <a:bodyPr/>
          <a:lstStyle/>
          <a:p>
            <a:r>
              <a:rPr lang="en-US" b="1" dirty="0"/>
              <a:t>Product Deployment</a:t>
            </a:r>
            <a:endParaRPr lang="en-US" dirty="0"/>
          </a:p>
        </p:txBody>
      </p:sp>
      <p:sp>
        <p:nvSpPr>
          <p:cNvPr id="3" name="Rectangle 2"/>
          <p:cNvSpPr/>
          <p:nvPr/>
        </p:nvSpPr>
        <p:spPr>
          <a:xfrm>
            <a:off x="1" y="1204246"/>
            <a:ext cx="9143999" cy="646331"/>
          </a:xfrm>
          <a:prstGeom prst="rect">
            <a:avLst/>
          </a:prstGeom>
        </p:spPr>
        <p:txBody>
          <a:bodyPr wrap="square">
            <a:spAutoFit/>
          </a:bodyPr>
          <a:lstStyle/>
          <a:p>
            <a:r>
              <a:rPr lang="en-US" sz="1200" dirty="0" smtClean="0"/>
              <a:t>Pilot </a:t>
            </a:r>
            <a:r>
              <a:rPr lang="en-US" sz="1200" dirty="0"/>
              <a:t>a simple Flask-RESTful API to return a </a:t>
            </a:r>
            <a:r>
              <a:rPr lang="en-US" sz="1200" dirty="0" smtClean="0"/>
              <a:t>fraud indicator </a:t>
            </a:r>
            <a:r>
              <a:rPr lang="en-US" sz="1200" dirty="0"/>
              <a:t>based on clients input using HTTP </a:t>
            </a:r>
            <a:r>
              <a:rPr lang="en-US" sz="1200" dirty="0" smtClean="0"/>
              <a:t>protocol</a:t>
            </a:r>
            <a:r>
              <a:rPr lang="en-US" sz="1200" dirty="0" smtClean="0">
                <a:latin typeface="ArialMT"/>
              </a:rPr>
              <a:t> </a:t>
            </a:r>
          </a:p>
          <a:p>
            <a:r>
              <a:rPr lang="en-US" sz="1200" dirty="0" smtClean="0">
                <a:latin typeface="ArialMT"/>
              </a:rPr>
              <a:t>Offer </a:t>
            </a:r>
            <a:r>
              <a:rPr lang="en-US" sz="1200" dirty="0">
                <a:latin typeface="ArialMT"/>
              </a:rPr>
              <a:t>customizable APIs based on client feedback </a:t>
            </a:r>
            <a:r>
              <a:rPr lang="en-US" sz="1200" dirty="0" smtClean="0">
                <a:latin typeface="ArialMT"/>
              </a:rPr>
              <a:t>to improve </a:t>
            </a:r>
            <a:r>
              <a:rPr lang="en-US" sz="1200" dirty="0">
                <a:latin typeface="ArialMT"/>
              </a:rPr>
              <a:t>the product</a:t>
            </a:r>
            <a:endParaRPr lang="en-US" sz="1200" dirty="0"/>
          </a:p>
          <a:p>
            <a:endParaRPr lang="en-US" sz="1200" dirty="0">
              <a:solidFill>
                <a:srgbClr val="000000"/>
              </a:solidFill>
              <a:latin typeface="Arial-BoldMT"/>
            </a:endParaRPr>
          </a:p>
        </p:txBody>
      </p:sp>
      <p:pic>
        <p:nvPicPr>
          <p:cNvPr id="7" name="Picture 6"/>
          <p:cNvPicPr>
            <a:picLocks noChangeAspect="1"/>
          </p:cNvPicPr>
          <p:nvPr/>
        </p:nvPicPr>
        <p:blipFill>
          <a:blip r:embed="rId3"/>
          <a:stretch>
            <a:fillRect/>
          </a:stretch>
        </p:blipFill>
        <p:spPr>
          <a:xfrm>
            <a:off x="97972" y="1789611"/>
            <a:ext cx="6511834" cy="2730137"/>
          </a:xfrm>
          <a:prstGeom prst="rect">
            <a:avLst/>
          </a:prstGeom>
        </p:spPr>
      </p:pic>
    </p:spTree>
    <p:extLst>
      <p:ext uri="{BB962C8B-B14F-4D97-AF65-F5344CB8AC3E}">
        <p14:creationId xmlns:p14="http://schemas.microsoft.com/office/powerpoint/2010/main" val="3423452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 y="0"/>
            <a:ext cx="3864770" cy="4693444"/>
            <a:chOff x="-1" y="0"/>
            <a:chExt cx="3864770" cy="4693444"/>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2344" t="2794" r="18628" b="3597"/>
            <a:stretch/>
          </p:blipFill>
          <p:spPr>
            <a:xfrm>
              <a:off x="0" y="0"/>
              <a:ext cx="3864769" cy="4693444"/>
            </a:xfrm>
            <a:prstGeom prst="rect">
              <a:avLst/>
            </a:prstGeom>
          </p:spPr>
        </p:pic>
        <p:sp>
          <p:nvSpPr>
            <p:cNvPr id="10" name="Rectangle 9"/>
            <p:cNvSpPr/>
            <p:nvPr/>
          </p:nvSpPr>
          <p:spPr>
            <a:xfrm>
              <a:off x="-1" y="0"/>
              <a:ext cx="3864769" cy="900114"/>
            </a:xfrm>
            <a:prstGeom prst="rect">
              <a:avLst/>
            </a:prstGeom>
            <a:gradFill>
              <a:gsLst>
                <a:gs pos="20000">
                  <a:schemeClr val="tx2">
                    <a:alpha val="84000"/>
                  </a:schemeClr>
                </a:gs>
                <a:gs pos="100000">
                  <a:schemeClr val="tx2">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itle 12"/>
          <p:cNvSpPr>
            <a:spLocks noGrp="1"/>
          </p:cNvSpPr>
          <p:nvPr>
            <p:ph type="title"/>
          </p:nvPr>
        </p:nvSpPr>
        <p:spPr/>
        <p:txBody>
          <a:bodyPr/>
          <a:lstStyle/>
          <a:p>
            <a:r>
              <a:rPr lang="en-US" b="1" dirty="0">
                <a:solidFill>
                  <a:schemeClr val="bg1"/>
                </a:solidFill>
              </a:rPr>
              <a:t>Agenda</a:t>
            </a:r>
          </a:p>
        </p:txBody>
      </p:sp>
      <p:sp>
        <p:nvSpPr>
          <p:cNvPr id="23" name="Rectangle 22"/>
          <p:cNvSpPr/>
          <p:nvPr/>
        </p:nvSpPr>
        <p:spPr>
          <a:xfrm>
            <a:off x="4191851" y="1018445"/>
            <a:ext cx="1870448" cy="215444"/>
          </a:xfrm>
          <a:prstGeom prst="rect">
            <a:avLst/>
          </a:prstGeom>
        </p:spPr>
        <p:txBody>
          <a:bodyPr wrap="none" lIns="0" tIns="0" rIns="0" bIns="0">
            <a:spAutoFit/>
          </a:bodyPr>
          <a:lstStyle/>
          <a:p>
            <a:pPr defTabSz="685800"/>
            <a:r>
              <a:rPr lang="en-US" sz="1400" b="1" dirty="0">
                <a:solidFill>
                  <a:srgbClr val="00B140"/>
                </a:solidFill>
                <a:latin typeface="Calibri" panose="020F0502020204030204" pitchFamily="34" charset="0"/>
                <a:cs typeface="Calibri" panose="020F0502020204030204" pitchFamily="34" charset="0"/>
              </a:rPr>
              <a:t>Why AI/ML/Data Science</a:t>
            </a:r>
          </a:p>
        </p:txBody>
      </p:sp>
      <p:sp>
        <p:nvSpPr>
          <p:cNvPr id="28" name="Rectangle 27"/>
          <p:cNvSpPr/>
          <p:nvPr/>
        </p:nvSpPr>
        <p:spPr>
          <a:xfrm>
            <a:off x="4191851" y="1539481"/>
            <a:ext cx="2307427" cy="215444"/>
          </a:xfrm>
          <a:prstGeom prst="rect">
            <a:avLst/>
          </a:prstGeom>
        </p:spPr>
        <p:txBody>
          <a:bodyPr wrap="none" lIns="0" tIns="0" rIns="0" bIns="0">
            <a:spAutoFit/>
          </a:bodyPr>
          <a:lstStyle/>
          <a:p>
            <a:pPr defTabSz="685800"/>
            <a:r>
              <a:rPr lang="en-US" sz="1400" b="1" dirty="0">
                <a:solidFill>
                  <a:srgbClr val="0033B4"/>
                </a:solidFill>
                <a:latin typeface="Calibri" panose="020F0502020204030204" pitchFamily="34" charset="0"/>
                <a:cs typeface="Calibri" panose="020F0502020204030204" pitchFamily="34" charset="0"/>
              </a:rPr>
              <a:t>Benefits of Predictive Analytics</a:t>
            </a:r>
          </a:p>
        </p:txBody>
      </p:sp>
      <p:sp>
        <p:nvSpPr>
          <p:cNvPr id="30" name="Rectangle 29"/>
          <p:cNvSpPr/>
          <p:nvPr/>
        </p:nvSpPr>
        <p:spPr>
          <a:xfrm>
            <a:off x="4191851" y="2060517"/>
            <a:ext cx="2153410" cy="215444"/>
          </a:xfrm>
          <a:prstGeom prst="rect">
            <a:avLst/>
          </a:prstGeom>
        </p:spPr>
        <p:txBody>
          <a:bodyPr wrap="none" lIns="0" tIns="0" rIns="0" bIns="0">
            <a:spAutoFit/>
          </a:bodyPr>
          <a:lstStyle/>
          <a:p>
            <a:pPr defTabSz="685800"/>
            <a:r>
              <a:rPr lang="en-US" sz="1400" b="1" dirty="0">
                <a:solidFill>
                  <a:srgbClr val="00B140"/>
                </a:solidFill>
                <a:latin typeface="Calibri" panose="020F0502020204030204" pitchFamily="34" charset="0"/>
                <a:cs typeface="Calibri" panose="020F0502020204030204" pitchFamily="34" charset="0"/>
              </a:rPr>
              <a:t>AI/ML SOLUTION APPROACH</a:t>
            </a:r>
          </a:p>
        </p:txBody>
      </p:sp>
      <p:sp>
        <p:nvSpPr>
          <p:cNvPr id="18" name="Rectangle 17"/>
          <p:cNvSpPr/>
          <p:nvPr/>
        </p:nvSpPr>
        <p:spPr>
          <a:xfrm>
            <a:off x="4191851" y="2581553"/>
            <a:ext cx="1320041" cy="215444"/>
          </a:xfrm>
          <a:prstGeom prst="rect">
            <a:avLst/>
          </a:prstGeom>
        </p:spPr>
        <p:txBody>
          <a:bodyPr wrap="none" lIns="0" tIns="0" rIns="0" bIns="0">
            <a:spAutoFit/>
          </a:bodyPr>
          <a:lstStyle/>
          <a:p>
            <a:pPr defTabSz="685800"/>
            <a:r>
              <a:rPr lang="en-US" sz="1400" b="1" dirty="0">
                <a:solidFill>
                  <a:srgbClr val="0033A0"/>
                </a:solidFill>
                <a:latin typeface="Calibri" panose="020F0502020204030204" pitchFamily="34" charset="0"/>
                <a:cs typeface="Calibri" panose="020F0502020204030204" pitchFamily="34" charset="0"/>
              </a:rPr>
              <a:t>SOLUTION DETAIL</a:t>
            </a:r>
          </a:p>
        </p:txBody>
      </p:sp>
      <p:sp>
        <p:nvSpPr>
          <p:cNvPr id="19" name="Oval 18"/>
          <p:cNvSpPr/>
          <p:nvPr/>
        </p:nvSpPr>
        <p:spPr>
          <a:xfrm>
            <a:off x="3739121" y="1007144"/>
            <a:ext cx="256032" cy="253435"/>
          </a:xfrm>
          <a:prstGeom prst="ellipse">
            <a:avLst/>
          </a:prstGeom>
          <a:solidFill>
            <a:schemeClr val="accent6"/>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500" dirty="0">
              <a:solidFill>
                <a:srgbClr val="FFFFFF"/>
              </a:solidFill>
              <a:latin typeface="Calibri" panose="020F0502020204030204" pitchFamily="34" charset="0"/>
              <a:cs typeface="Calibri" panose="020F0502020204030204" pitchFamily="34" charset="0"/>
            </a:endParaRPr>
          </a:p>
        </p:txBody>
      </p:sp>
      <p:sp>
        <p:nvSpPr>
          <p:cNvPr id="20" name="Oval 19"/>
          <p:cNvSpPr/>
          <p:nvPr/>
        </p:nvSpPr>
        <p:spPr>
          <a:xfrm>
            <a:off x="3739121" y="1530608"/>
            <a:ext cx="256032" cy="253435"/>
          </a:xfrm>
          <a:prstGeom prst="ellipse">
            <a:avLst/>
          </a:prstGeom>
          <a:solidFill>
            <a:schemeClr val="tx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500" dirty="0">
              <a:solidFill>
                <a:srgbClr val="FFFFFF"/>
              </a:solidFill>
              <a:latin typeface="Calibri" panose="020F0502020204030204" pitchFamily="34" charset="0"/>
              <a:cs typeface="Calibri" panose="020F0502020204030204" pitchFamily="34" charset="0"/>
            </a:endParaRPr>
          </a:p>
        </p:txBody>
      </p:sp>
      <p:sp>
        <p:nvSpPr>
          <p:cNvPr id="33" name="Oval 32"/>
          <p:cNvSpPr/>
          <p:nvPr/>
        </p:nvSpPr>
        <p:spPr>
          <a:xfrm>
            <a:off x="3739121" y="2053945"/>
            <a:ext cx="256032" cy="253435"/>
          </a:xfrm>
          <a:prstGeom prst="ellipse">
            <a:avLst/>
          </a:prstGeom>
          <a:solidFill>
            <a:schemeClr val="accent6"/>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500" dirty="0">
              <a:solidFill>
                <a:srgbClr val="FFFFFF"/>
              </a:solidFill>
              <a:latin typeface="Calibri" panose="020F0502020204030204" pitchFamily="34" charset="0"/>
              <a:cs typeface="Calibri" panose="020F0502020204030204" pitchFamily="34" charset="0"/>
            </a:endParaRPr>
          </a:p>
        </p:txBody>
      </p:sp>
      <p:sp>
        <p:nvSpPr>
          <p:cNvPr id="34" name="Oval 33"/>
          <p:cNvSpPr/>
          <p:nvPr/>
        </p:nvSpPr>
        <p:spPr>
          <a:xfrm>
            <a:off x="3739121" y="2577282"/>
            <a:ext cx="256032" cy="253435"/>
          </a:xfrm>
          <a:prstGeom prst="ellipse">
            <a:avLst/>
          </a:prstGeom>
          <a:solidFill>
            <a:schemeClr val="tx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500" dirty="0">
              <a:solidFill>
                <a:srgbClr val="FFFFFF"/>
              </a:solidFill>
              <a:latin typeface="Calibri" panose="020F0502020204030204" pitchFamily="34" charset="0"/>
              <a:cs typeface="Calibri" panose="020F0502020204030204" pitchFamily="34" charset="0"/>
            </a:endParaRPr>
          </a:p>
        </p:txBody>
      </p:sp>
      <p:sp>
        <p:nvSpPr>
          <p:cNvPr id="35" name="Oval 34"/>
          <p:cNvSpPr/>
          <p:nvPr/>
        </p:nvSpPr>
        <p:spPr>
          <a:xfrm>
            <a:off x="3739121" y="3100619"/>
            <a:ext cx="256032" cy="253435"/>
          </a:xfrm>
          <a:prstGeom prst="ellipse">
            <a:avLst/>
          </a:prstGeom>
          <a:solidFill>
            <a:schemeClr val="accent6"/>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500" dirty="0">
              <a:solidFill>
                <a:srgbClr val="FFFFFF"/>
              </a:solidFill>
              <a:latin typeface="Calibri" panose="020F0502020204030204" pitchFamily="34" charset="0"/>
              <a:cs typeface="Calibri" panose="020F0502020204030204" pitchFamily="34" charset="0"/>
            </a:endParaRPr>
          </a:p>
        </p:txBody>
      </p:sp>
      <p:sp>
        <p:nvSpPr>
          <p:cNvPr id="21" name="Rectangle 20"/>
          <p:cNvSpPr/>
          <p:nvPr/>
        </p:nvSpPr>
        <p:spPr>
          <a:xfrm>
            <a:off x="4191851" y="3050176"/>
            <a:ext cx="1013698" cy="215444"/>
          </a:xfrm>
          <a:prstGeom prst="rect">
            <a:avLst/>
          </a:prstGeom>
        </p:spPr>
        <p:txBody>
          <a:bodyPr wrap="square" lIns="0" tIns="0" rIns="0" bIns="0">
            <a:spAutoFit/>
          </a:bodyPr>
          <a:lstStyle/>
          <a:p>
            <a:pPr defTabSz="685800"/>
            <a:r>
              <a:rPr lang="en-US" sz="1400" b="1" dirty="0">
                <a:solidFill>
                  <a:srgbClr val="0033A0"/>
                </a:solidFill>
                <a:latin typeface="Calibri" panose="020F0502020204030204" pitchFamily="34" charset="0"/>
                <a:cs typeface="Calibri" panose="020F0502020204030204" pitchFamily="34" charset="0"/>
              </a:rPr>
              <a:t>Q&amp;A</a:t>
            </a:r>
          </a:p>
        </p:txBody>
      </p:sp>
    </p:spTree>
    <p:extLst>
      <p:ext uri="{BB962C8B-B14F-4D97-AF65-F5344CB8AC3E}">
        <p14:creationId xmlns:p14="http://schemas.microsoft.com/office/powerpoint/2010/main" val="1023441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a:t>
            </a:r>
            <a:endParaRPr lang="en-US" dirty="0"/>
          </a:p>
        </p:txBody>
      </p:sp>
      <p:sp>
        <p:nvSpPr>
          <p:cNvPr id="3" name="Rectangle 2"/>
          <p:cNvSpPr/>
          <p:nvPr/>
        </p:nvSpPr>
        <p:spPr>
          <a:xfrm>
            <a:off x="384047" y="790571"/>
            <a:ext cx="8159062" cy="1408078"/>
          </a:xfrm>
          <a:prstGeom prst="rect">
            <a:avLst/>
          </a:prstGeom>
        </p:spPr>
        <p:txBody>
          <a:bodyPr wrap="square">
            <a:spAutoFit/>
          </a:bodyPr>
          <a:lstStyle/>
          <a:p>
            <a:r>
              <a:rPr lang="en-US" sz="1050" dirty="0"/>
              <a:t>Physician Payments file</a:t>
            </a:r>
          </a:p>
          <a:p>
            <a:r>
              <a:rPr lang="en-US" sz="900" dirty="0">
                <a:hlinkClick r:id="rId2"/>
              </a:rPr>
              <a:t>https://www.cms.gov/OpenPayments/Explore-the-Data/Dataset-Downloads</a:t>
            </a:r>
            <a:endParaRPr lang="en-US" sz="900" dirty="0"/>
          </a:p>
          <a:p>
            <a:endParaRPr lang="en-US" sz="900" dirty="0"/>
          </a:p>
          <a:p>
            <a:r>
              <a:rPr lang="en-US" sz="1050" dirty="0"/>
              <a:t>Medicare Provider Utilization file</a:t>
            </a:r>
            <a:endParaRPr lang="en-US" sz="900" dirty="0"/>
          </a:p>
          <a:p>
            <a:r>
              <a:rPr lang="en-US" sz="900" dirty="0">
                <a:hlinkClick r:id="rId3"/>
              </a:rPr>
              <a:t>https://www.cms.gov/Research-Statistics-Data-and-Systems/Statistics-Trends-and-Reports/Medicare-Provider-Charge-Data/Part-D-Prescriber.html</a:t>
            </a:r>
            <a:endParaRPr lang="en-US" sz="900" dirty="0"/>
          </a:p>
          <a:p>
            <a:endParaRPr lang="en-US" sz="900" dirty="0"/>
          </a:p>
          <a:p>
            <a:r>
              <a:rPr lang="en-US" sz="1050" dirty="0"/>
              <a:t>Fraud Provider file</a:t>
            </a:r>
            <a:endParaRPr lang="en-US" sz="900" dirty="0"/>
          </a:p>
          <a:p>
            <a:r>
              <a:rPr lang="en-US" sz="900" dirty="0">
                <a:hlinkClick r:id="rId4"/>
              </a:rPr>
              <a:t>https://</a:t>
            </a:r>
            <a:r>
              <a:rPr lang="en-US" sz="900" dirty="0" smtClean="0">
                <a:hlinkClick r:id="rId4"/>
              </a:rPr>
              <a:t>oig.hhs.gov/exclusions/exclusions_list.asp</a:t>
            </a:r>
            <a:endParaRPr lang="en-US" sz="900" dirty="0" smtClean="0"/>
          </a:p>
          <a:p>
            <a:endParaRPr lang="en-US" sz="900" dirty="0"/>
          </a:p>
        </p:txBody>
      </p:sp>
    </p:spTree>
    <p:extLst>
      <p:ext uri="{BB962C8B-B14F-4D97-AF65-F5344CB8AC3E}">
        <p14:creationId xmlns:p14="http://schemas.microsoft.com/office/powerpoint/2010/main" val="201058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 y="601776"/>
            <a:ext cx="9143999" cy="581977"/>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ea typeface="Calibri" panose="020F0502020204030204" pitchFamily="34" charset="0"/>
              </a:rPr>
              <a:t>Applied Predictive Analytics to detect the fraudulent Medicare providers and beneficiaries based on fraud patterns, anomaly analysis</a:t>
            </a:r>
          </a:p>
        </p:txBody>
      </p:sp>
      <p:sp>
        <p:nvSpPr>
          <p:cNvPr id="15" name="Title 14"/>
          <p:cNvSpPr>
            <a:spLocks noGrp="1"/>
          </p:cNvSpPr>
          <p:nvPr>
            <p:ph type="title"/>
          </p:nvPr>
        </p:nvSpPr>
        <p:spPr/>
        <p:txBody>
          <a:bodyPr/>
          <a:lstStyle/>
          <a:p>
            <a:r>
              <a:rPr lang="en-US" dirty="0"/>
              <a:t>Predictive Analytics for Fraud Detection</a:t>
            </a:r>
          </a:p>
        </p:txBody>
      </p:sp>
      <p:sp>
        <p:nvSpPr>
          <p:cNvPr id="9" name="Rectangle 8"/>
          <p:cNvSpPr/>
          <p:nvPr/>
        </p:nvSpPr>
        <p:spPr>
          <a:xfrm>
            <a:off x="1194579" y="1216392"/>
            <a:ext cx="2373727" cy="184666"/>
          </a:xfrm>
          <a:prstGeom prst="rect">
            <a:avLst/>
          </a:prstGeom>
        </p:spPr>
        <p:txBody>
          <a:bodyPr wrap="none" lIns="0" tIns="0" rIns="0" bIns="0">
            <a:spAutoFit/>
          </a:bodyPr>
          <a:lstStyle/>
          <a:p>
            <a:pPr algn="ctr"/>
            <a:r>
              <a:rPr lang="en-US" sz="1200" b="1" dirty="0">
                <a:solidFill>
                  <a:schemeClr val="accent3">
                    <a:lumMod val="75000"/>
                  </a:schemeClr>
                </a:solidFill>
                <a:latin typeface="Calibri" panose="020F0502020204030204" pitchFamily="34" charset="0"/>
                <a:ea typeface="Calibri" panose="020F0502020204030204" pitchFamily="34" charset="0"/>
              </a:rPr>
              <a:t>Data Science / Analytics Components</a:t>
            </a:r>
            <a:endParaRPr lang="en-US" sz="1200" b="1" dirty="0">
              <a:solidFill>
                <a:schemeClr val="accent3">
                  <a:lumMod val="75000"/>
                </a:schemeClr>
              </a:solidFill>
              <a:latin typeface="Calibri" panose="020F0502020204030204" pitchFamily="34" charset="0"/>
            </a:endParaRPr>
          </a:p>
        </p:txBody>
      </p:sp>
      <p:sp>
        <p:nvSpPr>
          <p:cNvPr id="10" name="Rectangle 9"/>
          <p:cNvSpPr/>
          <p:nvPr/>
        </p:nvSpPr>
        <p:spPr>
          <a:xfrm>
            <a:off x="5393754" y="1330437"/>
            <a:ext cx="3448983" cy="1015663"/>
          </a:xfrm>
          <a:prstGeom prst="rect">
            <a:avLst/>
          </a:prstGeom>
        </p:spPr>
        <p:txBody>
          <a:bodyPr wrap="square" lIns="0" tIns="0" rIns="0" bIns="0">
            <a:spAutoFit/>
          </a:bodyPr>
          <a:lstStyle/>
          <a:p>
            <a:pPr algn="ctr">
              <a:spcBef>
                <a:spcPts val="300"/>
              </a:spcBef>
            </a:pPr>
            <a:r>
              <a:rPr lang="en-US" sz="1200" b="1" dirty="0">
                <a:solidFill>
                  <a:schemeClr val="accent3">
                    <a:lumMod val="75000"/>
                  </a:schemeClr>
                </a:solidFill>
                <a:latin typeface="Calibri" panose="020F0502020204030204" pitchFamily="34" charset="0"/>
                <a:ea typeface="Calibri" panose="020F0502020204030204" pitchFamily="34" charset="0"/>
              </a:rPr>
              <a:t>WHY AI/ML &amp; Data Science???</a:t>
            </a:r>
          </a:p>
          <a:p>
            <a:pPr marL="174625" indent="-174625">
              <a:spcBef>
                <a:spcPts val="300"/>
              </a:spcBef>
              <a:buFont typeface="Wingdings" panose="05000000000000000000" pitchFamily="2" charset="2"/>
              <a:buChar char="§"/>
            </a:pPr>
            <a:r>
              <a:rPr lang="en-US" sz="1100" i="1" dirty="0">
                <a:solidFill>
                  <a:srgbClr val="596273"/>
                </a:solidFill>
                <a:latin typeface="Calibri" panose="020F0502020204030204" pitchFamily="34" charset="0"/>
              </a:rPr>
              <a:t>Empower the people who understand the data best</a:t>
            </a:r>
          </a:p>
          <a:p>
            <a:pPr marL="174625" indent="-174625">
              <a:spcBef>
                <a:spcPts val="300"/>
              </a:spcBef>
              <a:buFont typeface="Wingdings" panose="05000000000000000000" pitchFamily="2" charset="2"/>
              <a:buChar char="§"/>
            </a:pPr>
            <a:r>
              <a:rPr lang="en-US" sz="1100" i="1" dirty="0">
                <a:solidFill>
                  <a:srgbClr val="596273"/>
                </a:solidFill>
                <a:latin typeface="Calibri" panose="020F0502020204030204" pitchFamily="34" charset="0"/>
              </a:rPr>
              <a:t>Accelerate time to value</a:t>
            </a:r>
          </a:p>
          <a:p>
            <a:pPr marL="174625" indent="-174625">
              <a:spcBef>
                <a:spcPts val="300"/>
              </a:spcBef>
              <a:buFont typeface="Wingdings" panose="05000000000000000000" pitchFamily="2" charset="2"/>
              <a:buChar char="§"/>
            </a:pPr>
            <a:r>
              <a:rPr lang="en-US" sz="1100" i="1" dirty="0">
                <a:solidFill>
                  <a:srgbClr val="596273"/>
                </a:solidFill>
                <a:latin typeface="Calibri" panose="020F0502020204030204" pitchFamily="34" charset="0"/>
              </a:rPr>
              <a:t>Lower business risk with more accurate data</a:t>
            </a:r>
          </a:p>
          <a:p>
            <a:pPr marL="174625" indent="-174625">
              <a:spcBef>
                <a:spcPts val="300"/>
              </a:spcBef>
              <a:buFont typeface="Wingdings" panose="05000000000000000000" pitchFamily="2" charset="2"/>
              <a:buChar char="§"/>
            </a:pPr>
            <a:r>
              <a:rPr lang="en-US" sz="1100" i="1" dirty="0">
                <a:solidFill>
                  <a:srgbClr val="596273"/>
                </a:solidFill>
                <a:latin typeface="Calibri" panose="020F0502020204030204" pitchFamily="34" charset="0"/>
              </a:rPr>
              <a:t>Unlock innovation using a wider variety of data</a:t>
            </a:r>
          </a:p>
        </p:txBody>
      </p:sp>
      <p:cxnSp>
        <p:nvCxnSpPr>
          <p:cNvPr id="17" name="Straight Connector 16"/>
          <p:cNvCxnSpPr/>
          <p:nvPr/>
        </p:nvCxnSpPr>
        <p:spPr>
          <a:xfrm>
            <a:off x="0" y="4531648"/>
            <a:ext cx="9144000"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443" y="1687420"/>
            <a:ext cx="507469" cy="487525"/>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5508" y="1697128"/>
            <a:ext cx="361978" cy="446200"/>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9794" y="2600975"/>
            <a:ext cx="651033" cy="603532"/>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3213" y="1693109"/>
            <a:ext cx="450219" cy="450219"/>
          </a:xfrm>
          <a:prstGeom prst="rect">
            <a:avLst/>
          </a:prstGeom>
        </p:spPr>
      </p:pic>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3418" y="2567091"/>
            <a:ext cx="739298" cy="558772"/>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7086" y="2574673"/>
            <a:ext cx="756182" cy="756182"/>
          </a:xfrm>
          <a:prstGeom prst="rect">
            <a:avLst/>
          </a:prstGeom>
        </p:spPr>
      </p:pic>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12416" y="3583949"/>
            <a:ext cx="556479" cy="659130"/>
          </a:xfrm>
          <a:prstGeom prst="rect">
            <a:avLst/>
          </a:prstGeom>
        </p:spPr>
      </p:pic>
      <p:sp>
        <p:nvSpPr>
          <p:cNvPr id="3" name="Right Arrow 2"/>
          <p:cNvSpPr/>
          <p:nvPr/>
        </p:nvSpPr>
        <p:spPr>
          <a:xfrm>
            <a:off x="1766631" y="1900356"/>
            <a:ext cx="411480" cy="78377"/>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2968895" y="1891993"/>
            <a:ext cx="411480" cy="78377"/>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rot="10800000">
            <a:off x="2983217" y="2892767"/>
            <a:ext cx="411480" cy="78377"/>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789387" y="2906026"/>
            <a:ext cx="411480" cy="78377"/>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rved Left Arrow 3"/>
          <p:cNvSpPr/>
          <p:nvPr/>
        </p:nvSpPr>
        <p:spPr>
          <a:xfrm>
            <a:off x="4120828" y="2098901"/>
            <a:ext cx="366460" cy="814673"/>
          </a:xfrm>
          <a:prstGeom prst="curvedLef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703279" y="1475859"/>
            <a:ext cx="1257618" cy="153888"/>
          </a:xfrm>
          <a:prstGeom prst="rect">
            <a:avLst/>
          </a:prstGeom>
        </p:spPr>
        <p:txBody>
          <a:bodyPr wrap="square" lIns="0" tIns="0" rIns="0" bIns="0" rtlCol="0">
            <a:spAutoFit/>
          </a:bodyPr>
          <a:lstStyle/>
          <a:p>
            <a:pPr algn="l"/>
            <a:r>
              <a:rPr lang="en-US" sz="1000" dirty="0">
                <a:solidFill>
                  <a:schemeClr val="accent2"/>
                </a:solidFill>
              </a:rPr>
              <a:t>Detect fraud provider</a:t>
            </a:r>
            <a:endParaRPr lang="en-US" sz="1200" dirty="0">
              <a:solidFill>
                <a:schemeClr val="accent2"/>
              </a:solidFill>
            </a:endParaRPr>
          </a:p>
        </p:txBody>
      </p:sp>
      <p:sp>
        <p:nvSpPr>
          <p:cNvPr id="49" name="TextBox 48"/>
          <p:cNvSpPr txBox="1"/>
          <p:nvPr/>
        </p:nvSpPr>
        <p:spPr>
          <a:xfrm>
            <a:off x="1631059" y="2183080"/>
            <a:ext cx="2021246" cy="138499"/>
          </a:xfrm>
          <a:prstGeom prst="rect">
            <a:avLst/>
          </a:prstGeom>
        </p:spPr>
        <p:txBody>
          <a:bodyPr wrap="square" lIns="0" tIns="0" rIns="0" bIns="0" rtlCol="0">
            <a:spAutoFit/>
          </a:bodyPr>
          <a:lstStyle/>
          <a:p>
            <a:r>
              <a:rPr lang="en-US" sz="900" dirty="0">
                <a:solidFill>
                  <a:schemeClr val="accent2"/>
                </a:solidFill>
              </a:rPr>
              <a:t>Collect Claim provider, beneficiary data</a:t>
            </a:r>
            <a:endParaRPr lang="en-US" sz="1050" dirty="0">
              <a:solidFill>
                <a:schemeClr val="accent2"/>
              </a:solidFill>
            </a:endParaRPr>
          </a:p>
        </p:txBody>
      </p:sp>
      <p:sp>
        <p:nvSpPr>
          <p:cNvPr id="50" name="TextBox 49"/>
          <p:cNvSpPr txBox="1"/>
          <p:nvPr/>
        </p:nvSpPr>
        <p:spPr>
          <a:xfrm>
            <a:off x="3138723" y="1440515"/>
            <a:ext cx="1763485" cy="161583"/>
          </a:xfrm>
          <a:prstGeom prst="rect">
            <a:avLst/>
          </a:prstGeom>
        </p:spPr>
        <p:txBody>
          <a:bodyPr wrap="square" lIns="0" tIns="0" rIns="0" bIns="0" rtlCol="0">
            <a:spAutoFit/>
          </a:bodyPr>
          <a:lstStyle/>
          <a:p>
            <a:pPr algn="l"/>
            <a:r>
              <a:rPr lang="en-US" sz="1050" dirty="0">
                <a:solidFill>
                  <a:schemeClr val="accent2"/>
                </a:solidFill>
              </a:rPr>
              <a:t>Exploratory data analysis</a:t>
            </a:r>
            <a:endParaRPr lang="en-US" sz="1200" dirty="0">
              <a:solidFill>
                <a:schemeClr val="accent2"/>
              </a:solidFill>
            </a:endParaRPr>
          </a:p>
        </p:txBody>
      </p:sp>
      <p:sp>
        <p:nvSpPr>
          <p:cNvPr id="51" name="TextBox 50"/>
          <p:cNvSpPr txBox="1"/>
          <p:nvPr/>
        </p:nvSpPr>
        <p:spPr>
          <a:xfrm>
            <a:off x="3422315" y="3185078"/>
            <a:ext cx="907121" cy="161583"/>
          </a:xfrm>
          <a:prstGeom prst="rect">
            <a:avLst/>
          </a:prstGeom>
        </p:spPr>
        <p:txBody>
          <a:bodyPr wrap="square" lIns="0" tIns="0" rIns="0" bIns="0" rtlCol="0">
            <a:spAutoFit/>
          </a:bodyPr>
          <a:lstStyle/>
          <a:p>
            <a:pPr algn="l"/>
            <a:r>
              <a:rPr lang="en-US" sz="1050" dirty="0">
                <a:solidFill>
                  <a:schemeClr val="accent2"/>
                </a:solidFill>
              </a:rPr>
              <a:t>Data cleansing</a:t>
            </a:r>
            <a:endParaRPr lang="en-US" sz="1200" dirty="0">
              <a:solidFill>
                <a:schemeClr val="accent2"/>
              </a:solidFill>
            </a:endParaRPr>
          </a:p>
        </p:txBody>
      </p:sp>
      <p:sp>
        <p:nvSpPr>
          <p:cNvPr id="52" name="TextBox 51"/>
          <p:cNvSpPr txBox="1"/>
          <p:nvPr/>
        </p:nvSpPr>
        <p:spPr>
          <a:xfrm>
            <a:off x="2178111" y="3158271"/>
            <a:ext cx="1763485" cy="161583"/>
          </a:xfrm>
          <a:prstGeom prst="rect">
            <a:avLst/>
          </a:prstGeom>
        </p:spPr>
        <p:txBody>
          <a:bodyPr wrap="square" lIns="0" tIns="0" rIns="0" bIns="0" rtlCol="0">
            <a:spAutoFit/>
          </a:bodyPr>
          <a:lstStyle/>
          <a:p>
            <a:pPr algn="l"/>
            <a:r>
              <a:rPr lang="en-US" sz="1050" dirty="0">
                <a:solidFill>
                  <a:schemeClr val="accent2"/>
                </a:solidFill>
              </a:rPr>
              <a:t>Data transmission</a:t>
            </a:r>
            <a:endParaRPr lang="en-US" sz="1200" dirty="0">
              <a:solidFill>
                <a:schemeClr val="accent2"/>
              </a:solidFill>
            </a:endParaRPr>
          </a:p>
        </p:txBody>
      </p:sp>
      <p:sp>
        <p:nvSpPr>
          <p:cNvPr id="53" name="TextBox 52"/>
          <p:cNvSpPr txBox="1"/>
          <p:nvPr/>
        </p:nvSpPr>
        <p:spPr>
          <a:xfrm>
            <a:off x="1037522" y="3193616"/>
            <a:ext cx="1097282" cy="161583"/>
          </a:xfrm>
          <a:prstGeom prst="rect">
            <a:avLst/>
          </a:prstGeom>
        </p:spPr>
        <p:txBody>
          <a:bodyPr wrap="square" lIns="0" tIns="0" rIns="0" bIns="0" rtlCol="0">
            <a:spAutoFit/>
          </a:bodyPr>
          <a:lstStyle/>
          <a:p>
            <a:pPr algn="l"/>
            <a:r>
              <a:rPr lang="en-US" sz="1050" dirty="0">
                <a:solidFill>
                  <a:schemeClr val="accent2"/>
                </a:solidFill>
              </a:rPr>
              <a:t>Data Visualization</a:t>
            </a:r>
            <a:endParaRPr lang="en-US" sz="1200" dirty="0">
              <a:solidFill>
                <a:schemeClr val="accent2"/>
              </a:solidFill>
            </a:endParaRPr>
          </a:p>
        </p:txBody>
      </p:sp>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5117" y="3594331"/>
            <a:ext cx="593659" cy="593659"/>
          </a:xfrm>
          <a:prstGeom prst="rect">
            <a:avLst/>
          </a:prstGeom>
        </p:spPr>
      </p:pic>
      <p:sp>
        <p:nvSpPr>
          <p:cNvPr id="54" name="TextBox 53"/>
          <p:cNvSpPr txBox="1"/>
          <p:nvPr/>
        </p:nvSpPr>
        <p:spPr>
          <a:xfrm>
            <a:off x="952860" y="4266480"/>
            <a:ext cx="1143000" cy="161583"/>
          </a:xfrm>
          <a:prstGeom prst="rect">
            <a:avLst/>
          </a:prstGeom>
        </p:spPr>
        <p:txBody>
          <a:bodyPr wrap="square" lIns="0" tIns="0" rIns="0" bIns="0" rtlCol="0">
            <a:spAutoFit/>
          </a:bodyPr>
          <a:lstStyle/>
          <a:p>
            <a:pPr algn="l"/>
            <a:r>
              <a:rPr lang="en-US" sz="1050" dirty="0">
                <a:solidFill>
                  <a:schemeClr val="accent2"/>
                </a:solidFill>
              </a:rPr>
              <a:t>ML Modelling</a:t>
            </a:r>
            <a:endParaRPr lang="en-US" sz="1200" dirty="0">
              <a:solidFill>
                <a:schemeClr val="accent2"/>
              </a:solidFill>
            </a:endParaRPr>
          </a:p>
        </p:txBody>
      </p:sp>
      <p:sp>
        <p:nvSpPr>
          <p:cNvPr id="55" name="TextBox 54"/>
          <p:cNvSpPr txBox="1"/>
          <p:nvPr/>
        </p:nvSpPr>
        <p:spPr>
          <a:xfrm>
            <a:off x="2302207" y="4272632"/>
            <a:ext cx="757646" cy="161583"/>
          </a:xfrm>
          <a:prstGeom prst="rect">
            <a:avLst/>
          </a:prstGeom>
        </p:spPr>
        <p:txBody>
          <a:bodyPr wrap="square" lIns="0" tIns="0" rIns="0" bIns="0" rtlCol="0">
            <a:spAutoFit/>
          </a:bodyPr>
          <a:lstStyle/>
          <a:p>
            <a:pPr algn="l"/>
            <a:r>
              <a:rPr lang="en-US" sz="1050" dirty="0">
                <a:solidFill>
                  <a:schemeClr val="accent2"/>
                </a:solidFill>
              </a:rPr>
              <a:t>Deployment</a:t>
            </a:r>
            <a:endParaRPr lang="en-US" sz="1200" dirty="0">
              <a:solidFill>
                <a:schemeClr val="accent2"/>
              </a:solidFill>
            </a:endParaRPr>
          </a:p>
        </p:txBody>
      </p:sp>
      <p:sp>
        <p:nvSpPr>
          <p:cNvPr id="28" name="Curved Left Arrow 27"/>
          <p:cNvSpPr/>
          <p:nvPr/>
        </p:nvSpPr>
        <p:spPr>
          <a:xfrm flipH="1">
            <a:off x="544755" y="3067113"/>
            <a:ext cx="264504" cy="814673"/>
          </a:xfrm>
          <a:prstGeom prst="curvedLef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ight Arrow 28"/>
          <p:cNvSpPr/>
          <p:nvPr/>
        </p:nvSpPr>
        <p:spPr>
          <a:xfrm>
            <a:off x="1849717" y="3874316"/>
            <a:ext cx="411480" cy="78377"/>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5905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Apply  data science techniques to predict the fraud providers / Beneficiaries</a:t>
            </a:r>
          </a:p>
        </p:txBody>
      </p:sp>
      <p:sp>
        <p:nvSpPr>
          <p:cNvPr id="2" name="Title 1"/>
          <p:cNvSpPr>
            <a:spLocks noGrp="1"/>
          </p:cNvSpPr>
          <p:nvPr>
            <p:ph type="title"/>
          </p:nvPr>
        </p:nvSpPr>
        <p:spPr/>
        <p:txBody>
          <a:bodyPr/>
          <a:lstStyle/>
          <a:p>
            <a:r>
              <a:rPr lang="en-US" dirty="0"/>
              <a:t>AI/ML Approach : </a:t>
            </a:r>
            <a:r>
              <a:rPr lang="en-US" b="1" dirty="0">
                <a:solidFill>
                  <a:srgbClr val="0033B4"/>
                </a:solidFill>
                <a:latin typeface="Calibri" panose="020F0502020204030204" pitchFamily="34" charset="0"/>
                <a:cs typeface="Calibri" panose="020F0502020204030204" pitchFamily="34" charset="0"/>
              </a:rPr>
              <a:t>Benefits of Predictive Analytics</a:t>
            </a:r>
            <a:endParaRPr lang="en-US" dirty="0"/>
          </a:p>
        </p:txBody>
      </p:sp>
      <p:sp>
        <p:nvSpPr>
          <p:cNvPr id="5" name="Rectangle 4">
            <a:extLst>
              <a:ext uri="{FF2B5EF4-FFF2-40B4-BE49-F238E27FC236}">
                <a16:creationId xmlns:a16="http://schemas.microsoft.com/office/drawing/2014/main" id="{E0819FD5-E7ED-4EC0-BE39-EE693950A343}"/>
              </a:ext>
            </a:extLst>
          </p:cNvPr>
          <p:cNvSpPr/>
          <p:nvPr/>
        </p:nvSpPr>
        <p:spPr>
          <a:xfrm>
            <a:off x="577206" y="1722759"/>
            <a:ext cx="3448983" cy="1731243"/>
          </a:xfrm>
          <a:prstGeom prst="rect">
            <a:avLst/>
          </a:prstGeom>
        </p:spPr>
        <p:txBody>
          <a:bodyPr wrap="square" lIns="0" tIns="0" rIns="0" bIns="0">
            <a:spAutoFit/>
          </a:bodyPr>
          <a:lstStyle/>
          <a:p>
            <a:pPr algn="ctr">
              <a:spcBef>
                <a:spcPts val="300"/>
              </a:spcBef>
            </a:pPr>
            <a:r>
              <a:rPr lang="en-US" b="1" dirty="0">
                <a:solidFill>
                  <a:schemeClr val="accent3">
                    <a:lumMod val="75000"/>
                  </a:schemeClr>
                </a:solidFill>
                <a:latin typeface="Calibri" panose="020F0502020204030204" pitchFamily="34" charset="0"/>
                <a:ea typeface="Calibri" panose="020F0502020204030204" pitchFamily="34" charset="0"/>
              </a:rPr>
              <a:t>Benefits of Predictive Analysis</a:t>
            </a:r>
          </a:p>
          <a:p>
            <a:pPr algn="ctr">
              <a:spcBef>
                <a:spcPts val="300"/>
              </a:spcBef>
            </a:pPr>
            <a:endParaRPr lang="en-US" b="1" dirty="0">
              <a:solidFill>
                <a:schemeClr val="accent3">
                  <a:lumMod val="75000"/>
                </a:schemeClr>
              </a:solidFill>
              <a:latin typeface="Calibri" panose="020F0502020204030204" pitchFamily="34" charset="0"/>
              <a:ea typeface="Calibri" panose="020F0502020204030204" pitchFamily="34" charset="0"/>
            </a:endParaRPr>
          </a:p>
          <a:p>
            <a:pPr marL="174625" indent="-174625">
              <a:spcBef>
                <a:spcPts val="300"/>
              </a:spcBef>
              <a:buFont typeface="Wingdings" panose="05000000000000000000" pitchFamily="2" charset="2"/>
              <a:buChar char="§"/>
            </a:pPr>
            <a:r>
              <a:rPr lang="en-US" sz="1600" i="1" dirty="0">
                <a:solidFill>
                  <a:srgbClr val="596273"/>
                </a:solidFill>
                <a:latin typeface="Calibri" panose="020F0502020204030204" pitchFamily="34" charset="0"/>
              </a:rPr>
              <a:t>Interpretability</a:t>
            </a:r>
          </a:p>
          <a:p>
            <a:pPr marL="174625" indent="-174625">
              <a:spcBef>
                <a:spcPts val="300"/>
              </a:spcBef>
              <a:buFont typeface="Wingdings" panose="05000000000000000000" pitchFamily="2" charset="2"/>
              <a:buChar char="§"/>
            </a:pPr>
            <a:r>
              <a:rPr lang="en-US" sz="1600" i="1" dirty="0">
                <a:solidFill>
                  <a:srgbClr val="596273"/>
                </a:solidFill>
                <a:latin typeface="Calibri" panose="020F0502020204030204" pitchFamily="34" charset="0"/>
              </a:rPr>
              <a:t>Operational efficiency</a:t>
            </a:r>
          </a:p>
          <a:p>
            <a:pPr marL="174625" indent="-174625">
              <a:spcBef>
                <a:spcPts val="300"/>
              </a:spcBef>
              <a:buFont typeface="Wingdings" panose="05000000000000000000" pitchFamily="2" charset="2"/>
              <a:buChar char="§"/>
            </a:pPr>
            <a:r>
              <a:rPr lang="en-US" sz="1600" i="1" dirty="0">
                <a:solidFill>
                  <a:srgbClr val="596273"/>
                </a:solidFill>
                <a:latin typeface="Calibri" panose="020F0502020204030204" pitchFamily="34" charset="0"/>
              </a:rPr>
              <a:t>Economical Cost</a:t>
            </a:r>
          </a:p>
          <a:p>
            <a:pPr marL="174625" indent="-174625">
              <a:spcBef>
                <a:spcPts val="300"/>
              </a:spcBef>
              <a:buFont typeface="Wingdings" panose="05000000000000000000" pitchFamily="2" charset="2"/>
              <a:buChar char="§"/>
            </a:pPr>
            <a:r>
              <a:rPr lang="en-US" sz="1600" i="1" dirty="0">
                <a:solidFill>
                  <a:srgbClr val="596273"/>
                </a:solidFill>
                <a:latin typeface="Calibri" panose="020F0502020204030204" pitchFamily="34" charset="0"/>
              </a:rPr>
              <a:t>Regulatory Compliance</a:t>
            </a:r>
            <a:endParaRPr lang="en-US" sz="1100" i="1" dirty="0">
              <a:solidFill>
                <a:srgbClr val="596273"/>
              </a:solidFill>
              <a:latin typeface="Calibri" panose="020F0502020204030204" pitchFamily="34" charset="0"/>
            </a:endParaRPr>
          </a:p>
        </p:txBody>
      </p:sp>
    </p:spTree>
    <p:extLst>
      <p:ext uri="{BB962C8B-B14F-4D97-AF65-F5344CB8AC3E}">
        <p14:creationId xmlns:p14="http://schemas.microsoft.com/office/powerpoint/2010/main" val="744532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Apply data science techniques to predict the fraud providers / Beneficiaries</a:t>
            </a:r>
          </a:p>
        </p:txBody>
      </p:sp>
      <p:sp>
        <p:nvSpPr>
          <p:cNvPr id="2" name="Title 1"/>
          <p:cNvSpPr>
            <a:spLocks noGrp="1"/>
          </p:cNvSpPr>
          <p:nvPr>
            <p:ph type="title"/>
          </p:nvPr>
        </p:nvSpPr>
        <p:spPr/>
        <p:txBody>
          <a:bodyPr/>
          <a:lstStyle/>
          <a:p>
            <a:r>
              <a:rPr lang="en-US" dirty="0"/>
              <a:t>AI/ML Approach</a:t>
            </a:r>
          </a:p>
        </p:txBody>
      </p:sp>
      <p:sp>
        <p:nvSpPr>
          <p:cNvPr id="40" name="Right Arrow 39"/>
          <p:cNvSpPr/>
          <p:nvPr/>
        </p:nvSpPr>
        <p:spPr>
          <a:xfrm rot="5400000">
            <a:off x="4680897" y="2963258"/>
            <a:ext cx="447619" cy="62103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lumMod val="50000"/>
                </a:srgbClr>
              </a:solidFill>
              <a:latin typeface="Calibri" panose="020F0502020204030204" pitchFamily="34" charset="0"/>
              <a:cs typeface="Calibri" panose="020F0502020204030204" pitchFamily="34" charset="0"/>
            </a:endParaRPr>
          </a:p>
        </p:txBody>
      </p:sp>
      <p:sp>
        <p:nvSpPr>
          <p:cNvPr id="22" name="Rounded Rectangle 21"/>
          <p:cNvSpPr/>
          <p:nvPr/>
        </p:nvSpPr>
        <p:spPr>
          <a:xfrm>
            <a:off x="3391835" y="1597869"/>
            <a:ext cx="3025742" cy="1452093"/>
          </a:xfrm>
          <a:prstGeom prst="roundRect">
            <a:avLst>
              <a:gd name="adj" fmla="val 3866"/>
            </a:avLst>
          </a:prstGeom>
          <a:pattFill prst="wdUpDiag">
            <a:fgClr>
              <a:schemeClr val="accent4">
                <a:lumMod val="40000"/>
                <a:lumOff val="60000"/>
              </a:schemeClr>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429468" y="3057244"/>
            <a:ext cx="664217" cy="664217"/>
          </a:xfrm>
          <a:prstGeom prst="rect">
            <a:avLst/>
          </a:prstGeom>
        </p:spPr>
      </p:pic>
      <p:grpSp>
        <p:nvGrpSpPr>
          <p:cNvPr id="38" name="Group 37"/>
          <p:cNvGrpSpPr/>
          <p:nvPr/>
        </p:nvGrpSpPr>
        <p:grpSpPr>
          <a:xfrm>
            <a:off x="4245643" y="3586734"/>
            <a:ext cx="1652199" cy="660830"/>
            <a:chOff x="3996766" y="3586734"/>
            <a:chExt cx="1652199" cy="660830"/>
          </a:xfrm>
        </p:grpSpPr>
        <p:pic>
          <p:nvPicPr>
            <p:cNvPr id="15" name="Picture 14"/>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96766" y="3586734"/>
              <a:ext cx="660830" cy="660830"/>
            </a:xfrm>
            <a:prstGeom prst="rect">
              <a:avLst/>
            </a:prstGeom>
          </p:spPr>
        </p:pic>
        <p:pic>
          <p:nvPicPr>
            <p:cNvPr id="16" name="Picture 15"/>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988135" y="3586734"/>
              <a:ext cx="660830" cy="660830"/>
            </a:xfrm>
            <a:prstGeom prst="rect">
              <a:avLst/>
            </a:prstGeom>
          </p:spPr>
        </p:pic>
      </p:grpSp>
      <p:grpSp>
        <p:nvGrpSpPr>
          <p:cNvPr id="37" name="Group 36"/>
          <p:cNvGrpSpPr/>
          <p:nvPr/>
        </p:nvGrpSpPr>
        <p:grpSpPr>
          <a:xfrm>
            <a:off x="4078391" y="2085725"/>
            <a:ext cx="1654182" cy="660830"/>
            <a:chOff x="3963387" y="2085725"/>
            <a:chExt cx="1654182" cy="660830"/>
          </a:xfrm>
        </p:grpSpPr>
        <p:pic>
          <p:nvPicPr>
            <p:cNvPr id="20" name="Picture 1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63387" y="2085725"/>
              <a:ext cx="660830" cy="660830"/>
            </a:xfrm>
            <a:prstGeom prst="rect">
              <a:avLst/>
            </a:prstGeom>
            <a:effectLst>
              <a:outerShdw blurRad="50800" dist="38100" dir="2700000" algn="tl" rotWithShape="0">
                <a:prstClr val="black">
                  <a:alpha val="40000"/>
                </a:prstClr>
              </a:outerShdw>
            </a:effectLst>
          </p:spPr>
        </p:pic>
        <p:pic>
          <p:nvPicPr>
            <p:cNvPr id="21" name="Picture 20"/>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56739" y="2085725"/>
              <a:ext cx="660830" cy="660830"/>
            </a:xfrm>
            <a:prstGeom prst="rect">
              <a:avLst/>
            </a:prstGeom>
            <a:effectLst>
              <a:outerShdw blurRad="50800" dist="38100" dir="2700000" algn="tl" rotWithShape="0">
                <a:prstClr val="black">
                  <a:alpha val="40000"/>
                </a:prstClr>
              </a:outerShdw>
            </a:effectLst>
          </p:spPr>
        </p:pic>
      </p:grpSp>
      <p:sp>
        <p:nvSpPr>
          <p:cNvPr id="24" name="Rectangle 23"/>
          <p:cNvSpPr/>
          <p:nvPr/>
        </p:nvSpPr>
        <p:spPr>
          <a:xfrm>
            <a:off x="7558657" y="1329239"/>
            <a:ext cx="987643" cy="184666"/>
          </a:xfrm>
          <a:prstGeom prst="rect">
            <a:avLst/>
          </a:prstGeom>
          <a:noFill/>
        </p:spPr>
        <p:txBody>
          <a:bodyPr wrap="none" lIns="0" tIns="0" rIns="0" bIns="0">
            <a:spAutoFit/>
          </a:bodyPr>
          <a:lstStyle/>
          <a:p>
            <a:pPr algn="ctr"/>
            <a:r>
              <a:rPr lang="en-US" sz="1200" b="1" dirty="0">
                <a:solidFill>
                  <a:srgbClr val="00B140"/>
                </a:solidFill>
                <a:latin typeface="Calibri" panose="020F0502020204030204" pitchFamily="34" charset="0"/>
                <a:cs typeface="Calibri" panose="020F0502020204030204" pitchFamily="34" charset="0"/>
              </a:rPr>
              <a:t>Target Data File</a:t>
            </a:r>
          </a:p>
        </p:txBody>
      </p:sp>
      <p:sp>
        <p:nvSpPr>
          <p:cNvPr id="25" name="Rectangle 24"/>
          <p:cNvSpPr/>
          <p:nvPr/>
        </p:nvSpPr>
        <p:spPr>
          <a:xfrm>
            <a:off x="743915" y="1329239"/>
            <a:ext cx="1086580" cy="184666"/>
          </a:xfrm>
          <a:prstGeom prst="rect">
            <a:avLst/>
          </a:prstGeom>
          <a:noFill/>
        </p:spPr>
        <p:txBody>
          <a:bodyPr wrap="none" lIns="0" tIns="0" rIns="0" bIns="0">
            <a:spAutoFit/>
          </a:bodyPr>
          <a:lstStyle/>
          <a:p>
            <a:pPr algn="ctr"/>
            <a:r>
              <a:rPr lang="en-US" sz="1200" b="1" dirty="0">
                <a:solidFill>
                  <a:srgbClr val="00B140"/>
                </a:solidFill>
                <a:latin typeface="Calibri" panose="020F0502020204030204" pitchFamily="34" charset="0"/>
                <a:cs typeface="Calibri" panose="020F0502020204030204" pitchFamily="34" charset="0"/>
              </a:rPr>
              <a:t>Source Data Files</a:t>
            </a:r>
          </a:p>
        </p:txBody>
      </p:sp>
      <p:sp>
        <p:nvSpPr>
          <p:cNvPr id="27" name="Rectangle 26"/>
          <p:cNvSpPr/>
          <p:nvPr/>
        </p:nvSpPr>
        <p:spPr>
          <a:xfrm>
            <a:off x="3498784" y="4194303"/>
            <a:ext cx="3605349" cy="430887"/>
          </a:xfrm>
          <a:prstGeom prst="rect">
            <a:avLst/>
          </a:prstGeom>
        </p:spPr>
        <p:txBody>
          <a:bodyPr wrap="square">
            <a:spAutoFit/>
          </a:bodyPr>
          <a:lstStyle/>
          <a:p>
            <a:r>
              <a:rPr lang="en-US" sz="1100" i="1" dirty="0">
                <a:solidFill>
                  <a:srgbClr val="000000"/>
                </a:solidFill>
                <a:latin typeface="Calibri" panose="020F0502020204030204" pitchFamily="34" charset="0"/>
                <a:cs typeface="Calibri" panose="020F0502020204030204" pitchFamily="34" charset="0"/>
              </a:rPr>
              <a:t>Applying classification Techniques –Logistic Regression, Random Forest, Ensemble and Boosting </a:t>
            </a:r>
            <a:endParaRPr lang="en-US" sz="1100" i="1" dirty="0">
              <a:solidFill>
                <a:srgbClr val="0033A0"/>
              </a:solidFill>
              <a:latin typeface="Calibri" panose="020F0502020204030204" pitchFamily="34" charset="0"/>
              <a:cs typeface="Calibri" panose="020F0502020204030204" pitchFamily="34" charset="0"/>
            </a:endParaRPr>
          </a:p>
        </p:txBody>
      </p:sp>
      <p:sp>
        <p:nvSpPr>
          <p:cNvPr id="28" name="Rectangle 27"/>
          <p:cNvSpPr/>
          <p:nvPr/>
        </p:nvSpPr>
        <p:spPr>
          <a:xfrm>
            <a:off x="3445015" y="1595729"/>
            <a:ext cx="2919389" cy="261610"/>
          </a:xfrm>
          <a:prstGeom prst="rect">
            <a:avLst/>
          </a:prstGeom>
        </p:spPr>
        <p:txBody>
          <a:bodyPr wrap="none">
            <a:spAutoFit/>
          </a:bodyPr>
          <a:lstStyle/>
          <a:p>
            <a:pPr algn="ctr"/>
            <a:r>
              <a:rPr lang="en-US" sz="1100" b="1" dirty="0">
                <a:solidFill>
                  <a:srgbClr val="000000"/>
                </a:solidFill>
                <a:latin typeface="Calibri" panose="020F0502020204030204" pitchFamily="34" charset="0"/>
                <a:cs typeface="Calibri" panose="020F0502020204030204" pitchFamily="34" charset="0"/>
              </a:rPr>
              <a:t>Predict Fraud Providers/Beneficiaries using ML</a:t>
            </a:r>
            <a:endParaRPr lang="en-US" sz="1100" dirty="0">
              <a:solidFill>
                <a:srgbClr val="0033A0"/>
              </a:solidFill>
              <a:latin typeface="Calibri" panose="020F0502020204030204" pitchFamily="34" charset="0"/>
              <a:cs typeface="Calibri" panose="020F0502020204030204" pitchFamily="34" charset="0"/>
            </a:endParaRPr>
          </a:p>
        </p:txBody>
      </p:sp>
      <p:pic>
        <p:nvPicPr>
          <p:cNvPr id="32" name="Picture 31"/>
          <p:cNvPicPr>
            <a:picLocks noChangeAspect="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9936" y="3064526"/>
            <a:ext cx="664217" cy="664217"/>
          </a:xfrm>
          <a:prstGeom prst="rect">
            <a:avLst/>
          </a:prstGeom>
        </p:spPr>
      </p:pic>
      <p:grpSp>
        <p:nvGrpSpPr>
          <p:cNvPr id="13" name="Group 12"/>
          <p:cNvGrpSpPr/>
          <p:nvPr/>
        </p:nvGrpSpPr>
        <p:grpSpPr>
          <a:xfrm>
            <a:off x="2645220" y="1329239"/>
            <a:ext cx="4518971" cy="2834630"/>
            <a:chOff x="2733627" y="1250294"/>
            <a:chExt cx="4518971" cy="2992521"/>
          </a:xfrm>
        </p:grpSpPr>
        <p:grpSp>
          <p:nvGrpSpPr>
            <p:cNvPr id="12" name="Group 11"/>
            <p:cNvGrpSpPr/>
            <p:nvPr/>
          </p:nvGrpSpPr>
          <p:grpSpPr>
            <a:xfrm>
              <a:off x="2733627" y="1250294"/>
              <a:ext cx="549370" cy="2992521"/>
              <a:chOff x="2733627" y="1250294"/>
              <a:chExt cx="549370" cy="2992521"/>
            </a:xfrm>
          </p:grpSpPr>
          <p:sp>
            <p:nvSpPr>
              <p:cNvPr id="17" name="Right Arrow 16"/>
              <p:cNvSpPr/>
              <p:nvPr/>
            </p:nvSpPr>
            <p:spPr>
              <a:xfrm>
                <a:off x="2735179" y="2418743"/>
                <a:ext cx="547818" cy="655624"/>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lumMod val="50000"/>
                    </a:srgbClr>
                  </a:solidFill>
                  <a:latin typeface="Calibri" panose="020F0502020204030204" pitchFamily="34" charset="0"/>
                  <a:cs typeface="Calibri" panose="020F0502020204030204" pitchFamily="34" charset="0"/>
                </a:endParaRPr>
              </a:p>
            </p:txBody>
          </p:sp>
          <p:cxnSp>
            <p:nvCxnSpPr>
              <p:cNvPr id="31" name="Straight Connector 30"/>
              <p:cNvCxnSpPr/>
              <p:nvPr/>
            </p:nvCxnSpPr>
            <p:spPr>
              <a:xfrm>
                <a:off x="2733627" y="1250294"/>
                <a:ext cx="0" cy="2992521"/>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p:nvCxnSpPr>
          <p:spPr>
            <a:xfrm rot="10800000">
              <a:off x="7252598" y="1250294"/>
              <a:ext cx="0" cy="2992521"/>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6908302" y="3331367"/>
            <a:ext cx="2537504" cy="184666"/>
          </a:xfrm>
          <a:prstGeom prst="rect">
            <a:avLst/>
          </a:prstGeom>
          <a:noFill/>
        </p:spPr>
        <p:txBody>
          <a:bodyPr wrap="square" lIns="0" tIns="0" rIns="0" bIns="0">
            <a:spAutoFit/>
          </a:bodyPr>
          <a:lstStyle/>
          <a:p>
            <a:pPr algn="ctr"/>
            <a:r>
              <a:rPr lang="en-US" sz="1200" b="1" dirty="0">
                <a:solidFill>
                  <a:schemeClr val="bg1">
                    <a:lumMod val="50000"/>
                  </a:schemeClr>
                </a:solidFill>
                <a:latin typeface="Calibri" panose="020F0502020204030204" pitchFamily="34" charset="0"/>
                <a:cs typeface="Calibri" panose="020F0502020204030204" pitchFamily="34" charset="0"/>
              </a:rPr>
              <a:t>Predicted Fraudulent Providers</a:t>
            </a:r>
          </a:p>
        </p:txBody>
      </p:sp>
      <p:sp>
        <p:nvSpPr>
          <p:cNvPr id="33" name="Right Arrow 32"/>
          <p:cNvSpPr/>
          <p:nvPr/>
        </p:nvSpPr>
        <p:spPr>
          <a:xfrm>
            <a:off x="6634393" y="2412399"/>
            <a:ext cx="547818" cy="62103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lumMod val="50000"/>
                </a:srgbClr>
              </a:solidFill>
              <a:latin typeface="Calibri" panose="020F0502020204030204" pitchFamily="34" charset="0"/>
              <a:cs typeface="Calibri" panose="020F0502020204030204" pitchFamily="34" charset="0"/>
            </a:endParaRPr>
          </a:p>
        </p:txBody>
      </p:sp>
      <p:pic>
        <p:nvPicPr>
          <p:cNvPr id="34" name="Picture 33"/>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55096" y="2041910"/>
            <a:ext cx="664217" cy="664217"/>
          </a:xfrm>
          <a:prstGeom prst="rect">
            <a:avLst/>
          </a:prstGeom>
        </p:spPr>
      </p:pic>
      <p:sp>
        <p:nvSpPr>
          <p:cNvPr id="39" name="TextBox 38"/>
          <p:cNvSpPr txBox="1"/>
          <p:nvPr/>
        </p:nvSpPr>
        <p:spPr>
          <a:xfrm>
            <a:off x="222069" y="1773558"/>
            <a:ext cx="2338251" cy="161583"/>
          </a:xfrm>
          <a:prstGeom prst="rect">
            <a:avLst/>
          </a:prstGeom>
        </p:spPr>
        <p:txBody>
          <a:bodyPr wrap="square" lIns="0" tIns="0" rIns="0" bIns="0" rtlCol="0">
            <a:spAutoFit/>
          </a:bodyPr>
          <a:lstStyle/>
          <a:p>
            <a:r>
              <a:rPr lang="en-US" sz="1050" dirty="0">
                <a:solidFill>
                  <a:schemeClr val="accent2"/>
                </a:solidFill>
              </a:rPr>
              <a:t>Provider </a:t>
            </a:r>
            <a:r>
              <a:rPr lang="en-US" sz="1050" dirty="0" smtClean="0">
                <a:solidFill>
                  <a:schemeClr val="accent2"/>
                </a:solidFill>
              </a:rPr>
              <a:t>Utilization </a:t>
            </a:r>
            <a:r>
              <a:rPr lang="en-US" sz="1050" dirty="0">
                <a:solidFill>
                  <a:schemeClr val="accent2"/>
                </a:solidFill>
              </a:rPr>
              <a:t>Data</a:t>
            </a:r>
            <a:endParaRPr lang="en-US" sz="1200" dirty="0">
              <a:solidFill>
                <a:schemeClr val="accent2"/>
              </a:solidFill>
            </a:endParaRPr>
          </a:p>
        </p:txBody>
      </p:sp>
      <p:sp>
        <p:nvSpPr>
          <p:cNvPr id="42" name="TextBox 41"/>
          <p:cNvSpPr txBox="1"/>
          <p:nvPr/>
        </p:nvSpPr>
        <p:spPr>
          <a:xfrm>
            <a:off x="1247174" y="2800894"/>
            <a:ext cx="1360818" cy="161583"/>
          </a:xfrm>
          <a:prstGeom prst="rect">
            <a:avLst/>
          </a:prstGeom>
        </p:spPr>
        <p:txBody>
          <a:bodyPr wrap="square" lIns="0" tIns="0" rIns="0" bIns="0" rtlCol="0">
            <a:spAutoFit/>
          </a:bodyPr>
          <a:lstStyle/>
          <a:p>
            <a:r>
              <a:rPr lang="en-US" sz="1050" dirty="0">
                <a:solidFill>
                  <a:schemeClr val="accent2"/>
                </a:solidFill>
              </a:rPr>
              <a:t>Physician payments</a:t>
            </a:r>
            <a:endParaRPr lang="en-US" sz="1200" dirty="0">
              <a:solidFill>
                <a:schemeClr val="accent2"/>
              </a:solidFill>
            </a:endParaRPr>
          </a:p>
        </p:txBody>
      </p:sp>
      <p:sp>
        <p:nvSpPr>
          <p:cNvPr id="44" name="TextBox 43"/>
          <p:cNvSpPr txBox="1"/>
          <p:nvPr/>
        </p:nvSpPr>
        <p:spPr>
          <a:xfrm>
            <a:off x="145262" y="2871848"/>
            <a:ext cx="1101911" cy="161583"/>
          </a:xfrm>
          <a:prstGeom prst="rect">
            <a:avLst/>
          </a:prstGeom>
        </p:spPr>
        <p:txBody>
          <a:bodyPr wrap="square" lIns="0" tIns="0" rIns="0" bIns="0" rtlCol="0">
            <a:spAutoFit/>
          </a:bodyPr>
          <a:lstStyle/>
          <a:p>
            <a:r>
              <a:rPr lang="en-US" sz="1050" dirty="0">
                <a:solidFill>
                  <a:schemeClr val="accent2"/>
                </a:solidFill>
              </a:rPr>
              <a:t>Fraud Providers</a:t>
            </a:r>
            <a:endParaRPr lang="en-US" sz="1200" dirty="0">
              <a:solidFill>
                <a:schemeClr val="accent2"/>
              </a:solidFill>
            </a:endParaRPr>
          </a:p>
        </p:txBody>
      </p:sp>
      <p:pic>
        <p:nvPicPr>
          <p:cNvPr id="6" name="Picture 5"/>
          <p:cNvPicPr>
            <a:picLocks noChangeAspect="1"/>
          </p:cNvPicPr>
          <p:nvPr/>
        </p:nvPicPr>
        <p:blipFill>
          <a:blip r:embed="rId8"/>
          <a:stretch>
            <a:fillRect/>
          </a:stretch>
        </p:blipFill>
        <p:spPr>
          <a:xfrm>
            <a:off x="7630131" y="2209345"/>
            <a:ext cx="952500" cy="847725"/>
          </a:xfrm>
          <a:prstGeom prst="rect">
            <a:avLst/>
          </a:prstGeom>
        </p:spPr>
      </p:pic>
    </p:spTree>
    <p:extLst>
      <p:ext uri="{BB962C8B-B14F-4D97-AF65-F5344CB8AC3E}">
        <p14:creationId xmlns:p14="http://schemas.microsoft.com/office/powerpoint/2010/main" val="2212348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Calibri" panose="020F0502020204030204" pitchFamily="34" charset="0"/>
              </a:rPr>
              <a:t>Our solution operates with near </a:t>
            </a:r>
            <a:r>
              <a:rPr lang="en-IN" sz="1400" dirty="0" smtClean="0">
                <a:solidFill>
                  <a:schemeClr val="bg1"/>
                </a:solidFill>
                <a:latin typeface="Calibri" panose="020F0502020204030204" pitchFamily="34" charset="0"/>
              </a:rPr>
              <a:t>human intelligence </a:t>
            </a:r>
            <a:r>
              <a:rPr lang="en-IN" sz="1400" dirty="0">
                <a:solidFill>
                  <a:schemeClr val="bg1"/>
                </a:solidFill>
                <a:latin typeface="Calibri" panose="020F0502020204030204" pitchFamily="34" charset="0"/>
              </a:rPr>
              <a:t>to counteract counterfeiters and reduce losses</a:t>
            </a:r>
            <a:endParaRPr lang="en-US" sz="1400" dirty="0">
              <a:solidFill>
                <a:schemeClr val="bg1"/>
              </a:solidFill>
              <a:latin typeface="Calibri" panose="020F0502020204030204" pitchFamily="34" charset="0"/>
            </a:endParaRPr>
          </a:p>
        </p:txBody>
      </p:sp>
      <p:sp>
        <p:nvSpPr>
          <p:cNvPr id="2" name="Title 1"/>
          <p:cNvSpPr>
            <a:spLocks noGrp="1"/>
          </p:cNvSpPr>
          <p:nvPr>
            <p:ph type="title"/>
          </p:nvPr>
        </p:nvSpPr>
        <p:spPr/>
        <p:txBody>
          <a:bodyPr/>
          <a:lstStyle/>
          <a:p>
            <a:r>
              <a:rPr lang="en-US" dirty="0"/>
              <a:t>Innovative Approach</a:t>
            </a:r>
          </a:p>
        </p:txBody>
      </p:sp>
      <p:sp>
        <p:nvSpPr>
          <p:cNvPr id="33" name="Rectangle 32"/>
          <p:cNvSpPr/>
          <p:nvPr/>
        </p:nvSpPr>
        <p:spPr>
          <a:xfrm>
            <a:off x="2596839" y="2946104"/>
            <a:ext cx="4391313" cy="1449547"/>
          </a:xfrm>
          <a:prstGeom prst="rect">
            <a:avLst/>
          </a:prstGeom>
          <a:solidFill>
            <a:schemeClr val="bg1"/>
          </a:solid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solidFill>
                <a:schemeClr val="accent1">
                  <a:lumMod val="50000"/>
                </a:schemeClr>
              </a:solidFill>
            </a:endParaRPr>
          </a:p>
          <a:p>
            <a:pPr algn="ctr"/>
            <a:r>
              <a:rPr lang="en-US" dirty="0">
                <a:solidFill>
                  <a:schemeClr val="accent1">
                    <a:lumMod val="50000"/>
                  </a:schemeClr>
                </a:solidFill>
              </a:rPr>
              <a:t>                                       Current Process                              </a:t>
            </a:r>
          </a:p>
          <a:p>
            <a:pPr algn="ctr"/>
            <a:r>
              <a:rPr lang="en-US" dirty="0">
                <a:solidFill>
                  <a:schemeClr val="accent1">
                    <a:lumMod val="50000"/>
                  </a:schemeClr>
                </a:solidFill>
              </a:rPr>
              <a:t>                              </a:t>
            </a:r>
          </a:p>
        </p:txBody>
      </p:sp>
      <p:sp>
        <p:nvSpPr>
          <p:cNvPr id="39" name="Rounded Rectangle 38"/>
          <p:cNvSpPr/>
          <p:nvPr/>
        </p:nvSpPr>
        <p:spPr>
          <a:xfrm>
            <a:off x="176162" y="3305531"/>
            <a:ext cx="1795293" cy="72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Fraud Detection</a:t>
            </a:r>
          </a:p>
        </p:txBody>
      </p:sp>
      <p:sp>
        <p:nvSpPr>
          <p:cNvPr id="42" name="Rounded Rectangle 41"/>
          <p:cNvSpPr/>
          <p:nvPr/>
        </p:nvSpPr>
        <p:spPr>
          <a:xfrm>
            <a:off x="2834453" y="3305531"/>
            <a:ext cx="1795293" cy="72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Fraud Investigation</a:t>
            </a:r>
          </a:p>
        </p:txBody>
      </p:sp>
      <p:sp>
        <p:nvSpPr>
          <p:cNvPr id="44" name="Rounded Rectangle 43"/>
          <p:cNvSpPr/>
          <p:nvPr/>
        </p:nvSpPr>
        <p:spPr>
          <a:xfrm>
            <a:off x="5118960" y="3328612"/>
            <a:ext cx="1795293" cy="72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Fraud Confirmation</a:t>
            </a:r>
          </a:p>
        </p:txBody>
      </p:sp>
      <p:sp>
        <p:nvSpPr>
          <p:cNvPr id="45" name="Rounded Rectangle 44"/>
          <p:cNvSpPr/>
          <p:nvPr/>
        </p:nvSpPr>
        <p:spPr>
          <a:xfrm>
            <a:off x="7336409" y="3289138"/>
            <a:ext cx="1795293" cy="72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Fraud Prevention</a:t>
            </a:r>
          </a:p>
        </p:txBody>
      </p:sp>
      <p:sp>
        <p:nvSpPr>
          <p:cNvPr id="46" name="Rounded Rectangle 45"/>
          <p:cNvSpPr/>
          <p:nvPr/>
        </p:nvSpPr>
        <p:spPr>
          <a:xfrm>
            <a:off x="1353502" y="1411110"/>
            <a:ext cx="4266003" cy="72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Automated Fraud Detection Algorithm</a:t>
            </a:r>
          </a:p>
        </p:txBody>
      </p:sp>
      <p:cxnSp>
        <p:nvCxnSpPr>
          <p:cNvPr id="47" name="Straight Arrow Connector 46"/>
          <p:cNvCxnSpPr/>
          <p:nvPr/>
        </p:nvCxnSpPr>
        <p:spPr>
          <a:xfrm>
            <a:off x="6914253" y="3689972"/>
            <a:ext cx="4221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629746" y="3689972"/>
            <a:ext cx="48436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971455" y="3689972"/>
            <a:ext cx="86299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6" idx="3"/>
          </p:cNvCxnSpPr>
          <p:nvPr/>
        </p:nvCxnSpPr>
        <p:spPr>
          <a:xfrm flipH="1">
            <a:off x="5619505" y="1772470"/>
            <a:ext cx="833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53051" y="1772470"/>
            <a:ext cx="0" cy="1533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6" idx="1"/>
          </p:cNvCxnSpPr>
          <p:nvPr/>
        </p:nvCxnSpPr>
        <p:spPr>
          <a:xfrm flipH="1">
            <a:off x="920931" y="1772470"/>
            <a:ext cx="4325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83487" y="1772470"/>
            <a:ext cx="24382" cy="1516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613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5FBAC0-3DCA-40BF-96F8-4B9191DEE61C}"/>
              </a:ext>
            </a:extLst>
          </p:cNvPr>
          <p:cNvPicPr>
            <a:picLocks noChangeAspect="1"/>
          </p:cNvPicPr>
          <p:nvPr/>
        </p:nvPicPr>
        <p:blipFill>
          <a:blip r:embed="rId3"/>
          <a:stretch>
            <a:fillRect/>
          </a:stretch>
        </p:blipFill>
        <p:spPr>
          <a:xfrm>
            <a:off x="5966530" y="1606154"/>
            <a:ext cx="3079012" cy="3079012"/>
          </a:xfrm>
          <a:prstGeom prst="rect">
            <a:avLst/>
          </a:prstGeom>
        </p:spPr>
      </p:pic>
      <p:sp>
        <p:nvSpPr>
          <p:cNvPr id="30" name="Rounded Rectangle 29"/>
          <p:cNvSpPr/>
          <p:nvPr/>
        </p:nvSpPr>
        <p:spPr>
          <a:xfrm>
            <a:off x="1" y="601776"/>
            <a:ext cx="9143999" cy="7485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400" dirty="0">
                <a:solidFill>
                  <a:schemeClr val="bg1"/>
                </a:solidFill>
                <a:latin typeface="Calibri" panose="020F0502020204030204" pitchFamily="34" charset="0"/>
              </a:rPr>
              <a:t>Data pre-processing is crucial in any data mining process as they directly impact success rate of the project. Data-gathering methods are often loosely controlled, resulting in out-of-range values, impossible data combinations, missing attribute, missing values, contain noise or outliers and duplicate or wrong data can produce misleading results</a:t>
            </a:r>
            <a:endParaRPr lang="en-US" sz="1400" dirty="0">
              <a:solidFill>
                <a:schemeClr val="bg1"/>
              </a:solidFill>
              <a:latin typeface="Calibri" panose="020F0502020204030204" pitchFamily="34" charset="0"/>
            </a:endParaRPr>
          </a:p>
        </p:txBody>
      </p:sp>
      <p:sp>
        <p:nvSpPr>
          <p:cNvPr id="2" name="Title 1"/>
          <p:cNvSpPr>
            <a:spLocks noGrp="1"/>
          </p:cNvSpPr>
          <p:nvPr>
            <p:ph type="title"/>
          </p:nvPr>
        </p:nvSpPr>
        <p:spPr/>
        <p:txBody>
          <a:bodyPr/>
          <a:lstStyle/>
          <a:p>
            <a:r>
              <a:rPr lang="en-US" dirty="0"/>
              <a:t>AI/ML Approach : Key Solution Building Blocks</a:t>
            </a:r>
          </a:p>
        </p:txBody>
      </p:sp>
      <p:sp>
        <p:nvSpPr>
          <p:cNvPr id="5" name="Rectangle 4">
            <a:extLst>
              <a:ext uri="{FF2B5EF4-FFF2-40B4-BE49-F238E27FC236}">
                <a16:creationId xmlns:a16="http://schemas.microsoft.com/office/drawing/2014/main" id="{E0819FD5-E7ED-4EC0-BE39-EE693950A343}"/>
              </a:ext>
            </a:extLst>
          </p:cNvPr>
          <p:cNvSpPr/>
          <p:nvPr/>
        </p:nvSpPr>
        <p:spPr>
          <a:xfrm>
            <a:off x="1872607" y="1983804"/>
            <a:ext cx="5782836" cy="2323713"/>
          </a:xfrm>
          <a:prstGeom prst="rect">
            <a:avLst/>
          </a:prstGeom>
        </p:spPr>
        <p:txBody>
          <a:bodyPr wrap="square" lIns="0" tIns="0" rIns="0" bIns="0">
            <a:spAutoFit/>
          </a:bodyPr>
          <a:lstStyle/>
          <a:p>
            <a:pPr defTabSz="457189">
              <a:spcAft>
                <a:spcPts val="450"/>
              </a:spcAft>
            </a:pPr>
            <a:r>
              <a:rPr lang="en-US" b="1" dirty="0">
                <a:solidFill>
                  <a:schemeClr val="accent3">
                    <a:lumMod val="75000"/>
                  </a:schemeClr>
                </a:solidFill>
                <a:latin typeface="Calibri" panose="020F0502020204030204" pitchFamily="34" charset="0"/>
              </a:rPr>
              <a:t>1. Pre-Process</a:t>
            </a:r>
          </a:p>
          <a:p>
            <a:pPr marL="171450" indent="-171450" defTabSz="457189">
              <a:spcAft>
                <a:spcPts val="450"/>
              </a:spcAft>
              <a:buFont typeface="Arial" panose="020B0604020202020204" pitchFamily="34" charset="0"/>
              <a:buChar char="•"/>
            </a:pPr>
            <a:r>
              <a:rPr lang="en-US" dirty="0">
                <a:solidFill>
                  <a:srgbClr val="596273"/>
                </a:solidFill>
                <a:latin typeface="Calibri" panose="020F0502020204030204" pitchFamily="34" charset="0"/>
              </a:rPr>
              <a:t>Cross Validation to Split the data into train and </a:t>
            </a:r>
            <a:r>
              <a:rPr lang="en-US" dirty="0" smtClean="0">
                <a:solidFill>
                  <a:srgbClr val="596273"/>
                </a:solidFill>
                <a:latin typeface="Calibri" panose="020F0502020204030204" pitchFamily="34" charset="0"/>
              </a:rPr>
              <a:t>test</a:t>
            </a:r>
          </a:p>
          <a:p>
            <a:pPr marL="171450" indent="-171450" defTabSz="457189">
              <a:spcAft>
                <a:spcPts val="450"/>
              </a:spcAft>
              <a:buFont typeface="Arial" panose="020B0604020202020204" pitchFamily="34" charset="0"/>
              <a:buChar char="•"/>
            </a:pPr>
            <a:r>
              <a:rPr lang="en-US" dirty="0">
                <a:solidFill>
                  <a:srgbClr val="596273"/>
                </a:solidFill>
                <a:latin typeface="Calibri" panose="020F0502020204030204" pitchFamily="34" charset="0"/>
              </a:rPr>
              <a:t>Variable </a:t>
            </a:r>
            <a:r>
              <a:rPr lang="en-US" dirty="0" smtClean="0">
                <a:solidFill>
                  <a:srgbClr val="596273"/>
                </a:solidFill>
                <a:latin typeface="Calibri" panose="020F0502020204030204" pitchFamily="34" charset="0"/>
              </a:rPr>
              <a:t>Profiling</a:t>
            </a:r>
          </a:p>
          <a:p>
            <a:pPr marL="171450" indent="-171450" defTabSz="457189">
              <a:spcAft>
                <a:spcPts val="450"/>
              </a:spcAft>
              <a:buFont typeface="Arial" panose="020B0604020202020204" pitchFamily="34" charset="0"/>
              <a:buChar char="•"/>
            </a:pPr>
            <a:r>
              <a:rPr lang="en-US" dirty="0">
                <a:solidFill>
                  <a:srgbClr val="596273"/>
                </a:solidFill>
                <a:latin typeface="Calibri" panose="020F0502020204030204" pitchFamily="34" charset="0"/>
              </a:rPr>
              <a:t>Missing Value </a:t>
            </a:r>
            <a:r>
              <a:rPr lang="en-US" dirty="0" smtClean="0">
                <a:solidFill>
                  <a:srgbClr val="596273"/>
                </a:solidFill>
                <a:latin typeface="Calibri" panose="020F0502020204030204" pitchFamily="34" charset="0"/>
              </a:rPr>
              <a:t>Treatment</a:t>
            </a:r>
          </a:p>
          <a:p>
            <a:pPr marL="171450" indent="-171450" defTabSz="457189">
              <a:spcAft>
                <a:spcPts val="450"/>
              </a:spcAft>
              <a:buFont typeface="Arial" panose="020B0604020202020204" pitchFamily="34" charset="0"/>
              <a:buChar char="•"/>
            </a:pPr>
            <a:r>
              <a:rPr lang="en-US" dirty="0">
                <a:solidFill>
                  <a:srgbClr val="596273"/>
                </a:solidFill>
                <a:latin typeface="Calibri" panose="020F0502020204030204" pitchFamily="34" charset="0"/>
              </a:rPr>
              <a:t>Outlier </a:t>
            </a:r>
            <a:r>
              <a:rPr lang="en-US" dirty="0" smtClean="0">
                <a:solidFill>
                  <a:srgbClr val="596273"/>
                </a:solidFill>
                <a:latin typeface="Calibri" panose="020F0502020204030204" pitchFamily="34" charset="0"/>
              </a:rPr>
              <a:t>Treatment</a:t>
            </a:r>
          </a:p>
          <a:p>
            <a:pPr marL="171450" indent="-171450" defTabSz="457189">
              <a:spcAft>
                <a:spcPts val="450"/>
              </a:spcAft>
              <a:buFont typeface="Arial" panose="020B0604020202020204" pitchFamily="34" charset="0"/>
              <a:buChar char="•"/>
            </a:pPr>
            <a:r>
              <a:rPr lang="en-US" dirty="0">
                <a:solidFill>
                  <a:srgbClr val="596273"/>
                </a:solidFill>
                <a:latin typeface="Calibri" panose="020F0502020204030204" pitchFamily="34" charset="0"/>
              </a:rPr>
              <a:t>Rescale </a:t>
            </a:r>
            <a:r>
              <a:rPr lang="en-US" dirty="0" smtClean="0">
                <a:solidFill>
                  <a:srgbClr val="596273"/>
                </a:solidFill>
                <a:latin typeface="Calibri" panose="020F0502020204030204" pitchFamily="34" charset="0"/>
              </a:rPr>
              <a:t>Data</a:t>
            </a:r>
          </a:p>
          <a:p>
            <a:pPr marL="171450" indent="-171450" defTabSz="457189">
              <a:spcAft>
                <a:spcPts val="450"/>
              </a:spcAft>
              <a:buFont typeface="Arial" panose="020B0604020202020204" pitchFamily="34" charset="0"/>
              <a:buChar char="•"/>
            </a:pPr>
            <a:r>
              <a:rPr lang="en-US" dirty="0" err="1">
                <a:solidFill>
                  <a:srgbClr val="596273"/>
                </a:solidFill>
                <a:latin typeface="Calibri" panose="020F0502020204030204" pitchFamily="34" charset="0"/>
              </a:rPr>
              <a:t>Dummify</a:t>
            </a:r>
            <a:r>
              <a:rPr lang="en-US" dirty="0">
                <a:solidFill>
                  <a:srgbClr val="596273"/>
                </a:solidFill>
                <a:latin typeface="Calibri" panose="020F0502020204030204" pitchFamily="34" charset="0"/>
              </a:rPr>
              <a:t> </a:t>
            </a:r>
            <a:r>
              <a:rPr lang="en-US" dirty="0" err="1">
                <a:solidFill>
                  <a:srgbClr val="596273"/>
                </a:solidFill>
                <a:latin typeface="Calibri" panose="020F0502020204030204" pitchFamily="34" charset="0"/>
              </a:rPr>
              <a:t>Categorial</a:t>
            </a:r>
            <a:r>
              <a:rPr lang="en-US" dirty="0">
                <a:solidFill>
                  <a:srgbClr val="596273"/>
                </a:solidFill>
                <a:latin typeface="Calibri" panose="020F0502020204030204" pitchFamily="34" charset="0"/>
              </a:rPr>
              <a:t> Data</a:t>
            </a:r>
            <a:endParaRPr lang="en-US" dirty="0" smtClean="0">
              <a:solidFill>
                <a:srgbClr val="596273"/>
              </a:solidFill>
              <a:latin typeface="Calibri" panose="020F0502020204030204" pitchFamily="34" charset="0"/>
            </a:endParaRPr>
          </a:p>
        </p:txBody>
      </p:sp>
      <p:pic>
        <p:nvPicPr>
          <p:cNvPr id="4" name="Picture 3">
            <a:extLst>
              <a:ext uri="{FF2B5EF4-FFF2-40B4-BE49-F238E27FC236}">
                <a16:creationId xmlns:a16="http://schemas.microsoft.com/office/drawing/2014/main" id="{3519096F-AE5A-4FBF-B927-7B78E002543D}"/>
              </a:ext>
            </a:extLst>
          </p:cNvPr>
          <p:cNvPicPr>
            <a:picLocks noChangeAspect="1"/>
          </p:cNvPicPr>
          <p:nvPr/>
        </p:nvPicPr>
        <p:blipFill>
          <a:blip r:embed="rId4"/>
          <a:stretch>
            <a:fillRect/>
          </a:stretch>
        </p:blipFill>
        <p:spPr>
          <a:xfrm>
            <a:off x="-34862" y="1356884"/>
            <a:ext cx="1674016" cy="1674016"/>
          </a:xfrm>
          <a:prstGeom prst="rect">
            <a:avLst/>
          </a:prstGeom>
        </p:spPr>
      </p:pic>
    </p:spTree>
    <p:extLst>
      <p:ext uri="{BB962C8B-B14F-4D97-AF65-F5344CB8AC3E}">
        <p14:creationId xmlns:p14="http://schemas.microsoft.com/office/powerpoint/2010/main" val="1227968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1120983"/>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400" dirty="0">
                <a:solidFill>
                  <a:schemeClr val="bg1"/>
                </a:solidFill>
                <a:latin typeface="Calibri" panose="020F0502020204030204" pitchFamily="34" charset="0"/>
              </a:rPr>
              <a:t>Profiling ensures data cleaning and transformations in compliance of requirements. </a:t>
            </a:r>
            <a:r>
              <a:rPr lang="en-IN" sz="1400" dirty="0" smtClean="0">
                <a:solidFill>
                  <a:schemeClr val="bg1"/>
                </a:solidFill>
                <a:latin typeface="Calibri" panose="020F0502020204030204" pitchFamily="34" charset="0"/>
              </a:rPr>
              <a:t>Discover </a:t>
            </a:r>
            <a:r>
              <a:rPr lang="en-IN" sz="1400" dirty="0">
                <a:solidFill>
                  <a:schemeClr val="bg1"/>
                </a:solidFill>
                <a:latin typeface="Calibri" panose="020F0502020204030204" pitchFamily="34" charset="0"/>
              </a:rPr>
              <a:t>business knowledge embedded in data itself. Feature engineering using domain knowledge to extract features from raw data. Features all independent units on which analysis or prediction can be used to improve the performance of machine learning algorithms</a:t>
            </a:r>
            <a:endParaRPr lang="en-US" sz="1400" dirty="0">
              <a:solidFill>
                <a:schemeClr val="bg1"/>
              </a:solidFill>
              <a:latin typeface="Calibri" panose="020F0502020204030204" pitchFamily="34" charset="0"/>
            </a:endParaRPr>
          </a:p>
        </p:txBody>
      </p:sp>
      <p:sp>
        <p:nvSpPr>
          <p:cNvPr id="2" name="Title 1"/>
          <p:cNvSpPr>
            <a:spLocks noGrp="1"/>
          </p:cNvSpPr>
          <p:nvPr>
            <p:ph type="title"/>
          </p:nvPr>
        </p:nvSpPr>
        <p:spPr/>
        <p:txBody>
          <a:bodyPr/>
          <a:lstStyle/>
          <a:p>
            <a:r>
              <a:rPr lang="en-US" dirty="0"/>
              <a:t>AI/ML Approach : Key Solution Building Blocks</a:t>
            </a:r>
          </a:p>
        </p:txBody>
      </p:sp>
      <p:sp>
        <p:nvSpPr>
          <p:cNvPr id="5" name="Rectangle 4">
            <a:extLst>
              <a:ext uri="{FF2B5EF4-FFF2-40B4-BE49-F238E27FC236}">
                <a16:creationId xmlns:a16="http://schemas.microsoft.com/office/drawing/2014/main" id="{E0819FD5-E7ED-4EC0-BE39-EE693950A343}"/>
              </a:ext>
            </a:extLst>
          </p:cNvPr>
          <p:cNvSpPr/>
          <p:nvPr/>
        </p:nvSpPr>
        <p:spPr>
          <a:xfrm>
            <a:off x="1426292" y="2245272"/>
            <a:ext cx="5170451" cy="1513235"/>
          </a:xfrm>
          <a:prstGeom prst="rect">
            <a:avLst/>
          </a:prstGeom>
        </p:spPr>
        <p:txBody>
          <a:bodyPr wrap="square" lIns="0" tIns="0" rIns="0" bIns="0">
            <a:spAutoFit/>
          </a:bodyPr>
          <a:lstStyle/>
          <a:p>
            <a:pPr defTabSz="457189">
              <a:spcAft>
                <a:spcPts val="450"/>
              </a:spcAft>
            </a:pPr>
            <a:r>
              <a:rPr lang="en-US" b="1" dirty="0">
                <a:solidFill>
                  <a:schemeClr val="accent3">
                    <a:lumMod val="75000"/>
                  </a:schemeClr>
                </a:solidFill>
                <a:latin typeface="Calibri" panose="020F0502020204030204" pitchFamily="34" charset="0"/>
              </a:rPr>
              <a:t>2. Profiling and Feature Engineering</a:t>
            </a:r>
          </a:p>
          <a:p>
            <a:pPr marL="171450" indent="-171450" defTabSz="457189">
              <a:spcAft>
                <a:spcPts val="450"/>
              </a:spcAft>
              <a:buFont typeface="Arial" panose="020B0604020202020204" pitchFamily="34" charset="0"/>
              <a:buChar char="•"/>
            </a:pPr>
            <a:r>
              <a:rPr lang="en-US" dirty="0">
                <a:solidFill>
                  <a:srgbClr val="596273"/>
                </a:solidFill>
                <a:latin typeface="Calibri" panose="020F0502020204030204" pitchFamily="34" charset="0"/>
              </a:rPr>
              <a:t>Profile data to understand data quality and event rate of each feature</a:t>
            </a:r>
          </a:p>
          <a:p>
            <a:pPr marL="171450" indent="-171450" defTabSz="457189">
              <a:spcAft>
                <a:spcPts val="450"/>
              </a:spcAft>
              <a:buFont typeface="Arial" panose="020B0604020202020204" pitchFamily="34" charset="0"/>
              <a:buChar char="•"/>
            </a:pPr>
            <a:r>
              <a:rPr lang="en-US" dirty="0">
                <a:solidFill>
                  <a:srgbClr val="596273"/>
                </a:solidFill>
                <a:latin typeface="Calibri" panose="020F0502020204030204" pitchFamily="34" charset="0"/>
              </a:rPr>
              <a:t>Perform “</a:t>
            </a:r>
            <a:r>
              <a:rPr lang="en-US" b="1" dirty="0">
                <a:solidFill>
                  <a:srgbClr val="596273"/>
                </a:solidFill>
                <a:latin typeface="Calibri" panose="020F0502020204030204" pitchFamily="34" charset="0"/>
              </a:rPr>
              <a:t>feature-engineering</a:t>
            </a:r>
            <a:r>
              <a:rPr lang="en-US" dirty="0">
                <a:solidFill>
                  <a:srgbClr val="596273"/>
                </a:solidFill>
                <a:latin typeface="Calibri" panose="020F0502020204030204" pitchFamily="34" charset="0"/>
              </a:rPr>
              <a:t>”  to optimize data to be fed to ML algorithm</a:t>
            </a:r>
          </a:p>
        </p:txBody>
      </p:sp>
    </p:spTree>
    <p:extLst>
      <p:ext uri="{BB962C8B-B14F-4D97-AF65-F5344CB8AC3E}">
        <p14:creationId xmlns:p14="http://schemas.microsoft.com/office/powerpoint/2010/main" val="185023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 y="601776"/>
            <a:ext cx="9143999" cy="523659"/>
          </a:xfrm>
          <a:prstGeom prst="roundRect">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rPr>
              <a:t>Apply  data science techniques to predict the fraud providers / Beneficiaries</a:t>
            </a:r>
          </a:p>
        </p:txBody>
      </p:sp>
      <p:sp>
        <p:nvSpPr>
          <p:cNvPr id="2" name="Title 1"/>
          <p:cNvSpPr>
            <a:spLocks noGrp="1"/>
          </p:cNvSpPr>
          <p:nvPr>
            <p:ph type="title"/>
          </p:nvPr>
        </p:nvSpPr>
        <p:spPr/>
        <p:txBody>
          <a:bodyPr/>
          <a:lstStyle/>
          <a:p>
            <a:r>
              <a:rPr lang="en-US" dirty="0"/>
              <a:t>AI/ML Approach : Key Solution Building Blocks</a:t>
            </a:r>
          </a:p>
        </p:txBody>
      </p:sp>
      <p:sp>
        <p:nvSpPr>
          <p:cNvPr id="5" name="Rectangle 4">
            <a:extLst>
              <a:ext uri="{FF2B5EF4-FFF2-40B4-BE49-F238E27FC236}">
                <a16:creationId xmlns:a16="http://schemas.microsoft.com/office/drawing/2014/main" id="{E0819FD5-E7ED-4EC0-BE39-EE693950A343}"/>
              </a:ext>
            </a:extLst>
          </p:cNvPr>
          <p:cNvSpPr/>
          <p:nvPr/>
        </p:nvSpPr>
        <p:spPr>
          <a:xfrm>
            <a:off x="1184629" y="1768479"/>
            <a:ext cx="6352640" cy="1236236"/>
          </a:xfrm>
          <a:prstGeom prst="rect">
            <a:avLst/>
          </a:prstGeom>
        </p:spPr>
        <p:txBody>
          <a:bodyPr wrap="square" lIns="0" tIns="0" rIns="0" bIns="0">
            <a:spAutoFit/>
          </a:bodyPr>
          <a:lstStyle/>
          <a:p>
            <a:pPr defTabSz="457189">
              <a:spcAft>
                <a:spcPts val="450"/>
              </a:spcAft>
            </a:pPr>
            <a:r>
              <a:rPr lang="en-US" b="1" dirty="0">
                <a:solidFill>
                  <a:schemeClr val="accent3">
                    <a:lumMod val="75000"/>
                  </a:schemeClr>
                </a:solidFill>
                <a:latin typeface="Calibri" panose="020F0502020204030204" pitchFamily="34" charset="0"/>
              </a:rPr>
              <a:t>3. Build Models for fraud detection</a:t>
            </a:r>
          </a:p>
          <a:p>
            <a:pPr marL="171450" indent="-171450" defTabSz="457189">
              <a:spcAft>
                <a:spcPts val="450"/>
              </a:spcAft>
              <a:buFont typeface="Arial" panose="020B0604020202020204" pitchFamily="34" charset="0"/>
              <a:buChar char="•"/>
            </a:pPr>
            <a:r>
              <a:rPr lang="en-US" dirty="0">
                <a:solidFill>
                  <a:srgbClr val="596273"/>
                </a:solidFill>
                <a:latin typeface="Calibri" panose="020F0502020204030204" pitchFamily="34" charset="0"/>
              </a:rPr>
              <a:t>Apply classification techniques-Logistic Regression, Random </a:t>
            </a:r>
            <a:r>
              <a:rPr lang="en-US" dirty="0" smtClean="0">
                <a:solidFill>
                  <a:srgbClr val="596273"/>
                </a:solidFill>
                <a:latin typeface="Calibri" panose="020F0502020204030204" pitchFamily="34" charset="0"/>
              </a:rPr>
              <a:t>Forest, Ensemble and Boosting</a:t>
            </a:r>
            <a:endParaRPr lang="en-US" dirty="0">
              <a:solidFill>
                <a:srgbClr val="596273"/>
              </a:solidFill>
              <a:latin typeface="Calibri" panose="020F0502020204030204" pitchFamily="34" charset="0"/>
            </a:endParaRPr>
          </a:p>
          <a:p>
            <a:pPr marL="171450" indent="-171450" defTabSz="457189">
              <a:spcAft>
                <a:spcPts val="450"/>
              </a:spcAft>
              <a:buFont typeface="Arial" panose="020B0604020202020204" pitchFamily="34" charset="0"/>
              <a:buChar char="•"/>
            </a:pPr>
            <a:r>
              <a:rPr lang="en-US" dirty="0">
                <a:solidFill>
                  <a:srgbClr val="596273"/>
                </a:solidFill>
                <a:latin typeface="Calibri" panose="020F0502020204030204" pitchFamily="34" charset="0"/>
              </a:rPr>
              <a:t>Build and test </a:t>
            </a:r>
            <a:r>
              <a:rPr lang="en-US" dirty="0" smtClean="0">
                <a:solidFill>
                  <a:srgbClr val="596273"/>
                </a:solidFill>
                <a:latin typeface="Calibri" panose="020F0502020204030204" pitchFamily="34" charset="0"/>
              </a:rPr>
              <a:t>model</a:t>
            </a:r>
            <a:r>
              <a:rPr lang="en-US" dirty="0" smtClean="0">
                <a:solidFill>
                  <a:srgbClr val="000000"/>
                </a:solidFill>
                <a:latin typeface="Calibri" panose="020F0502020204030204" pitchFamily="34" charset="0"/>
              </a:rPr>
              <a:t> </a:t>
            </a: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274292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Work_WIP" id="{44F8FFD4-3D8A-4E94-A8BD-B613423C5B6F}" vid="{4751A89A-5E97-4F0E-AAC9-85C72ACF3D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34602</TotalTime>
  <Words>804</Words>
  <Application>Microsoft Office PowerPoint</Application>
  <PresentationFormat>On-screen Show (16:9)</PresentationFormat>
  <Paragraphs>291</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Arial-BoldMT</vt:lpstr>
      <vt:lpstr>ArialMT</vt:lpstr>
      <vt:lpstr>Calibri</vt:lpstr>
      <vt:lpstr>Courier New</vt:lpstr>
      <vt:lpstr>Times New Roman</vt:lpstr>
      <vt:lpstr>Wingdings</vt:lpstr>
      <vt:lpstr>Cognizant</vt:lpstr>
      <vt:lpstr>    HealthCare Provider Fraud Detection </vt:lpstr>
      <vt:lpstr>Agenda</vt:lpstr>
      <vt:lpstr>Predictive Analytics for Fraud Detection</vt:lpstr>
      <vt:lpstr>AI/ML Approach : Benefits of Predictive Analytics</vt:lpstr>
      <vt:lpstr>AI/ML Approach</vt:lpstr>
      <vt:lpstr>Innovative Approach</vt:lpstr>
      <vt:lpstr>AI/ML Approach : Key Solution Building Blocks</vt:lpstr>
      <vt:lpstr>AI/ML Approach : Key Solution Building Blocks</vt:lpstr>
      <vt:lpstr>AI/ML Approach : Key Solution Building Blocks</vt:lpstr>
      <vt:lpstr>AI/ML Approach : Key Solution Building Blocks</vt:lpstr>
      <vt:lpstr>Feature Engineering (with examples)</vt:lpstr>
      <vt:lpstr>Feature Engineering (with examples)</vt:lpstr>
      <vt:lpstr>Feature Engineering (with examples)</vt:lpstr>
      <vt:lpstr>Feature Engineering (with examples)</vt:lpstr>
      <vt:lpstr>Feature Engineering (with examples)</vt:lpstr>
      <vt:lpstr>Feature Engineering (with examples)</vt:lpstr>
      <vt:lpstr>Feature Engineering (with examples)</vt:lpstr>
      <vt:lpstr>Feature Engineering (with examples)</vt:lpstr>
      <vt:lpstr>Product Deployment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Subramani, Vijayakumar (Cognizant)</cp:lastModifiedBy>
  <cp:revision>3025</cp:revision>
  <cp:lastPrinted>2017-02-17T19:35:46Z</cp:lastPrinted>
  <dcterms:created xsi:type="dcterms:W3CDTF">2017-08-17T16:27:26Z</dcterms:created>
  <dcterms:modified xsi:type="dcterms:W3CDTF">2020-11-14T18:51:25Z</dcterms:modified>
</cp:coreProperties>
</file>