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7" r:id="rId2"/>
    <p:sldId id="264" r:id="rId3"/>
    <p:sldId id="259" r:id="rId4"/>
    <p:sldId id="266" r:id="rId5"/>
    <p:sldId id="270" r:id="rId6"/>
    <p:sldId id="267" r:id="rId7"/>
    <p:sldId id="268" r:id="rId8"/>
    <p:sldId id="269" r:id="rId9"/>
    <p:sldId id="27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70" autoAdjust="0"/>
  </p:normalViewPr>
  <p:slideViewPr>
    <p:cSldViewPr showGuides="1">
      <p:cViewPr varScale="1">
        <p:scale>
          <a:sx n="115" d="100"/>
          <a:sy n="115" d="100"/>
        </p:scale>
        <p:origin x="378" y="10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11/15/2019</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11/15/2019</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2</a:t>
            </a:fld>
            <a:endParaRPr lang="en-US" dirty="0"/>
          </a:p>
        </p:txBody>
      </p:sp>
    </p:spTree>
    <p:extLst>
      <p:ext uri="{BB962C8B-B14F-4D97-AF65-F5344CB8AC3E}">
        <p14:creationId xmlns:p14="http://schemas.microsoft.com/office/powerpoint/2010/main" val="3835194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dirty="0"/>
          </a:p>
        </p:txBody>
      </p:sp>
      <p:sp>
        <p:nvSpPr>
          <p:cNvPr id="2" name="Title 1"/>
          <p:cNvSpPr>
            <a:spLocks noGrp="1"/>
          </p:cNvSpPr>
          <p:nvPr>
            <p:ph type="title" hasCustomPrompt="1"/>
          </p:nvPr>
        </p:nvSpPr>
        <p:spPr>
          <a:xfrm>
            <a:off x="405717" y="330262"/>
            <a:ext cx="11283710" cy="607258"/>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544153" y="317500"/>
            <a:ext cx="11148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631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11/15/2019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11/15/2019</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914400"/>
            <a:ext cx="6324598" cy="990601"/>
          </a:xfrm>
        </p:spPr>
        <p:txBody>
          <a:bodyPr/>
          <a:lstStyle/>
          <a:p>
            <a:r>
              <a:rPr lang="en-US" dirty="0">
                <a:ln w="0">
                  <a:solidFill>
                    <a:schemeClr val="bg2"/>
                  </a:solidFill>
                </a:ln>
                <a:solidFill>
                  <a:schemeClr val="accent4">
                    <a:lumMod val="50000"/>
                  </a:schemeClr>
                </a:solidFill>
                <a:effectLst>
                  <a:glow rad="63500">
                    <a:schemeClr val="accent1">
                      <a:satMod val="175000"/>
                      <a:alpha val="40000"/>
                    </a:schemeClr>
                  </a:glow>
                  <a:reflection blurRad="6350" stA="53000" endA="300" endPos="35500" dir="5400000" sy="-90000" algn="bl" rotWithShape="0"/>
                </a:effectLst>
              </a:rPr>
              <a:t>Telecom Churn Analysis</a:t>
            </a:r>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bwMode="auto">
          <a:xfrm>
            <a:off x="3822708" y="7891333"/>
            <a:ext cx="9666944" cy="0"/>
          </a:xfrm>
          <a:prstGeom prst="line">
            <a:avLst/>
          </a:prstGeom>
          <a:solidFill>
            <a:srgbClr val="63AFE5"/>
          </a:solidFill>
          <a:ln w="9525" cap="flat" cmpd="sng" algn="ctr">
            <a:solidFill>
              <a:srgbClr val="000000">
                <a:lumMod val="50000"/>
                <a:lumOff val="50000"/>
              </a:srgbClr>
            </a:solidFill>
            <a:prstDash val="sysDash"/>
            <a:round/>
            <a:headEnd type="none" w="med" len="med"/>
            <a:tailEnd type="none" w="med" len="med"/>
          </a:ln>
          <a:effectLst/>
        </p:spPr>
      </p:cxnSp>
      <p:sp>
        <p:nvSpPr>
          <p:cNvPr id="2" name="Slide Number Placeholder 1"/>
          <p:cNvSpPr>
            <a:spLocks noGrp="1"/>
          </p:cNvSpPr>
          <p:nvPr>
            <p:ph type="sldNum" sz="quarter" idx="12"/>
          </p:nvPr>
        </p:nvSpPr>
        <p:spPr>
          <a:xfrm>
            <a:off x="-16404" y="6304382"/>
            <a:ext cx="718739" cy="500898"/>
          </a:xfrm>
        </p:spPr>
        <p:txBody>
          <a:bodyPr/>
          <a:lstStyle/>
          <a:p>
            <a:fld id="{B32AB80A-78BA-6B42-BA0D-B44ACF890F5A}" type="slidenum">
              <a:rPr lang="en-US" smtClean="0"/>
              <a:pPr/>
              <a:t>2</a:t>
            </a:fld>
            <a:endParaRPr lang="en-US" dirty="0"/>
          </a:p>
        </p:txBody>
      </p:sp>
      <p:sp>
        <p:nvSpPr>
          <p:cNvPr id="67" name="Freeform 66"/>
          <p:cNvSpPr/>
          <p:nvPr/>
        </p:nvSpPr>
        <p:spPr>
          <a:xfrm>
            <a:off x="3057398" y="3933353"/>
            <a:ext cx="95463" cy="79903"/>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1">
              <a:lumMod val="75000"/>
            </a:schemeClr>
          </a:solidFill>
          <a:ln w="9525" cap="flat" cmpd="sng" algn="ctr">
            <a:noFill/>
            <a:prstDash val="solid"/>
          </a:ln>
          <a:effectLst/>
        </p:spPr>
        <p:txBody>
          <a:bodyPr rtlCol="0" anchor="ctr"/>
          <a:lstStyle/>
          <a:p>
            <a:pPr algn="ctr" defTabSz="380728">
              <a:defRPr/>
            </a:pPr>
            <a:endParaRPr lang="en-US" sz="1333" kern="0" dirty="0">
              <a:solidFill>
                <a:prstClr val="white"/>
              </a:solidFill>
              <a:cs typeface="Calibri" panose="020F0502020204030204" pitchFamily="34" charset="0"/>
            </a:endParaRPr>
          </a:p>
        </p:txBody>
      </p:sp>
      <p:grpSp>
        <p:nvGrpSpPr>
          <p:cNvPr id="9" name="Group 8"/>
          <p:cNvGrpSpPr/>
          <p:nvPr/>
        </p:nvGrpSpPr>
        <p:grpSpPr>
          <a:xfrm>
            <a:off x="303574" y="847597"/>
            <a:ext cx="3239146" cy="5168904"/>
            <a:chOff x="303574" y="847597"/>
            <a:chExt cx="3239146" cy="5168904"/>
          </a:xfrm>
        </p:grpSpPr>
        <p:grpSp>
          <p:nvGrpSpPr>
            <p:cNvPr id="31" name="Group 30"/>
            <p:cNvGrpSpPr/>
            <p:nvPr/>
          </p:nvGrpSpPr>
          <p:grpSpPr>
            <a:xfrm rot="653219" flipH="1">
              <a:off x="1693211" y="3106293"/>
              <a:ext cx="1384486" cy="2910208"/>
              <a:chOff x="4660005" y="1521969"/>
              <a:chExt cx="615766" cy="3953233"/>
            </a:xfrm>
          </p:grpSpPr>
          <p:sp>
            <p:nvSpPr>
              <p:cNvPr id="32" name="Rectangle 31"/>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sp>
            <p:nvSpPr>
              <p:cNvPr id="33" name="Rectangle 32"/>
              <p:cNvSpPr/>
              <p:nvPr/>
            </p:nvSpPr>
            <p:spPr bwMode="auto">
              <a:xfrm>
                <a:off x="4734751" y="1521969"/>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grpSp>
        <p:grpSp>
          <p:nvGrpSpPr>
            <p:cNvPr id="99" name="Group 98"/>
            <p:cNvGrpSpPr/>
            <p:nvPr/>
          </p:nvGrpSpPr>
          <p:grpSpPr>
            <a:xfrm rot="653219" flipH="1">
              <a:off x="2161272" y="847597"/>
              <a:ext cx="1381448" cy="2394855"/>
              <a:chOff x="4660005" y="1527096"/>
              <a:chExt cx="614415" cy="3953233"/>
            </a:xfrm>
          </p:grpSpPr>
          <p:sp>
            <p:nvSpPr>
              <p:cNvPr id="100" name="Rectangle 99"/>
              <p:cNvSpPr/>
              <p:nvPr/>
            </p:nvSpPr>
            <p:spPr bwMode="auto">
              <a:xfrm>
                <a:off x="4660005" y="1726056"/>
                <a:ext cx="547413" cy="3636264"/>
              </a:xfrm>
              <a:prstGeom prst="rect">
                <a:avLst/>
              </a:prstGeom>
              <a:solidFill>
                <a:sysClr val="window" lastClr="FFFFFF">
                  <a:lumMod val="65000"/>
                </a:sysClr>
              </a:solidFill>
              <a:ln w="9525" cap="flat" cmpd="sng" algn="ctr">
                <a:noFill/>
                <a:prstDash val="solid"/>
                <a:round/>
                <a:headEnd type="none" w="med" len="med"/>
                <a:tailEnd type="none" w="med" len="med"/>
              </a:ln>
              <a:effectLst>
                <a:softEdge rad="127000"/>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sp>
            <p:nvSpPr>
              <p:cNvPr id="101" name="Rectangle 100"/>
              <p:cNvSpPr/>
              <p:nvPr/>
            </p:nvSpPr>
            <p:spPr bwMode="auto">
              <a:xfrm>
                <a:off x="4733400" y="1527096"/>
                <a:ext cx="541020" cy="3953233"/>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76180" tIns="38090" rIns="76180" bIns="38090" numCol="1" rtlCol="0" anchor="t" anchorCtr="0" compatLnSpc="1">
                <a:prstTxWarp prst="textNoShape">
                  <a:avLst/>
                </a:prstTxWarp>
              </a:bodyPr>
              <a:lstStyle/>
              <a:p>
                <a:pPr defTabSz="761454" eaLnBrk="0" fontAlgn="base" hangingPunct="0">
                  <a:spcBef>
                    <a:spcPct val="0"/>
                  </a:spcBef>
                  <a:spcAft>
                    <a:spcPct val="0"/>
                  </a:spcAft>
                  <a:defRPr/>
                </a:pPr>
                <a:endParaRPr lang="en-US" sz="1583" b="1" kern="0" dirty="0">
                  <a:solidFill>
                    <a:prstClr val="black"/>
                  </a:solidFill>
                  <a:ea typeface="ＭＳ Ｐゴシック" pitchFamily="-12" charset="-128"/>
                  <a:cs typeface="Calibri" panose="020F0502020204030204" pitchFamily="34" charset="0"/>
                </a:endParaRPr>
              </a:p>
            </p:txBody>
          </p:sp>
        </p:grpSp>
        <p:grpSp>
          <p:nvGrpSpPr>
            <p:cNvPr id="5" name="Group 4"/>
            <p:cNvGrpSpPr/>
            <p:nvPr/>
          </p:nvGrpSpPr>
          <p:grpSpPr>
            <a:xfrm>
              <a:off x="522903" y="3190311"/>
              <a:ext cx="2268904" cy="533908"/>
              <a:chOff x="627648" y="3828298"/>
              <a:chExt cx="2723394" cy="640857"/>
            </a:xfrm>
          </p:grpSpPr>
          <p:grpSp>
            <p:nvGrpSpPr>
              <p:cNvPr id="4" name="Group 3"/>
              <p:cNvGrpSpPr/>
              <p:nvPr/>
            </p:nvGrpSpPr>
            <p:grpSpPr>
              <a:xfrm>
                <a:off x="627648" y="3828298"/>
                <a:ext cx="2723394" cy="640857"/>
                <a:chOff x="627648" y="3828298"/>
                <a:chExt cx="2723394" cy="640857"/>
              </a:xfrm>
            </p:grpSpPr>
            <p:sp>
              <p:nvSpPr>
                <p:cNvPr id="38" name="Rectangle 37"/>
                <p:cNvSpPr/>
                <p:nvPr/>
              </p:nvSpPr>
              <p:spPr>
                <a:xfrm>
                  <a:off x="627648" y="3828298"/>
                  <a:ext cx="1027646" cy="636929"/>
                </a:xfrm>
                <a:prstGeom prst="rect">
                  <a:avLst/>
                </a:prstGeom>
                <a:solidFill>
                  <a:schemeClr val="bg1">
                    <a:lumMod val="85000"/>
                  </a:schemeClr>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9" name="Parallelogram 38"/>
                <p:cNvSpPr/>
                <p:nvPr/>
              </p:nvSpPr>
              <p:spPr>
                <a:xfrm>
                  <a:off x="1510116" y="3828863"/>
                  <a:ext cx="1840926" cy="640292"/>
                </a:xfrm>
                <a:prstGeom prst="parallelogram">
                  <a:avLst>
                    <a:gd name="adj" fmla="val 18651"/>
                  </a:avLst>
                </a:prstGeom>
                <a:solidFill>
                  <a:srgbClr val="B88C00"/>
                </a:solidFill>
                <a:ln w="9525" cap="flat" cmpd="sng" algn="ctr">
                  <a:noFill/>
                  <a:prstDash val="solid"/>
                </a:ln>
                <a:effectLst>
                  <a:innerShdw blurRad="114300">
                    <a:prstClr val="black"/>
                  </a:innerShdw>
                </a:effectLst>
              </p:spPr>
              <p:txBody>
                <a:bodyPr rtlCol="0" anchor="ctr"/>
                <a:lstStyle/>
                <a:p>
                  <a:pPr defTabSz="380728" eaLnBrk="0" hangingPunct="0"/>
                  <a:r>
                    <a:rPr lang="en-US" sz="1500" b="1" dirty="0">
                      <a:solidFill>
                        <a:schemeClr val="bg1"/>
                      </a:solidFill>
                      <a:effectLst>
                        <a:outerShdw blurRad="63500" sx="102000" sy="102000" algn="ctr" rotWithShape="0">
                          <a:prstClr val="white">
                            <a:alpha val="40000"/>
                          </a:prstClr>
                        </a:outerShdw>
                      </a:effectLst>
                      <a:cs typeface="Calibri" panose="020F0502020204030204" pitchFamily="34" charset="0"/>
                    </a:rPr>
                    <a:t>  Approach</a:t>
                  </a:r>
                </a:p>
              </p:txBody>
            </p:sp>
          </p:grpSp>
          <p:pic>
            <p:nvPicPr>
              <p:cNvPr id="40" name="Picture 39"/>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34497" r="15387"/>
              <a:stretch/>
            </p:blipFill>
            <p:spPr>
              <a:xfrm>
                <a:off x="703507" y="3872651"/>
                <a:ext cx="803843" cy="548222"/>
              </a:xfrm>
              <a:prstGeom prst="rect">
                <a:avLst/>
              </a:prstGeom>
            </p:spPr>
          </p:pic>
        </p:grpSp>
        <p:grpSp>
          <p:nvGrpSpPr>
            <p:cNvPr id="7" name="Group 6"/>
            <p:cNvGrpSpPr/>
            <p:nvPr/>
          </p:nvGrpSpPr>
          <p:grpSpPr>
            <a:xfrm>
              <a:off x="303574" y="4800400"/>
              <a:ext cx="2395444" cy="648630"/>
              <a:chOff x="364384" y="5760908"/>
              <a:chExt cx="2875282" cy="778559"/>
            </a:xfrm>
          </p:grpSpPr>
          <p:grpSp>
            <p:nvGrpSpPr>
              <p:cNvPr id="6" name="Group 5"/>
              <p:cNvGrpSpPr/>
              <p:nvPr/>
            </p:nvGrpSpPr>
            <p:grpSpPr>
              <a:xfrm>
                <a:off x="364384" y="5850247"/>
                <a:ext cx="2875282" cy="601458"/>
                <a:chOff x="364384" y="5850247"/>
                <a:chExt cx="2875282" cy="601458"/>
              </a:xfrm>
            </p:grpSpPr>
            <p:sp>
              <p:nvSpPr>
                <p:cNvPr id="75" name="Rectangle 74"/>
                <p:cNvSpPr/>
                <p:nvPr/>
              </p:nvSpPr>
              <p:spPr>
                <a:xfrm>
                  <a:off x="364384" y="5850247"/>
                  <a:ext cx="1813241" cy="601458"/>
                </a:xfrm>
                <a:prstGeom prst="rect">
                  <a:avLst/>
                </a:prstGeom>
                <a:solidFill>
                  <a:schemeClr val="bg1">
                    <a:lumMod val="85000"/>
                  </a:schemeClr>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6" name="Parallelogram 65"/>
                <p:cNvSpPr/>
                <p:nvPr/>
              </p:nvSpPr>
              <p:spPr>
                <a:xfrm>
                  <a:off x="1338943" y="5854174"/>
                  <a:ext cx="1900723" cy="597531"/>
                </a:xfrm>
                <a:prstGeom prst="parallelogram">
                  <a:avLst>
                    <a:gd name="adj" fmla="val 18651"/>
                  </a:avLst>
                </a:prstGeom>
                <a:solidFill>
                  <a:schemeClr val="accent1"/>
                </a:solidFill>
                <a:ln w="9525" cap="flat" cmpd="sng" algn="ctr">
                  <a:noFill/>
                  <a:prstDash val="solid"/>
                </a:ln>
                <a:effectLst>
                  <a:innerShdw blurRad="114300">
                    <a:prstClr val="black"/>
                  </a:innerShdw>
                </a:effectLst>
              </p:spPr>
              <p:txBody>
                <a:bodyPr rtlCol="0" anchor="ctr"/>
                <a:lstStyle/>
                <a:p>
                  <a:pPr algn="ctr" defTabSz="761435" fontAlgn="base">
                    <a:spcBef>
                      <a:spcPct val="0"/>
                    </a:spcBef>
                    <a:spcAft>
                      <a:spcPct val="0"/>
                    </a:spcAft>
                  </a:pPr>
                  <a:r>
                    <a:rPr lang="en-US" sz="1500" b="1" kern="0" dirty="0">
                      <a:solidFill>
                        <a:prstClr val="white"/>
                      </a:solidFill>
                      <a:ea typeface="ＭＳ Ｐゴシック" pitchFamily="-112" charset="-128"/>
                      <a:cs typeface="Calibri" panose="020F0502020204030204" pitchFamily="34" charset="0"/>
                    </a:rPr>
                    <a:t>Challenges Faced</a:t>
                  </a:r>
                </a:p>
              </p:txBody>
            </p:sp>
          </p:grpSp>
          <p:pic>
            <p:nvPicPr>
              <p:cNvPr id="34" name="Picture 4" descr="Image result for gap icon"/>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19" y="5760908"/>
                <a:ext cx="661054" cy="7785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653325" y="1279512"/>
              <a:ext cx="2847779" cy="543510"/>
              <a:chOff x="784194" y="1534743"/>
              <a:chExt cx="3418225" cy="652382"/>
            </a:xfrm>
          </p:grpSpPr>
          <p:grpSp>
            <p:nvGrpSpPr>
              <p:cNvPr id="15" name="Group 14"/>
              <p:cNvGrpSpPr/>
              <p:nvPr/>
            </p:nvGrpSpPr>
            <p:grpSpPr>
              <a:xfrm>
                <a:off x="784194" y="1534743"/>
                <a:ext cx="3418225" cy="608594"/>
                <a:chOff x="461537" y="1312647"/>
                <a:chExt cx="3338646" cy="584268"/>
              </a:xfrm>
            </p:grpSpPr>
            <p:sp>
              <p:nvSpPr>
                <p:cNvPr id="55" name="Rectangle 54"/>
                <p:cNvSpPr/>
                <p:nvPr/>
              </p:nvSpPr>
              <p:spPr>
                <a:xfrm>
                  <a:off x="461537" y="1314232"/>
                  <a:ext cx="1027646" cy="582683"/>
                </a:xfrm>
                <a:prstGeom prst="rect">
                  <a:avLst/>
                </a:prstGeom>
                <a:solidFill>
                  <a:schemeClr val="bg1">
                    <a:lumMod val="85000"/>
                  </a:schemeClr>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58" name="Parallelogram 57"/>
                <p:cNvSpPr/>
                <p:nvPr/>
              </p:nvSpPr>
              <p:spPr>
                <a:xfrm>
                  <a:off x="1332707" y="1312647"/>
                  <a:ext cx="1947290" cy="582742"/>
                </a:xfrm>
                <a:prstGeom prst="parallelogram">
                  <a:avLst>
                    <a:gd name="adj" fmla="val 18651"/>
                  </a:avLst>
                </a:prstGeom>
                <a:solidFill>
                  <a:srgbClr val="92D050"/>
                </a:solidFill>
                <a:ln w="9525" cap="flat" cmpd="sng" algn="ctr">
                  <a:noFill/>
                  <a:prstDash val="solid"/>
                </a:ln>
                <a:effectLst>
                  <a:innerShdw blurRad="114300">
                    <a:prstClr val="black"/>
                  </a:innerShdw>
                </a:effectLst>
              </p:spPr>
              <p:txBody>
                <a:bodyPr rtlCol="0" anchor="ctr"/>
                <a:lstStyle/>
                <a:p>
                  <a:pPr algn="ctr" defTabSz="761420" fontAlgn="base">
                    <a:spcBef>
                      <a:spcPct val="0"/>
                    </a:spcBef>
                    <a:spcAft>
                      <a:spcPct val="0"/>
                    </a:spcAft>
                  </a:pPr>
                  <a:r>
                    <a:rPr lang="en-US" sz="1500" b="1" kern="0" dirty="0">
                      <a:solidFill>
                        <a:prstClr val="white"/>
                      </a:solidFill>
                      <a:ea typeface="ＭＳ Ｐゴシック" pitchFamily="-112" charset="-128"/>
                      <a:cs typeface="Calibri" panose="020F0502020204030204" pitchFamily="34" charset="0"/>
                    </a:rPr>
                    <a:t>Business objective</a:t>
                  </a:r>
                </a:p>
              </p:txBody>
            </p:sp>
            <p:sp>
              <p:nvSpPr>
                <p:cNvPr id="59" name="Freeform 58"/>
                <p:cNvSpPr/>
                <p:nvPr/>
              </p:nvSpPr>
              <p:spPr>
                <a:xfrm>
                  <a:off x="3688265" y="1680139"/>
                  <a:ext cx="111918" cy="92075"/>
                </a:xfrm>
                <a:custGeom>
                  <a:avLst/>
                  <a:gdLst>
                    <a:gd name="connsiteX0" fmla="*/ 12700 w 107950"/>
                    <a:gd name="connsiteY0" fmla="*/ 0 h 92075"/>
                    <a:gd name="connsiteX1" fmla="*/ 0 w 107950"/>
                    <a:gd name="connsiteY1" fmla="*/ 92075 h 92075"/>
                    <a:gd name="connsiteX2" fmla="*/ 107950 w 107950"/>
                    <a:gd name="connsiteY2" fmla="*/ 88900 h 92075"/>
                    <a:gd name="connsiteX3" fmla="*/ 12700 w 107950"/>
                    <a:gd name="connsiteY3" fmla="*/ 0 h 92075"/>
                    <a:gd name="connsiteX0" fmla="*/ 12700 w 112713"/>
                    <a:gd name="connsiteY0" fmla="*/ 0 h 93662"/>
                    <a:gd name="connsiteX1" fmla="*/ 0 w 112713"/>
                    <a:gd name="connsiteY1" fmla="*/ 92075 h 93662"/>
                    <a:gd name="connsiteX2" fmla="*/ 112713 w 112713"/>
                    <a:gd name="connsiteY2" fmla="*/ 93662 h 93662"/>
                    <a:gd name="connsiteX3" fmla="*/ 12700 w 112713"/>
                    <a:gd name="connsiteY3" fmla="*/ 0 h 93662"/>
                    <a:gd name="connsiteX0" fmla="*/ 12700 w 115094"/>
                    <a:gd name="connsiteY0" fmla="*/ 0 h 92075"/>
                    <a:gd name="connsiteX1" fmla="*/ 0 w 115094"/>
                    <a:gd name="connsiteY1" fmla="*/ 92075 h 92075"/>
                    <a:gd name="connsiteX2" fmla="*/ 115094 w 115094"/>
                    <a:gd name="connsiteY2" fmla="*/ 91281 h 92075"/>
                    <a:gd name="connsiteX3" fmla="*/ 12700 w 115094"/>
                    <a:gd name="connsiteY3" fmla="*/ 0 h 92075"/>
                  </a:gdLst>
                  <a:ahLst/>
                  <a:cxnLst>
                    <a:cxn ang="0">
                      <a:pos x="connsiteX0" y="connsiteY0"/>
                    </a:cxn>
                    <a:cxn ang="0">
                      <a:pos x="connsiteX1" y="connsiteY1"/>
                    </a:cxn>
                    <a:cxn ang="0">
                      <a:pos x="connsiteX2" y="connsiteY2"/>
                    </a:cxn>
                    <a:cxn ang="0">
                      <a:pos x="connsiteX3" y="connsiteY3"/>
                    </a:cxn>
                  </a:cxnLst>
                  <a:rect l="l" t="t" r="r" b="b"/>
                  <a:pathLst>
                    <a:path w="115094" h="92075">
                      <a:moveTo>
                        <a:pt x="12700" y="0"/>
                      </a:moveTo>
                      <a:lnTo>
                        <a:pt x="0" y="92075"/>
                      </a:lnTo>
                      <a:lnTo>
                        <a:pt x="115094" y="91281"/>
                      </a:lnTo>
                      <a:lnTo>
                        <a:pt x="12700" y="0"/>
                      </a:lnTo>
                      <a:close/>
                    </a:path>
                  </a:pathLst>
                </a:custGeom>
                <a:solidFill>
                  <a:schemeClr val="accent2">
                    <a:lumMod val="75000"/>
                  </a:schemeClr>
                </a:solidFill>
                <a:ln w="9525" cap="flat" cmpd="sng" algn="ctr">
                  <a:noFill/>
                  <a:prstDash val="solid"/>
                </a:ln>
                <a:effectLst/>
              </p:spPr>
              <p:txBody>
                <a:bodyPr rtlCol="0" anchor="ctr"/>
                <a:lstStyle/>
                <a:p>
                  <a:pPr algn="ctr" defTabSz="380728">
                    <a:defRPr/>
                  </a:pPr>
                  <a:endParaRPr lang="en-US" sz="1333" kern="0" dirty="0">
                    <a:solidFill>
                      <a:prstClr val="white"/>
                    </a:solidFill>
                    <a:cs typeface="Calibri" panose="020F0502020204030204" pitchFamily="34" charset="0"/>
                  </a:endParaRPr>
                </a:p>
              </p:txBody>
            </p:sp>
          </p:grpSp>
          <p:pic>
            <p:nvPicPr>
              <p:cNvPr id="35" name="Picture 6" descr="Image result for implementation icon"/>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9474" y="1587808"/>
                <a:ext cx="661375" cy="59931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 name="Group 9"/>
          <p:cNvGrpSpPr/>
          <p:nvPr/>
        </p:nvGrpSpPr>
        <p:grpSpPr>
          <a:xfrm>
            <a:off x="3765209" y="1157410"/>
            <a:ext cx="7192380" cy="4322622"/>
            <a:chOff x="3765209" y="1157410"/>
            <a:chExt cx="7192380" cy="4322622"/>
          </a:xfrm>
        </p:grpSpPr>
        <p:sp>
          <p:nvSpPr>
            <p:cNvPr id="54" name="Rectangle 53"/>
            <p:cNvSpPr/>
            <p:nvPr/>
          </p:nvSpPr>
          <p:spPr>
            <a:xfrm>
              <a:off x="3780653" y="1157410"/>
              <a:ext cx="5666559" cy="256298"/>
            </a:xfrm>
            <a:prstGeom prst="rect">
              <a:avLst/>
            </a:prstGeom>
            <a:effectLst>
              <a:glow rad="101600">
                <a:schemeClr val="accent4">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wrap="square" lIns="76148" tIns="38073" rIns="76148" bIns="38073">
              <a:spAutoFit/>
            </a:bodyPr>
            <a:lstStyle/>
            <a:p>
              <a:pPr marL="304052" lvl="1" indent="-304052">
                <a:buFont typeface="Wingdings" panose="05000000000000000000" pitchFamily="2" charset="2"/>
                <a:buChar char="§"/>
              </a:pPr>
              <a:r>
                <a:rPr lang="en-US" sz="1166" dirty="0">
                  <a:solidFill>
                    <a:schemeClr val="tx2"/>
                  </a:solidFill>
                  <a:cs typeface="Calibri" panose="020F0502020204030204" pitchFamily="34" charset="0"/>
                </a:rPr>
                <a:t>The objective is to predict the churn probability of the customer</a:t>
              </a:r>
            </a:p>
          </p:txBody>
        </p:sp>
        <p:sp>
          <p:nvSpPr>
            <p:cNvPr id="65" name="Rectangle 64"/>
            <p:cNvSpPr/>
            <p:nvPr/>
          </p:nvSpPr>
          <p:spPr>
            <a:xfrm>
              <a:off x="3822708" y="4864918"/>
              <a:ext cx="5624504" cy="615114"/>
            </a:xfrm>
            <a:prstGeom prst="rect">
              <a:avLst/>
            </a:prstGeom>
            <a:effectLst>
              <a:glow rad="101600">
                <a:schemeClr val="accent4">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wrap="square" lIns="76148" tIns="38073" rIns="76148" bIns="38073">
              <a:spAutoFit/>
            </a:bodyPr>
            <a:lstStyle/>
            <a:p>
              <a:pPr marL="304052" indent="-304052">
                <a:buFont typeface="Wingdings" panose="05000000000000000000" pitchFamily="2" charset="2"/>
                <a:buChar char="§"/>
              </a:pPr>
              <a:r>
                <a:rPr lang="en-US" sz="1166" dirty="0">
                  <a:solidFill>
                    <a:schemeClr val="tx2"/>
                  </a:solidFill>
                  <a:cs typeface="Calibri" panose="020F0502020204030204" pitchFamily="34" charset="0"/>
                </a:rPr>
                <a:t>Variables needed cleaning</a:t>
              </a:r>
            </a:p>
            <a:p>
              <a:pPr marL="304052" indent="-304052">
                <a:buFont typeface="Wingdings" panose="05000000000000000000" pitchFamily="2" charset="2"/>
                <a:buChar char="§"/>
              </a:pPr>
              <a:r>
                <a:rPr lang="en-US" sz="1166" dirty="0">
                  <a:solidFill>
                    <a:schemeClr val="tx2"/>
                  </a:solidFill>
                  <a:cs typeface="Calibri" panose="020F0502020204030204" pitchFamily="34" charset="0"/>
                </a:rPr>
                <a:t>Variable Profiling </a:t>
              </a:r>
            </a:p>
            <a:p>
              <a:pPr marL="304052" indent="-304052">
                <a:buFont typeface="Wingdings" panose="05000000000000000000" pitchFamily="2" charset="2"/>
                <a:buChar char="§"/>
              </a:pPr>
              <a:r>
                <a:rPr lang="en-US" sz="1166" dirty="0">
                  <a:solidFill>
                    <a:schemeClr val="tx2"/>
                  </a:solidFill>
                  <a:cs typeface="Calibri" panose="020F0502020204030204" pitchFamily="34" charset="0"/>
                </a:rPr>
                <a:t>Data inconsistency</a:t>
              </a:r>
              <a:endParaRPr lang="en-GB" sz="1166" dirty="0">
                <a:solidFill>
                  <a:schemeClr val="tx2"/>
                </a:solidFill>
                <a:cs typeface="Calibri" panose="020F0502020204030204" pitchFamily="34" charset="0"/>
              </a:endParaRPr>
            </a:p>
          </p:txBody>
        </p:sp>
        <p:grpSp>
          <p:nvGrpSpPr>
            <p:cNvPr id="72" name="Group 71"/>
            <p:cNvGrpSpPr/>
            <p:nvPr/>
          </p:nvGrpSpPr>
          <p:grpSpPr>
            <a:xfrm>
              <a:off x="3765209" y="1982357"/>
              <a:ext cx="7192380" cy="2612777"/>
              <a:chOff x="121960" y="553434"/>
              <a:chExt cx="8826219" cy="3954731"/>
            </a:xfrm>
          </p:grpSpPr>
          <p:sp>
            <p:nvSpPr>
              <p:cNvPr id="73" name="Rectangle 72"/>
              <p:cNvSpPr/>
              <p:nvPr/>
            </p:nvSpPr>
            <p:spPr>
              <a:xfrm>
                <a:off x="121960" y="553434"/>
                <a:ext cx="8826219" cy="3954731"/>
              </a:xfrm>
              <a:prstGeom prst="rect">
                <a:avLst/>
              </a:prstGeom>
              <a:gradFill flip="none" rotWithShape="1">
                <a:gsLst>
                  <a:gs pos="100000">
                    <a:srgbClr val="92D050"/>
                  </a:gs>
                  <a:gs pos="0">
                    <a:schemeClr val="accent2">
                      <a:lumMod val="45000"/>
                      <a:lumOff val="55000"/>
                    </a:schemeClr>
                  </a:gs>
                  <a:gs pos="0">
                    <a:schemeClr val="accent2">
                      <a:lumMod val="45000"/>
                      <a:lumOff val="55000"/>
                    </a:schemeClr>
                  </a:gs>
                  <a:gs pos="100000">
                    <a:schemeClr val="accent2">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sp>
          <p:sp>
            <p:nvSpPr>
              <p:cNvPr id="74" name="Bent-Up Arrow 73"/>
              <p:cNvSpPr/>
              <p:nvPr/>
            </p:nvSpPr>
            <p:spPr>
              <a:xfrm rot="5400000">
                <a:off x="2190204" y="1788232"/>
                <a:ext cx="1021896" cy="1163393"/>
              </a:xfrm>
              <a:prstGeom prst="bentUpArrow">
                <a:avLst>
                  <a:gd name="adj1" fmla="val 32840"/>
                  <a:gd name="adj2" fmla="val 25000"/>
                  <a:gd name="adj3" fmla="val 35780"/>
                </a:avLst>
              </a:prstGeom>
              <a:scene3d>
                <a:camera prst="isometricOffAxis2Right"/>
                <a:lightRig rig="threePt" dir="t"/>
              </a:scene3d>
            </p:spPr>
            <p:style>
              <a:lnRef idx="1">
                <a:schemeClr val="accent2"/>
              </a:lnRef>
              <a:fillRef idx="2">
                <a:schemeClr val="accent2"/>
              </a:fillRef>
              <a:effectRef idx="1">
                <a:schemeClr val="accent2"/>
              </a:effectRef>
              <a:fontRef idx="minor">
                <a:schemeClr val="dk1"/>
              </a:fontRef>
            </p:style>
          </p:sp>
          <p:sp>
            <p:nvSpPr>
              <p:cNvPr id="76" name="Freeform 75"/>
              <p:cNvSpPr/>
              <p:nvPr/>
            </p:nvSpPr>
            <p:spPr>
              <a:xfrm>
                <a:off x="1819924" y="992480"/>
                <a:ext cx="1628899" cy="808859"/>
              </a:xfrm>
              <a:custGeom>
                <a:avLst/>
                <a:gdLst>
                  <a:gd name="connsiteX0" fmla="*/ 0 w 1720271"/>
                  <a:gd name="connsiteY0" fmla="*/ 200729 h 1204134"/>
                  <a:gd name="connsiteX1" fmla="*/ 200729 w 1720271"/>
                  <a:gd name="connsiteY1" fmla="*/ 0 h 1204134"/>
                  <a:gd name="connsiteX2" fmla="*/ 1519542 w 1720271"/>
                  <a:gd name="connsiteY2" fmla="*/ 0 h 1204134"/>
                  <a:gd name="connsiteX3" fmla="*/ 1720271 w 1720271"/>
                  <a:gd name="connsiteY3" fmla="*/ 200729 h 1204134"/>
                  <a:gd name="connsiteX4" fmla="*/ 1720271 w 1720271"/>
                  <a:gd name="connsiteY4" fmla="*/ 1003405 h 1204134"/>
                  <a:gd name="connsiteX5" fmla="*/ 1519542 w 1720271"/>
                  <a:gd name="connsiteY5" fmla="*/ 1204134 h 1204134"/>
                  <a:gd name="connsiteX6" fmla="*/ 200729 w 1720271"/>
                  <a:gd name="connsiteY6" fmla="*/ 1204134 h 1204134"/>
                  <a:gd name="connsiteX7" fmla="*/ 0 w 1720271"/>
                  <a:gd name="connsiteY7" fmla="*/ 1003405 h 1204134"/>
                  <a:gd name="connsiteX8" fmla="*/ 0 w 1720271"/>
                  <a:gd name="connsiteY8" fmla="*/ 200729 h 12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271" h="1204134">
                    <a:moveTo>
                      <a:pt x="0" y="200729"/>
                    </a:moveTo>
                    <a:cubicBezTo>
                      <a:pt x="0" y="89869"/>
                      <a:pt x="89869" y="0"/>
                      <a:pt x="200729" y="0"/>
                    </a:cubicBezTo>
                    <a:lnTo>
                      <a:pt x="1519542" y="0"/>
                    </a:lnTo>
                    <a:cubicBezTo>
                      <a:pt x="1630402" y="0"/>
                      <a:pt x="1720271" y="89869"/>
                      <a:pt x="1720271" y="200729"/>
                    </a:cubicBezTo>
                    <a:lnTo>
                      <a:pt x="1720271" y="1003405"/>
                    </a:lnTo>
                    <a:cubicBezTo>
                      <a:pt x="1720271" y="1114265"/>
                      <a:pt x="1630402" y="1204134"/>
                      <a:pt x="1519542" y="1204134"/>
                    </a:cubicBezTo>
                    <a:lnTo>
                      <a:pt x="200729" y="1204134"/>
                    </a:lnTo>
                    <a:cubicBezTo>
                      <a:pt x="89869" y="1204134"/>
                      <a:pt x="0" y="1114265"/>
                      <a:pt x="0" y="1003405"/>
                    </a:cubicBezTo>
                    <a:lnTo>
                      <a:pt x="0" y="200729"/>
                    </a:ln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106116" tIns="106116" rIns="106116" bIns="106116" numCol="1" spcCol="1270" anchor="ctr" anchorCtr="0">
                <a:noAutofit/>
              </a:bodyPr>
              <a:lstStyle/>
              <a:p>
                <a:pPr algn="ctr" defTabSz="666272">
                  <a:lnSpc>
                    <a:spcPct val="90000"/>
                  </a:lnSpc>
                  <a:spcBef>
                    <a:spcPct val="0"/>
                  </a:spcBef>
                  <a:spcAft>
                    <a:spcPct val="35000"/>
                  </a:spcAft>
                </a:pPr>
                <a:r>
                  <a:rPr lang="en-US" sz="1166" dirty="0">
                    <a:latin typeface="+mj-lt"/>
                  </a:rPr>
                  <a:t>Data Preparation</a:t>
                </a:r>
                <a:endParaRPr lang="en-GB" sz="1166" dirty="0">
                  <a:latin typeface="+mj-lt"/>
                </a:endParaRPr>
              </a:p>
            </p:txBody>
          </p:sp>
          <p:sp>
            <p:nvSpPr>
              <p:cNvPr id="82" name="Freeform 81"/>
              <p:cNvSpPr/>
              <p:nvPr/>
            </p:nvSpPr>
            <p:spPr>
              <a:xfrm>
                <a:off x="1833860" y="2996159"/>
                <a:ext cx="1755640" cy="903877"/>
              </a:xfrm>
              <a:custGeom>
                <a:avLst/>
                <a:gdLst>
                  <a:gd name="connsiteX0" fmla="*/ 0 w 1720271"/>
                  <a:gd name="connsiteY0" fmla="*/ 200729 h 1204134"/>
                  <a:gd name="connsiteX1" fmla="*/ 200729 w 1720271"/>
                  <a:gd name="connsiteY1" fmla="*/ 0 h 1204134"/>
                  <a:gd name="connsiteX2" fmla="*/ 1519542 w 1720271"/>
                  <a:gd name="connsiteY2" fmla="*/ 0 h 1204134"/>
                  <a:gd name="connsiteX3" fmla="*/ 1720271 w 1720271"/>
                  <a:gd name="connsiteY3" fmla="*/ 200729 h 1204134"/>
                  <a:gd name="connsiteX4" fmla="*/ 1720271 w 1720271"/>
                  <a:gd name="connsiteY4" fmla="*/ 1003405 h 1204134"/>
                  <a:gd name="connsiteX5" fmla="*/ 1519542 w 1720271"/>
                  <a:gd name="connsiteY5" fmla="*/ 1204134 h 1204134"/>
                  <a:gd name="connsiteX6" fmla="*/ 200729 w 1720271"/>
                  <a:gd name="connsiteY6" fmla="*/ 1204134 h 1204134"/>
                  <a:gd name="connsiteX7" fmla="*/ 0 w 1720271"/>
                  <a:gd name="connsiteY7" fmla="*/ 1003405 h 1204134"/>
                  <a:gd name="connsiteX8" fmla="*/ 0 w 1720271"/>
                  <a:gd name="connsiteY8" fmla="*/ 200729 h 12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271" h="1204134">
                    <a:moveTo>
                      <a:pt x="0" y="200729"/>
                    </a:moveTo>
                    <a:cubicBezTo>
                      <a:pt x="0" y="89869"/>
                      <a:pt x="89869" y="0"/>
                      <a:pt x="200729" y="0"/>
                    </a:cubicBezTo>
                    <a:lnTo>
                      <a:pt x="1519542" y="0"/>
                    </a:lnTo>
                    <a:cubicBezTo>
                      <a:pt x="1630402" y="0"/>
                      <a:pt x="1720271" y="89869"/>
                      <a:pt x="1720271" y="200729"/>
                    </a:cubicBezTo>
                    <a:lnTo>
                      <a:pt x="1720271" y="1003405"/>
                    </a:lnTo>
                    <a:cubicBezTo>
                      <a:pt x="1720271" y="1114265"/>
                      <a:pt x="1630402" y="1204134"/>
                      <a:pt x="1519542" y="1204134"/>
                    </a:cubicBezTo>
                    <a:lnTo>
                      <a:pt x="200729" y="1204134"/>
                    </a:lnTo>
                    <a:cubicBezTo>
                      <a:pt x="89869" y="1204134"/>
                      <a:pt x="0" y="1114265"/>
                      <a:pt x="0" y="1003405"/>
                    </a:cubicBezTo>
                    <a:lnTo>
                      <a:pt x="0" y="200729"/>
                    </a:ln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106116" tIns="106116" rIns="106116" bIns="106116" numCol="1" spcCol="1270" anchor="ctr" anchorCtr="0">
                <a:noAutofit/>
              </a:bodyPr>
              <a:lstStyle/>
              <a:p>
                <a:pPr algn="ctr" defTabSz="666272">
                  <a:lnSpc>
                    <a:spcPct val="90000"/>
                  </a:lnSpc>
                  <a:spcBef>
                    <a:spcPct val="0"/>
                  </a:spcBef>
                  <a:spcAft>
                    <a:spcPct val="35000"/>
                  </a:spcAft>
                </a:pPr>
                <a:r>
                  <a:rPr lang="en-US" sz="1166" dirty="0">
                    <a:latin typeface="+mj-lt"/>
                  </a:rPr>
                  <a:t>Model building</a:t>
                </a:r>
                <a:endParaRPr lang="en-GB" sz="1166" dirty="0">
                  <a:latin typeface="+mj-lt"/>
                </a:endParaRPr>
              </a:p>
            </p:txBody>
          </p:sp>
        </p:grpSp>
        <p:sp>
          <p:nvSpPr>
            <p:cNvPr id="85" name="Rounded Rectangle 84"/>
            <p:cNvSpPr/>
            <p:nvPr/>
          </p:nvSpPr>
          <p:spPr>
            <a:xfrm>
              <a:off x="6770532" y="2089281"/>
              <a:ext cx="3977236" cy="1230910"/>
            </a:xfrm>
            <a:prstGeom prst="roundRect">
              <a:avLst/>
            </a:prstGeom>
            <a:ln/>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lIns="76148" tIns="38073" rIns="76148" bIns="38073" rtlCol="0" anchor="ctr"/>
            <a:lstStyle/>
            <a:p>
              <a:pPr marL="237953" indent="-237953">
                <a:buFont typeface="Wingdings" panose="05000000000000000000" pitchFamily="2" charset="2"/>
                <a:buChar char="q"/>
              </a:pPr>
              <a:r>
                <a:rPr lang="en-US" sz="1166" dirty="0">
                  <a:solidFill>
                    <a:schemeClr val="tx1">
                      <a:lumMod val="75000"/>
                    </a:schemeClr>
                  </a:solidFill>
                </a:rPr>
                <a:t>Creating a data quality report to ensure the variables are complete, accurate, and correct.</a:t>
              </a:r>
            </a:p>
            <a:p>
              <a:pPr marL="237953" indent="-237953">
                <a:buFont typeface="Wingdings" panose="05000000000000000000" pitchFamily="2" charset="2"/>
                <a:buChar char="q"/>
              </a:pPr>
              <a:r>
                <a:rPr lang="en-US" sz="1166" dirty="0">
                  <a:solidFill>
                    <a:schemeClr val="tx1">
                      <a:lumMod val="75000"/>
                    </a:schemeClr>
                  </a:solidFill>
                  <a:latin typeface="+mj-lt"/>
                </a:rPr>
                <a:t>Variable Profiling. Checking the logical relationship between the variables.</a:t>
              </a:r>
            </a:p>
            <a:p>
              <a:pPr marL="237953" indent="-237953">
                <a:buFont typeface="Wingdings" panose="05000000000000000000" pitchFamily="2" charset="2"/>
                <a:buChar char="q"/>
              </a:pPr>
              <a:r>
                <a:rPr lang="en-US" sz="1166" dirty="0">
                  <a:solidFill>
                    <a:schemeClr val="tx1">
                      <a:lumMod val="75000"/>
                    </a:schemeClr>
                  </a:solidFill>
                  <a:latin typeface="+mj-lt"/>
                </a:rPr>
                <a:t>Dealing with missing values, derived variables</a:t>
              </a:r>
            </a:p>
            <a:p>
              <a:pPr marL="237953" indent="-237953">
                <a:buFont typeface="Wingdings" panose="05000000000000000000" pitchFamily="2" charset="2"/>
                <a:buChar char="q"/>
              </a:pPr>
              <a:r>
                <a:rPr lang="en-US" sz="1166" dirty="0">
                  <a:solidFill>
                    <a:schemeClr val="tx1">
                      <a:lumMod val="75000"/>
                    </a:schemeClr>
                  </a:solidFill>
                  <a:latin typeface="+mj-lt"/>
                </a:rPr>
                <a:t>Picking the important variables.</a:t>
              </a:r>
            </a:p>
            <a:p>
              <a:endParaRPr lang="en-US" sz="1166" dirty="0">
                <a:solidFill>
                  <a:schemeClr val="accent6">
                    <a:lumMod val="50000"/>
                  </a:schemeClr>
                </a:solidFill>
                <a:latin typeface="+mj-lt"/>
              </a:endParaRPr>
            </a:p>
          </p:txBody>
        </p:sp>
        <p:sp>
          <p:nvSpPr>
            <p:cNvPr id="86" name="Rounded Rectangle 85"/>
            <p:cNvSpPr/>
            <p:nvPr/>
          </p:nvSpPr>
          <p:spPr>
            <a:xfrm>
              <a:off x="6831573" y="3629179"/>
              <a:ext cx="3916195" cy="933004"/>
            </a:xfrm>
            <a:prstGeom prst="roundRect">
              <a:avLst/>
            </a:prstGeom>
            <a:ln/>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lIns="76148" tIns="38073" rIns="76148" bIns="38073" rtlCol="0" anchor="ctr"/>
            <a:lstStyle/>
            <a:p>
              <a:pPr marL="142835" indent="-142835">
                <a:buFont typeface="Wingdings" panose="05000000000000000000" pitchFamily="2" charset="2"/>
                <a:buChar char="q"/>
              </a:pPr>
              <a:r>
                <a:rPr lang="en-GB" sz="1166" dirty="0">
                  <a:solidFill>
                    <a:schemeClr val="accent3">
                      <a:lumMod val="50000"/>
                    </a:schemeClr>
                  </a:solidFill>
                  <a:latin typeface="+mj-lt"/>
                </a:rPr>
                <a:t>Divide the data into train(70%) and </a:t>
              </a:r>
              <a:r>
                <a:rPr lang="en-GB" sz="1166" dirty="0">
                  <a:solidFill>
                    <a:schemeClr val="accent3">
                      <a:lumMod val="50000"/>
                    </a:schemeClr>
                  </a:solidFill>
                </a:rPr>
                <a:t>test (30%).</a:t>
              </a:r>
              <a:endParaRPr lang="en-GB" sz="1166" dirty="0">
                <a:solidFill>
                  <a:schemeClr val="accent3">
                    <a:lumMod val="50000"/>
                  </a:schemeClr>
                </a:solidFill>
                <a:latin typeface="+mj-lt"/>
              </a:endParaRPr>
            </a:p>
            <a:p>
              <a:pPr marL="142835" indent="-142835">
                <a:buFont typeface="Wingdings" panose="05000000000000000000" pitchFamily="2" charset="2"/>
                <a:buChar char="q"/>
              </a:pPr>
              <a:r>
                <a:rPr lang="en-GB" sz="1166" dirty="0">
                  <a:solidFill>
                    <a:schemeClr val="accent3">
                      <a:lumMod val="50000"/>
                    </a:schemeClr>
                  </a:solidFill>
                </a:rPr>
                <a:t>Logistic regression model has been used to check the relationship between tenure and independent variables.</a:t>
              </a:r>
            </a:p>
            <a:p>
              <a:pPr marL="142835" indent="-142835">
                <a:buFont typeface="Wingdings" panose="05000000000000000000" pitchFamily="2" charset="2"/>
                <a:buChar char="q"/>
              </a:pPr>
              <a:endParaRPr lang="en-GB" sz="1000" dirty="0">
                <a:solidFill>
                  <a:prstClr val="white">
                    <a:lumMod val="50000"/>
                  </a:prstClr>
                </a:solidFill>
                <a:latin typeface="+mj-lt"/>
              </a:endParaRPr>
            </a:p>
          </p:txBody>
        </p:sp>
        <p:pic>
          <p:nvPicPr>
            <p:cNvPr id="36" name="Picture 35"/>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915870" y="2400966"/>
              <a:ext cx="1078410" cy="704945"/>
            </a:xfrm>
            <a:prstGeom prst="rect">
              <a:avLst/>
            </a:prstGeom>
            <a:solidFill>
              <a:srgbClr val="FFFFFF">
                <a:shade val="85000"/>
              </a:srgbClr>
            </a:solidFill>
            <a:ln w="190500" cap="rnd">
              <a:solidFill>
                <a:schemeClr val="accent3">
                  <a:lumMod val="20000"/>
                  <a:lumOff val="80000"/>
                </a:schemeClr>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7" name="Picture 2" descr="Image result for production png"/>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4665" y="3407006"/>
              <a:ext cx="1085205" cy="715292"/>
            </a:xfrm>
            <a:prstGeom prst="rect">
              <a:avLst/>
            </a:prstGeom>
            <a:solidFill>
              <a:srgbClr val="FFFFFF">
                <a:shade val="85000"/>
              </a:srgbClr>
            </a:solidFill>
            <a:ln w="190500" cap="rnd">
              <a:solidFill>
                <a:schemeClr val="accent3">
                  <a:lumMod val="20000"/>
                  <a:lumOff val="80000"/>
                </a:schemeClr>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grpSp>
      <p:sp>
        <p:nvSpPr>
          <p:cNvPr id="41" name="Title 1"/>
          <p:cNvSpPr>
            <a:spLocks noGrp="1"/>
          </p:cNvSpPr>
          <p:nvPr>
            <p:ph type="title"/>
          </p:nvPr>
        </p:nvSpPr>
        <p:spPr>
          <a:xfrm>
            <a:off x="550862" y="311696"/>
            <a:ext cx="10363200" cy="653431"/>
          </a:xfrm>
        </p:spPr>
        <p:txBody>
          <a:bodyPr/>
          <a:lstStyle/>
          <a:p>
            <a:r>
              <a:rPr lang="en-US" dirty="0">
                <a:solidFill>
                  <a:schemeClr val="tx2"/>
                </a:solidFill>
              </a:rPr>
              <a:t>Business objective, approach and challenges</a:t>
            </a:r>
            <a:endParaRPr lang="en-US" dirty="0"/>
          </a:p>
        </p:txBody>
      </p:sp>
    </p:spTree>
    <p:extLst>
      <p:ext uri="{BB962C8B-B14F-4D97-AF65-F5344CB8AC3E}">
        <p14:creationId xmlns:p14="http://schemas.microsoft.com/office/powerpoint/2010/main" val="362085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dirty="0"/>
              <a:t>What are the top five factors driving likelihood of churn at </a:t>
            </a:r>
            <a:r>
              <a:rPr lang="en-US" dirty="0" err="1"/>
              <a:t>Mobicom</a:t>
            </a:r>
            <a:r>
              <a:rPr lang="en-US" dirty="0"/>
              <a:t>?</a:t>
            </a:r>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0"/>
            <a:ext cx="8969742" cy="447936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From </a:t>
            </a:r>
            <a:r>
              <a:rPr lang="en-US" dirty="0"/>
              <a:t>the summary of my final model, "Mod6“</a:t>
            </a:r>
          </a:p>
          <a:p>
            <a:pPr lvl="1"/>
            <a:r>
              <a:rPr lang="en-US" dirty="0" smtClean="0"/>
              <a:t>The </a:t>
            </a:r>
            <a:r>
              <a:rPr lang="en-US" dirty="0"/>
              <a:t>model results show that the top 5 factors affecting churn are:</a:t>
            </a:r>
          </a:p>
          <a:p>
            <a:pPr marL="800100" lvl="1" indent="-342900">
              <a:buFont typeface="+mj-lt"/>
              <a:buAutoNum type="arabicPeriod"/>
            </a:pPr>
            <a:r>
              <a:rPr lang="en-US" dirty="0" smtClean="0"/>
              <a:t>	unq_7</a:t>
            </a:r>
            <a:endParaRPr lang="en-US" dirty="0"/>
          </a:p>
          <a:p>
            <a:pPr marL="800100" lvl="1" indent="-342900">
              <a:buFont typeface="+mj-lt"/>
              <a:buAutoNum type="arabicPeriod"/>
            </a:pPr>
            <a:r>
              <a:rPr lang="en-US" dirty="0" smtClean="0"/>
              <a:t>	retdays_1 </a:t>
            </a:r>
          </a:p>
          <a:p>
            <a:pPr marL="800100" lvl="1" indent="-342900">
              <a:buFont typeface="+mj-lt"/>
              <a:buAutoNum type="arabicPeriod"/>
            </a:pPr>
            <a:r>
              <a:rPr lang="en-US" dirty="0" smtClean="0"/>
              <a:t>ethnic_O</a:t>
            </a:r>
          </a:p>
          <a:p>
            <a:pPr marL="800100" lvl="1" indent="-342900">
              <a:buFont typeface="+mj-lt"/>
              <a:buAutoNum type="arabicPeriod"/>
            </a:pPr>
            <a:r>
              <a:rPr lang="en-US" dirty="0" smtClean="0"/>
              <a:t>area_nrthwst</a:t>
            </a:r>
          </a:p>
          <a:p>
            <a:pPr marL="800100" lvl="1" indent="-342900">
              <a:buFont typeface="+mj-lt"/>
              <a:buAutoNum type="arabicPeriod"/>
            </a:pPr>
            <a:r>
              <a:rPr lang="en-US" dirty="0"/>
              <a:t>area_southflrda</a:t>
            </a:r>
          </a:p>
          <a:p>
            <a:endParaRPr lang="en-US" dirty="0" smtClean="0"/>
          </a:p>
          <a:p>
            <a:pPr marL="285750" indent="-285750">
              <a:buFont typeface="Wingdings" panose="05000000000000000000" pitchFamily="2" charset="2"/>
              <a:buChar char="ü"/>
            </a:pPr>
            <a:r>
              <a:rPr lang="en-US" dirty="0" smtClean="0"/>
              <a:t>The </a:t>
            </a:r>
            <a:r>
              <a:rPr lang="en-US" dirty="0"/>
              <a:t>1st factor explains, with a unit increase in level 7 of variable uniqsubs , there is corresponding beta coefficient unit increase in churn</a:t>
            </a:r>
          </a:p>
          <a:p>
            <a:pPr marL="285750" indent="-285750">
              <a:buFont typeface="Wingdings" panose="05000000000000000000" pitchFamily="2" charset="2"/>
              <a:buChar char="ü"/>
            </a:pPr>
            <a:r>
              <a:rPr lang="en-US" dirty="0" smtClean="0"/>
              <a:t>The </a:t>
            </a:r>
            <a:r>
              <a:rPr lang="en-US" dirty="0"/>
              <a:t>2nd Factor explains, with a unit increase in variable retdays, there is corresponding beta coefficient unit increase in </a:t>
            </a:r>
            <a:r>
              <a:rPr lang="en-US" dirty="0" smtClean="0"/>
              <a:t>churn</a:t>
            </a:r>
          </a:p>
          <a:p>
            <a:pPr marL="285750" indent="-285750">
              <a:buFont typeface="Wingdings" panose="05000000000000000000" pitchFamily="2" charset="2"/>
              <a:buChar char="ü"/>
            </a:pPr>
            <a:r>
              <a:rPr lang="en-US" dirty="0" smtClean="0"/>
              <a:t>Same explanation applies to next three variables</a:t>
            </a:r>
            <a:endParaRPr lang="en-US" dirty="0"/>
          </a:p>
          <a:p>
            <a:pPr marL="285750" indent="-285750">
              <a:buFont typeface="Wingdings" panose="05000000000000000000" pitchFamily="2" charset="2"/>
              <a:buChar char="ü"/>
            </a:pPr>
            <a:r>
              <a:rPr lang="en-US" dirty="0" smtClean="0"/>
              <a:t>ethnic_O </a:t>
            </a:r>
            <a:r>
              <a:rPr lang="en-US" dirty="0"/>
              <a:t>represents </a:t>
            </a:r>
            <a:r>
              <a:rPr lang="en-US" dirty="0" smtClean="0"/>
              <a:t>ethnic </a:t>
            </a:r>
            <a:r>
              <a:rPr lang="en-US" dirty="0"/>
              <a:t>with level o, </a:t>
            </a:r>
            <a:r>
              <a:rPr lang="en-US" dirty="0" smtClean="0"/>
              <a:t>area_nrthwst </a:t>
            </a:r>
            <a:r>
              <a:rPr lang="en-US" dirty="0"/>
              <a:t>is NORTHWEST/ROCKY MOUNTAIN AREA, and </a:t>
            </a:r>
            <a:r>
              <a:rPr lang="en-US" dirty="0" smtClean="0"/>
              <a:t>area_southflrda </a:t>
            </a:r>
            <a:r>
              <a:rPr lang="en-US" dirty="0"/>
              <a:t>represents </a:t>
            </a:r>
            <a:r>
              <a:rPr lang="en-US" dirty="0" smtClean="0"/>
              <a:t> </a:t>
            </a:r>
            <a:r>
              <a:rPr lang="en-US" dirty="0"/>
              <a:t>SOUTH FLORIDA AREA, </a:t>
            </a:r>
            <a:r>
              <a:rPr lang="en-US" dirty="0" smtClean="0"/>
              <a:t>retdays_1 </a:t>
            </a:r>
            <a:r>
              <a:rPr lang="en-US" dirty="0"/>
              <a:t>represents valid values </a:t>
            </a:r>
            <a:r>
              <a:rPr lang="en-US" dirty="0" smtClean="0"/>
              <a:t>for </a:t>
            </a:r>
            <a:r>
              <a:rPr lang="en-US" dirty="0"/>
              <a:t>retdays</a:t>
            </a:r>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adec="http://schemas.microsoft.com/office/drawing/2017/decorative" xmlns=""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a:solidFill>
                  <a:schemeClr val="bg2">
                    <a:lumMod val="25000"/>
                  </a:schemeClr>
                </a:solidFill>
              </a:rPr>
              <a:t>Thus family bundles should be rolled out for families with 7 unique subscribers. Special offers should be given to customers who makes retention calls, at the earliest as per their grievances. Special plans should be rolled out for people with Asian Ethnicity. Special plans should be rolled out for customers located in NORTHWEST/ROCKY MOUNTAIN AREA and SOUTH FLORIDA AREA</a:t>
            </a:r>
            <a:endParaRPr lang="en-US" sz="900" dirty="0">
              <a:solidFill>
                <a:schemeClr val="bg2">
                  <a:lumMod val="25000"/>
                </a:schemeClr>
              </a:solidFill>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5740390"/>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dirty="0"/>
              <a:t>Validation of survey </a:t>
            </a:r>
            <a:r>
              <a:rPr lang="en-US" dirty="0" smtClean="0"/>
              <a:t>findings: Whether </a:t>
            </a:r>
            <a:r>
              <a:rPr lang="en-US" dirty="0"/>
              <a:t>"cost and billing" and "network and service quality" are important factors influencing churn </a:t>
            </a:r>
            <a:r>
              <a:rPr lang="en-US" dirty="0" smtClean="0"/>
              <a:t>behavior?</a:t>
            </a:r>
            <a:endParaRPr lang="en-US" dirty="0"/>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0"/>
            <a:ext cx="8969742" cy="5739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The following variables explain "cost and billing" and "network and service quality</a:t>
            </a:r>
            <a:r>
              <a:rPr lang="en-US" dirty="0" smtClean="0"/>
              <a:t>“</a:t>
            </a:r>
            <a:endParaRPr lang="en-US" dirty="0"/>
          </a:p>
          <a:p>
            <a:endParaRPr lang="en-US" dirty="0" smtClean="0"/>
          </a:p>
          <a:p>
            <a:pPr marL="285750" indent="-285750">
              <a:buFont typeface="Wingdings" panose="05000000000000000000" pitchFamily="2" charset="2"/>
              <a:buChar char="ü"/>
            </a:pPr>
            <a:r>
              <a:rPr lang="en-US" dirty="0" smtClean="0"/>
              <a:t>totmrc_Mean: </a:t>
            </a:r>
            <a:r>
              <a:rPr lang="en-US" dirty="0"/>
              <a:t>'base plan charge' representing cost to customer, </a:t>
            </a:r>
            <a:endParaRPr lang="en-US" dirty="0" smtClean="0"/>
          </a:p>
          <a:p>
            <a:pPr marL="285750" indent="-285750">
              <a:buFont typeface="Wingdings" panose="05000000000000000000" pitchFamily="2" charset="2"/>
              <a:buChar char="ü"/>
            </a:pPr>
            <a:r>
              <a:rPr lang="en-US" dirty="0" smtClean="0"/>
              <a:t>rev_Range: 'Range </a:t>
            </a:r>
            <a:r>
              <a:rPr lang="en-US" dirty="0"/>
              <a:t>of Revenue(charge amount)' representing billing </a:t>
            </a:r>
            <a:r>
              <a:rPr lang="en-US" dirty="0" smtClean="0"/>
              <a:t>amount</a:t>
            </a:r>
          </a:p>
          <a:p>
            <a:pPr marL="285750" indent="-285750">
              <a:buFont typeface="Wingdings" panose="05000000000000000000" pitchFamily="2" charset="2"/>
              <a:buChar char="ü"/>
            </a:pPr>
            <a:r>
              <a:rPr lang="en-US" dirty="0" smtClean="0"/>
              <a:t>ovrrev_Mean </a:t>
            </a:r>
            <a:r>
              <a:rPr lang="en-US" dirty="0"/>
              <a:t>= DATOVR_MEAN + VCEOVR_MEAN </a:t>
            </a:r>
            <a:endParaRPr lang="en-US" dirty="0" smtClean="0"/>
          </a:p>
          <a:p>
            <a:pPr lvl="1"/>
            <a:r>
              <a:rPr lang="en-US" dirty="0" smtClean="0"/>
              <a:t>'Mean </a:t>
            </a:r>
            <a:r>
              <a:rPr lang="en-US" dirty="0"/>
              <a:t>overage revenue' (It is the sum of data and voice, overage revenues) representing the overage revenue earned from customers after billing the same to them and </a:t>
            </a:r>
            <a:r>
              <a:rPr lang="en-US" dirty="0" err="1" smtClean="0"/>
              <a:t>totrev</a:t>
            </a:r>
            <a:r>
              <a:rPr lang="en-US" dirty="0" smtClean="0"/>
              <a:t> </a:t>
            </a:r>
            <a:r>
              <a:rPr lang="en-US" dirty="0"/>
              <a:t>i.e. 'Total revenue' representing total revenue earned from </a:t>
            </a:r>
            <a:r>
              <a:rPr lang="en-US" dirty="0" smtClean="0"/>
              <a:t>customers</a:t>
            </a:r>
          </a:p>
          <a:p>
            <a:pPr marL="285750" indent="-285750">
              <a:buFont typeface="Wingdings" panose="05000000000000000000" pitchFamily="2" charset="2"/>
              <a:buChar char="ü"/>
            </a:pPr>
            <a:r>
              <a:rPr lang="en-US" dirty="0" smtClean="0"/>
              <a:t>totmrc_Mean has beta </a:t>
            </a:r>
            <a:r>
              <a:rPr lang="en-US" dirty="0"/>
              <a:t>coefficient value of </a:t>
            </a:r>
            <a:r>
              <a:rPr lang="en-US" dirty="0" smtClean="0"/>
              <a:t>0.005294251 </a:t>
            </a:r>
            <a:r>
              <a:rPr lang="en-US" dirty="0"/>
              <a:t>meaning a unit increase in this variable is causing decrease in churn by 0.005294251/unit</a:t>
            </a:r>
          </a:p>
          <a:p>
            <a:pPr marL="285750" indent="-285750">
              <a:buFont typeface="Wingdings" panose="05000000000000000000" pitchFamily="2" charset="2"/>
              <a:buChar char="ü"/>
            </a:pPr>
            <a:r>
              <a:rPr lang="en-US" dirty="0" smtClean="0"/>
              <a:t>rev_Range </a:t>
            </a:r>
            <a:r>
              <a:rPr lang="en-US" dirty="0"/>
              <a:t>has beta coefficient value of 0.002095208 meaning a unit increase in this variable is causing increase in churn by 0.002095208/unit</a:t>
            </a:r>
          </a:p>
          <a:p>
            <a:pPr marL="285750" indent="-285750">
              <a:buFont typeface="Wingdings" panose="05000000000000000000" pitchFamily="2" charset="2"/>
              <a:buChar char="ü"/>
            </a:pPr>
            <a:r>
              <a:rPr lang="en-US" dirty="0" smtClean="0"/>
              <a:t>ovrrev_Mean </a:t>
            </a:r>
            <a:r>
              <a:rPr lang="en-US" dirty="0"/>
              <a:t>has beta coefficient value of 0.007265908 meaning a unit increase in this variable is causing increase in churn by 0.007265908 /unit</a:t>
            </a:r>
          </a:p>
          <a:p>
            <a:pPr marL="285750" indent="-285750">
              <a:buFont typeface="Wingdings" panose="05000000000000000000" pitchFamily="2" charset="2"/>
              <a:buChar char="ü"/>
            </a:pPr>
            <a:r>
              <a:rPr lang="en-US" dirty="0" err="1" smtClean="0"/>
              <a:t>totrev</a:t>
            </a:r>
            <a:r>
              <a:rPr lang="en-US" dirty="0" smtClean="0"/>
              <a:t> </a:t>
            </a:r>
            <a:r>
              <a:rPr lang="en-US" dirty="0"/>
              <a:t>has beta coefficient value of 0.000197018 meaning a unit increase in this variable is causing increase in churn by 0.000197018/unit</a:t>
            </a:r>
          </a:p>
          <a:p>
            <a:pPr marL="285750" indent="-285750">
              <a:buFont typeface="Wingdings" panose="05000000000000000000" pitchFamily="2" charset="2"/>
              <a:buChar char="ü"/>
            </a:pPr>
            <a:r>
              <a:rPr lang="en-US" dirty="0" smtClean="0"/>
              <a:t>Having </a:t>
            </a:r>
            <a:r>
              <a:rPr lang="en-US" dirty="0"/>
              <a:t>said that, if we notice above mentioned beta values, a unit increase in them is having almost 0% impact on churn. it seems cost and billing is not very important factors here influencing churn behavior at </a:t>
            </a:r>
            <a:r>
              <a:rPr lang="en-US" dirty="0" err="1"/>
              <a:t>Mobicom</a:t>
            </a:r>
            <a:r>
              <a:rPr lang="en-US" dirty="0"/>
              <a:t>.</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Tree>
    <p:extLst>
      <p:ext uri="{BB962C8B-B14F-4D97-AF65-F5344CB8AC3E}">
        <p14:creationId xmlns:p14="http://schemas.microsoft.com/office/powerpoint/2010/main" val="83153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Validation of survey </a:t>
            </a:r>
            <a:r>
              <a:rPr lang="en-US" dirty="0" smtClean="0"/>
              <a:t>findings: Whether </a:t>
            </a:r>
            <a:r>
              <a:rPr lang="en-US" dirty="0"/>
              <a:t>"cost and billing" and "network and service quality" are important factors influencing churn </a:t>
            </a:r>
            <a:r>
              <a:rPr lang="en-US" dirty="0" smtClean="0"/>
              <a:t>behavior?</a:t>
            </a:r>
            <a:endParaRPr lang="en-US" dirty="0"/>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0"/>
            <a:ext cx="8969742" cy="5739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The </a:t>
            </a:r>
            <a:r>
              <a:rPr lang="en-US" dirty="0"/>
              <a:t>following variables explain "network and service quality" </a:t>
            </a:r>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adec="http://schemas.microsoft.com/office/drawing/2017/decorative" xmlns=""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solidFill>
                  <a:schemeClr val="bg2">
                    <a:lumMod val="25000"/>
                  </a:schemeClr>
                </a:solidFill>
              </a:rPr>
              <a:t>Of the above variables, the beta coefficient of variable retdays_1 is expressing a very important factor influencing Churn behavior. </a:t>
            </a:r>
            <a:r>
              <a:rPr lang="en-US" dirty="0" smtClean="0">
                <a:solidFill>
                  <a:schemeClr val="bg2">
                    <a:lumMod val="25000"/>
                  </a:schemeClr>
                </a:solidFill>
              </a:rPr>
              <a:t>i.e., with </a:t>
            </a:r>
            <a:r>
              <a:rPr lang="en-US" dirty="0">
                <a:solidFill>
                  <a:schemeClr val="bg2">
                    <a:lumMod val="25000"/>
                  </a:schemeClr>
                </a:solidFill>
              </a:rPr>
              <a:t>the increase in the number of days since a customer makes a retention call, the customer's chances of churning is very high. This could probably be because their grievances are not being catered to properly. These customers should be paid more attention to and special offers should be made to them depending upon their grievances.</a:t>
            </a:r>
          </a:p>
        </p:txBody>
      </p:sp>
      <p:graphicFrame>
        <p:nvGraphicFramePr>
          <p:cNvPr id="3" name="Table 2"/>
          <p:cNvGraphicFramePr>
            <a:graphicFrameLocks noGrp="1"/>
          </p:cNvGraphicFramePr>
          <p:nvPr>
            <p:extLst>
              <p:ext uri="{D42A27DB-BD31-4B8C-83A1-F6EECF244321}">
                <p14:modId xmlns:p14="http://schemas.microsoft.com/office/powerpoint/2010/main" val="2775514235"/>
              </p:ext>
            </p:extLst>
          </p:nvPr>
        </p:nvGraphicFramePr>
        <p:xfrm>
          <a:off x="3198812" y="1371599"/>
          <a:ext cx="8077200" cy="3429000"/>
        </p:xfrm>
        <a:graphic>
          <a:graphicData uri="http://schemas.openxmlformats.org/drawingml/2006/table">
            <a:tbl>
              <a:tblPr firstRow="1" firstCol="1" bandRow="1">
                <a:tableStyleId>{5C22544A-7EE6-4342-B048-85BDC9FD1C3A}</a:tableStyleId>
              </a:tblPr>
              <a:tblGrid>
                <a:gridCol w="4463968">
                  <a:extLst>
                    <a:ext uri="{9D8B030D-6E8A-4147-A177-3AD203B41FA5}">
                      <a16:colId xmlns:a16="http://schemas.microsoft.com/office/drawing/2014/main" val="2352554902"/>
                    </a:ext>
                  </a:extLst>
                </a:gridCol>
                <a:gridCol w="3613232">
                  <a:extLst>
                    <a:ext uri="{9D8B030D-6E8A-4147-A177-3AD203B41FA5}">
                      <a16:colId xmlns:a16="http://schemas.microsoft.com/office/drawing/2014/main" val="3371406654"/>
                    </a:ext>
                  </a:extLst>
                </a:gridCol>
              </a:tblGrid>
              <a:tr h="285750">
                <a:tc>
                  <a:txBody>
                    <a:bodyPr/>
                    <a:lstStyle/>
                    <a:p>
                      <a:pPr marL="0" marR="0">
                        <a:lnSpc>
                          <a:spcPct val="107000"/>
                        </a:lnSpc>
                        <a:spcBef>
                          <a:spcPts val="0"/>
                        </a:spcBef>
                        <a:spcAft>
                          <a:spcPts val="0"/>
                        </a:spcAft>
                      </a:pPr>
                      <a:r>
                        <a:rPr lang="en-US" sz="11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BETA 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8992746"/>
                  </a:ext>
                </a:extLst>
              </a:tr>
              <a:tr h="285750">
                <a:tc>
                  <a:txBody>
                    <a:bodyPr/>
                    <a:lstStyle/>
                    <a:p>
                      <a:pPr marL="0" marR="0">
                        <a:lnSpc>
                          <a:spcPct val="107000"/>
                        </a:lnSpc>
                        <a:spcBef>
                          <a:spcPts val="0"/>
                        </a:spcBef>
                        <a:spcAft>
                          <a:spcPts val="0"/>
                        </a:spcAft>
                      </a:pPr>
                      <a:r>
                        <a:rPr lang="en-US" sz="1100">
                          <a:effectLst/>
                        </a:rPr>
                        <a:t>mou_Range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0.000300765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5725033"/>
                  </a:ext>
                </a:extLst>
              </a:tr>
              <a:tr h="285750">
                <a:tc>
                  <a:txBody>
                    <a:bodyPr/>
                    <a:lstStyle/>
                    <a:p>
                      <a:pPr marL="0" marR="0">
                        <a:lnSpc>
                          <a:spcPct val="107000"/>
                        </a:lnSpc>
                        <a:spcBef>
                          <a:spcPts val="0"/>
                        </a:spcBef>
                        <a:spcAft>
                          <a:spcPts val="0"/>
                        </a:spcAft>
                      </a:pPr>
                      <a:r>
                        <a:rPr lang="en-US" sz="1100">
                          <a:effectLst/>
                        </a:rPr>
                        <a:t>change_mou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-0.000653979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960402"/>
                  </a:ext>
                </a:extLst>
              </a:tr>
              <a:tr h="285750">
                <a:tc>
                  <a:txBody>
                    <a:bodyPr/>
                    <a:lstStyle/>
                    <a:p>
                      <a:pPr marL="0" marR="0">
                        <a:lnSpc>
                          <a:spcPct val="107000"/>
                        </a:lnSpc>
                        <a:spcBef>
                          <a:spcPts val="0"/>
                        </a:spcBef>
                        <a:spcAft>
                          <a:spcPts val="0"/>
                        </a:spcAft>
                      </a:pPr>
                      <a:r>
                        <a:rPr lang="en-US" sz="1100">
                          <a:effectLst/>
                        </a:rPr>
                        <a:t>drop_blk_Mean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0.007668757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367044"/>
                  </a:ext>
                </a:extLst>
              </a:tr>
              <a:tr h="285750">
                <a:tc>
                  <a:txBody>
                    <a:bodyPr/>
                    <a:lstStyle/>
                    <a:p>
                      <a:pPr marL="0" marR="0">
                        <a:lnSpc>
                          <a:spcPct val="107000"/>
                        </a:lnSpc>
                        <a:spcBef>
                          <a:spcPts val="0"/>
                        </a:spcBef>
                        <a:spcAft>
                          <a:spcPts val="0"/>
                        </a:spcAft>
                      </a:pPr>
                      <a:r>
                        <a:rPr lang="en-US" sz="1100">
                          <a:effectLst/>
                        </a:rPr>
                        <a:t>drop_vce_Range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0.018691566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723695"/>
                  </a:ext>
                </a:extLst>
              </a:tr>
              <a:tr h="285750">
                <a:tc>
                  <a:txBody>
                    <a:bodyPr/>
                    <a:lstStyle/>
                    <a:p>
                      <a:pPr marL="0" marR="0">
                        <a:lnSpc>
                          <a:spcPct val="107000"/>
                        </a:lnSpc>
                        <a:spcBef>
                          <a:spcPts val="0"/>
                        </a:spcBef>
                        <a:spcAft>
                          <a:spcPts val="0"/>
                        </a:spcAft>
                      </a:pPr>
                      <a:r>
                        <a:rPr lang="en-US" sz="1100">
                          <a:effectLst/>
                        </a:rPr>
                        <a:t>mou_opkv_Range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-0.001117168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6995649"/>
                  </a:ext>
                </a:extLst>
              </a:tr>
              <a:tr h="285750">
                <a:tc>
                  <a:txBody>
                    <a:bodyPr/>
                    <a:lstStyle/>
                    <a:p>
                      <a:pPr marL="0" marR="0">
                        <a:lnSpc>
                          <a:spcPct val="107000"/>
                        </a:lnSpc>
                        <a:spcBef>
                          <a:spcPts val="0"/>
                        </a:spcBef>
                        <a:spcAft>
                          <a:spcPts val="0"/>
                        </a:spcAft>
                      </a:pPr>
                      <a:r>
                        <a:rPr lang="en-US" sz="1100" dirty="0">
                          <a:effectLst/>
                        </a:rPr>
                        <a:t>iwylis_vce_Mean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-0.015130015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6895059"/>
                  </a:ext>
                </a:extLst>
              </a:tr>
              <a:tr h="285750">
                <a:tc>
                  <a:txBody>
                    <a:bodyPr/>
                    <a:lstStyle/>
                    <a:p>
                      <a:pPr marL="0" marR="0">
                        <a:lnSpc>
                          <a:spcPct val="107000"/>
                        </a:lnSpc>
                        <a:spcBef>
                          <a:spcPts val="0"/>
                        </a:spcBef>
                        <a:spcAft>
                          <a:spcPts val="0"/>
                        </a:spcAft>
                      </a:pPr>
                      <a:r>
                        <a:rPr lang="en-US" sz="1100">
                          <a:effectLst/>
                        </a:rPr>
                        <a:t>avgqty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0.001032554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685049"/>
                  </a:ext>
                </a:extLst>
              </a:tr>
              <a:tr h="285750">
                <a:tc>
                  <a:txBody>
                    <a:bodyPr/>
                    <a:lstStyle/>
                    <a:p>
                      <a:pPr marL="0" marR="0">
                        <a:lnSpc>
                          <a:spcPct val="107000"/>
                        </a:lnSpc>
                        <a:spcBef>
                          <a:spcPts val="0"/>
                        </a:spcBef>
                        <a:spcAft>
                          <a:spcPts val="0"/>
                        </a:spcAft>
                      </a:pPr>
                      <a:r>
                        <a:rPr lang="en-US" sz="1100">
                          <a:effectLst/>
                        </a:rPr>
                        <a:t>avg6mou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-0.000327649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746439"/>
                  </a:ext>
                </a:extLst>
              </a:tr>
              <a:tr h="285750">
                <a:tc>
                  <a:txBody>
                    <a:bodyPr/>
                    <a:lstStyle/>
                    <a:p>
                      <a:pPr marL="0" marR="0">
                        <a:lnSpc>
                          <a:spcPct val="107000"/>
                        </a:lnSpc>
                        <a:spcBef>
                          <a:spcPts val="0"/>
                        </a:spcBef>
                        <a:spcAft>
                          <a:spcPts val="0"/>
                        </a:spcAft>
                      </a:pPr>
                      <a:r>
                        <a:rPr lang="en-US" sz="1100">
                          <a:effectLst/>
                        </a:rPr>
                        <a:t>adjmou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0.000014846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683377"/>
                  </a:ext>
                </a:extLst>
              </a:tr>
              <a:tr h="285750">
                <a:tc>
                  <a:txBody>
                    <a:bodyPr/>
                    <a:lstStyle/>
                    <a:p>
                      <a:pPr marL="0" marR="0">
                        <a:lnSpc>
                          <a:spcPct val="107000"/>
                        </a:lnSpc>
                        <a:spcBef>
                          <a:spcPts val="0"/>
                        </a:spcBef>
                        <a:spcAft>
                          <a:spcPts val="0"/>
                        </a:spcAft>
                      </a:pPr>
                      <a:r>
                        <a:rPr lang="en-US" sz="1100">
                          <a:effectLst/>
                        </a:rPr>
                        <a:t>retdays_1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0.670774312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273335"/>
                  </a:ext>
                </a:extLst>
              </a:tr>
              <a:tr h="285750">
                <a:tc>
                  <a:txBody>
                    <a:bodyPr/>
                    <a:lstStyle/>
                    <a:p>
                      <a:pPr marL="0" marR="0">
                        <a:lnSpc>
                          <a:spcPct val="107000"/>
                        </a:lnSpc>
                        <a:spcBef>
                          <a:spcPts val="0"/>
                        </a:spcBef>
                        <a:spcAft>
                          <a:spcPts val="0"/>
                        </a:spcAft>
                      </a:pPr>
                      <a:r>
                        <a:rPr lang="en-US" sz="1100">
                          <a:effectLst/>
                        </a:rPr>
                        <a:t>complete_Mean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-0.001719650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9826903"/>
                  </a:ext>
                </a:extLst>
              </a:tr>
            </a:tbl>
          </a:graphicData>
        </a:graphic>
      </p:graphicFrame>
    </p:spTree>
    <p:extLst>
      <p:ext uri="{BB962C8B-B14F-4D97-AF65-F5344CB8AC3E}">
        <p14:creationId xmlns:p14="http://schemas.microsoft.com/office/powerpoint/2010/main" val="340111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3225791"/>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dirty="0" smtClean="0"/>
          </a:p>
          <a:p>
            <a:endParaRPr lang="en-US" dirty="0"/>
          </a:p>
          <a:p>
            <a:r>
              <a:rPr lang="en-US" dirty="0" smtClean="0"/>
              <a:t>Validation </a:t>
            </a:r>
            <a:r>
              <a:rPr lang="en-US" dirty="0"/>
              <a:t>of survey </a:t>
            </a:r>
            <a:r>
              <a:rPr lang="en-US" dirty="0" smtClean="0"/>
              <a:t>findings: </a:t>
            </a:r>
            <a:r>
              <a:rPr lang="en-US" dirty="0"/>
              <a:t>Are data usage connectivity issues turning out to be costly? In other words, is it leading to churn?</a:t>
            </a:r>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1"/>
            <a:ext cx="8969742" cy="32251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adec="http://schemas.microsoft.com/office/drawing/2017/decorative" xmlns="" val="1"/>
              </a:ext>
            </a:extLst>
          </p:cNvPr>
          <p:cNvSpPr/>
          <p:nvPr/>
        </p:nvSpPr>
        <p:spPr>
          <a:xfrm>
            <a:off x="76199" y="4038601"/>
            <a:ext cx="11702057" cy="2600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sz="1600" dirty="0">
                <a:solidFill>
                  <a:schemeClr val="bg2">
                    <a:lumMod val="25000"/>
                  </a:schemeClr>
                </a:solidFill>
              </a:rPr>
              <a:t>The Data Quality Report for all the above variables show that only 10% to 15% customers are actually making data calls or using the internet. </a:t>
            </a:r>
          </a:p>
          <a:p>
            <a:pPr marL="285750" indent="-285750">
              <a:buFont typeface="Arial" panose="020B0604020202020204" pitchFamily="34" charset="0"/>
              <a:buChar char="•"/>
            </a:pPr>
            <a:r>
              <a:rPr lang="en-US" sz="1600" dirty="0">
                <a:solidFill>
                  <a:schemeClr val="bg2">
                    <a:lumMod val="25000"/>
                  </a:schemeClr>
                </a:solidFill>
              </a:rPr>
              <a:t>This could be a matter of concern since the global market survey report shows "Subscribers who have switched operators in recent months reported two key information sources in their decision: the Internet and recommendation of family and friend.</a:t>
            </a:r>
          </a:p>
          <a:p>
            <a:pPr marL="285750" indent="-285750">
              <a:buFont typeface="Arial" panose="020B0604020202020204" pitchFamily="34" charset="0"/>
              <a:buChar char="•"/>
            </a:pPr>
            <a:r>
              <a:rPr lang="en-US" sz="1600" dirty="0">
                <a:solidFill>
                  <a:schemeClr val="bg2">
                    <a:lumMod val="25000"/>
                  </a:schemeClr>
                </a:solidFill>
              </a:rPr>
              <a:t>In this case it seems customers are not really using the internet. So it would be good to work towards attaining more customers to use data and also towards proving quality network connectivity and service to provide maximum customer satisfaction and reduce Churn.</a:t>
            </a:r>
          </a:p>
          <a:p>
            <a:pPr marL="285750" indent="-285750">
              <a:buFont typeface="Arial" panose="020B0604020202020204" pitchFamily="34" charset="0"/>
              <a:buChar char="•"/>
            </a:pPr>
            <a:r>
              <a:rPr lang="en-US" sz="1600" dirty="0">
                <a:solidFill>
                  <a:schemeClr val="bg2">
                    <a:lumMod val="25000"/>
                  </a:schemeClr>
                </a:solidFill>
              </a:rPr>
              <a:t>Since there is not enough usable data for the above variables they are not showing any influence on the Churn Behavior at </a:t>
            </a:r>
            <a:r>
              <a:rPr lang="en-US" sz="1600" dirty="0" err="1">
                <a:solidFill>
                  <a:schemeClr val="bg2">
                    <a:lumMod val="25000"/>
                  </a:schemeClr>
                </a:solidFill>
              </a:rPr>
              <a:t>Mobicom</a:t>
            </a:r>
            <a:r>
              <a:rPr lang="en-US" sz="1600" dirty="0">
                <a:solidFill>
                  <a:schemeClr val="bg2">
                    <a:lumMod val="25000"/>
                  </a:schemeClr>
                </a:solidFill>
              </a:rPr>
              <a:t>.</a:t>
            </a:r>
            <a:endParaRPr lang="en-US" sz="2000" dirty="0">
              <a:solidFill>
                <a:schemeClr val="bg2">
                  <a:lumMod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8587962"/>
              </p:ext>
            </p:extLst>
          </p:nvPr>
        </p:nvGraphicFramePr>
        <p:xfrm>
          <a:off x="3019608" y="1066795"/>
          <a:ext cx="8485004" cy="2667004"/>
        </p:xfrm>
        <a:graphic>
          <a:graphicData uri="http://schemas.openxmlformats.org/drawingml/2006/table">
            <a:tbl>
              <a:tblPr firstRow="1" firstCol="1" bandRow="1">
                <a:tableStyleId>{5C22544A-7EE6-4342-B048-85BDC9FD1C3A}</a:tableStyleId>
              </a:tblPr>
              <a:tblGrid>
                <a:gridCol w="2710925">
                  <a:extLst>
                    <a:ext uri="{9D8B030D-6E8A-4147-A177-3AD203B41FA5}">
                      <a16:colId xmlns:a16="http://schemas.microsoft.com/office/drawing/2014/main" val="2059948372"/>
                    </a:ext>
                  </a:extLst>
                </a:gridCol>
                <a:gridCol w="5774079">
                  <a:extLst>
                    <a:ext uri="{9D8B030D-6E8A-4147-A177-3AD203B41FA5}">
                      <a16:colId xmlns:a16="http://schemas.microsoft.com/office/drawing/2014/main" val="1702938872"/>
                    </a:ext>
                  </a:extLst>
                </a:gridCol>
              </a:tblGrid>
              <a:tr h="320177">
                <a:tc>
                  <a:txBody>
                    <a:bodyPr/>
                    <a:lstStyle/>
                    <a:p>
                      <a:pPr marL="0" marR="0">
                        <a:lnSpc>
                          <a:spcPct val="107000"/>
                        </a:lnSpc>
                        <a:spcBef>
                          <a:spcPts val="0"/>
                        </a:spcBef>
                        <a:spcAft>
                          <a:spcPts val="0"/>
                        </a:spcAft>
                      </a:pPr>
                      <a:r>
                        <a:rPr lang="en-US" sz="11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Explanation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985768"/>
                  </a:ext>
                </a:extLst>
              </a:tr>
              <a:tr h="335261">
                <a:tc>
                  <a:txBody>
                    <a:bodyPr/>
                    <a:lstStyle/>
                    <a:p>
                      <a:pPr marL="0" marR="0">
                        <a:lnSpc>
                          <a:spcPct val="107000"/>
                        </a:lnSpc>
                        <a:spcBef>
                          <a:spcPts val="0"/>
                        </a:spcBef>
                        <a:spcAft>
                          <a:spcPts val="0"/>
                        </a:spcAft>
                      </a:pPr>
                      <a:r>
                        <a:rPr lang="en-US" sz="1100">
                          <a:effectLst/>
                        </a:rPr>
                        <a:t>comp_dat_Mean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no. of completed data calls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616991"/>
                  </a:ext>
                </a:extLst>
              </a:tr>
              <a:tr h="335261">
                <a:tc>
                  <a:txBody>
                    <a:bodyPr/>
                    <a:lstStyle/>
                    <a:p>
                      <a:pPr marL="0" marR="0">
                        <a:lnSpc>
                          <a:spcPct val="107000"/>
                        </a:lnSpc>
                        <a:spcBef>
                          <a:spcPts val="0"/>
                        </a:spcBef>
                        <a:spcAft>
                          <a:spcPts val="0"/>
                        </a:spcAft>
                      </a:pPr>
                      <a:r>
                        <a:rPr lang="en-US" sz="1100">
                          <a:effectLst/>
                        </a:rPr>
                        <a:t>plcd_dat_Mean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number of attempted data calls placed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192888"/>
                  </a:ext>
                </a:extLst>
              </a:tr>
              <a:tr h="335261">
                <a:tc>
                  <a:txBody>
                    <a:bodyPr/>
                    <a:lstStyle/>
                    <a:p>
                      <a:pPr marL="0" marR="0">
                        <a:lnSpc>
                          <a:spcPct val="107000"/>
                        </a:lnSpc>
                        <a:spcBef>
                          <a:spcPts val="0"/>
                        </a:spcBef>
                        <a:spcAft>
                          <a:spcPts val="0"/>
                        </a:spcAft>
                      </a:pPr>
                      <a:r>
                        <a:rPr lang="en-US" sz="1100">
                          <a:effectLst/>
                        </a:rPr>
                        <a:t>opk_dat_Mean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Mean number of off-peak data calls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2341997"/>
                  </a:ext>
                </a:extLst>
              </a:tr>
              <a:tr h="335261">
                <a:tc>
                  <a:txBody>
                    <a:bodyPr/>
                    <a:lstStyle/>
                    <a:p>
                      <a:pPr marL="0" marR="0">
                        <a:lnSpc>
                          <a:spcPct val="107000"/>
                        </a:lnSpc>
                        <a:spcBef>
                          <a:spcPts val="0"/>
                        </a:spcBef>
                        <a:spcAft>
                          <a:spcPts val="0"/>
                        </a:spcAft>
                      </a:pPr>
                      <a:r>
                        <a:rPr lang="en-US" sz="1100">
                          <a:effectLst/>
                        </a:rPr>
                        <a:t>blck_dat_Mean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no. of blocked / failed data calls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26670"/>
                  </a:ext>
                </a:extLst>
              </a:tr>
              <a:tr h="335261">
                <a:tc>
                  <a:txBody>
                    <a:bodyPr/>
                    <a:lstStyle/>
                    <a:p>
                      <a:pPr marL="0" marR="0">
                        <a:lnSpc>
                          <a:spcPct val="107000"/>
                        </a:lnSpc>
                        <a:spcBef>
                          <a:spcPts val="0"/>
                        </a:spcBef>
                        <a:spcAft>
                          <a:spcPts val="0"/>
                        </a:spcAft>
                      </a:pPr>
                      <a:r>
                        <a:rPr lang="en-US" sz="1100">
                          <a:effectLst/>
                        </a:rPr>
                        <a:t>datovr_Mean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revenue of data overage.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460265"/>
                  </a:ext>
                </a:extLst>
              </a:tr>
              <a:tr h="335261">
                <a:tc>
                  <a:txBody>
                    <a:bodyPr/>
                    <a:lstStyle/>
                    <a:p>
                      <a:pPr marL="0" marR="0">
                        <a:lnSpc>
                          <a:spcPct val="107000"/>
                        </a:lnSpc>
                        <a:spcBef>
                          <a:spcPts val="0"/>
                        </a:spcBef>
                        <a:spcAft>
                          <a:spcPts val="0"/>
                        </a:spcAft>
                      </a:pPr>
                      <a:r>
                        <a:rPr lang="en-US" sz="1100">
                          <a:effectLst/>
                        </a:rPr>
                        <a:t>datovr_Range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Range of revenue of data overage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374420"/>
                  </a:ext>
                </a:extLst>
              </a:tr>
              <a:tr h="335261">
                <a:tc>
                  <a:txBody>
                    <a:bodyPr/>
                    <a:lstStyle/>
                    <a:p>
                      <a:pPr marL="0" marR="0">
                        <a:lnSpc>
                          <a:spcPct val="107000"/>
                        </a:lnSpc>
                        <a:spcBef>
                          <a:spcPts val="0"/>
                        </a:spcBef>
                        <a:spcAft>
                          <a:spcPts val="0"/>
                        </a:spcAft>
                      </a:pPr>
                      <a:r>
                        <a:rPr lang="en-US" sz="1100">
                          <a:effectLst/>
                        </a:rPr>
                        <a:t>drop_dat_Mean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Mean no. of dropped / failed data calls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579764"/>
                  </a:ext>
                </a:extLst>
              </a:tr>
            </a:tbl>
          </a:graphicData>
        </a:graphic>
      </p:graphicFrame>
    </p:spTree>
    <p:extLst>
      <p:ext uri="{BB962C8B-B14F-4D97-AF65-F5344CB8AC3E}">
        <p14:creationId xmlns:p14="http://schemas.microsoft.com/office/powerpoint/2010/main" val="35047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3987790"/>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Would you recommend rate plan migration as a proactive retention strategy?</a:t>
            </a:r>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0"/>
            <a:ext cx="8969742" cy="3986871"/>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smtClean="0"/>
          </a:p>
          <a:p>
            <a:endParaRPr lang="en-US" dirty="0"/>
          </a:p>
          <a:p>
            <a:r>
              <a:rPr lang="en-US" dirty="0" smtClean="0"/>
              <a:t>Variable </a:t>
            </a:r>
            <a:r>
              <a:rPr lang="en-US" dirty="0"/>
              <a:t>ovrrev_Mean has beta coefficient of 0.007265908.</a:t>
            </a:r>
          </a:p>
          <a:p>
            <a:endParaRPr lang="en-US" dirty="0" smtClean="0"/>
          </a:p>
          <a:p>
            <a:r>
              <a:rPr lang="en-US" dirty="0" smtClean="0"/>
              <a:t>ovrrev_Mean </a:t>
            </a:r>
            <a:r>
              <a:rPr lang="en-US" dirty="0"/>
              <a:t>= DATOVR_MEAN + VCEOVR_MEAN i.e. 'Mean overage revenue' </a:t>
            </a:r>
          </a:p>
          <a:p>
            <a:endParaRPr lang="en-US" dirty="0" smtClean="0"/>
          </a:p>
          <a:p>
            <a:r>
              <a:rPr lang="en-US" dirty="0" smtClean="0"/>
              <a:t>It </a:t>
            </a:r>
            <a:r>
              <a:rPr lang="en-US" dirty="0"/>
              <a:t>is the sum of data and voice overage revenues representing the overage revenue earned from customers after billing the same to them. </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adec="http://schemas.microsoft.com/office/drawing/2017/decorative" xmlns="" val="1"/>
              </a:ext>
            </a:extLst>
          </p:cNvPr>
          <p:cNvSpPr/>
          <p:nvPr/>
        </p:nvSpPr>
        <p:spPr>
          <a:xfrm>
            <a:off x="85496" y="4800600"/>
            <a:ext cx="11702057" cy="19151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a:solidFill>
                  <a:schemeClr val="bg2">
                    <a:lumMod val="25000"/>
                  </a:schemeClr>
                </a:solidFill>
              </a:rPr>
              <a:t>The Beta coefficient is not showing a strong impact of overage billing as an influencer of churn behavior</a:t>
            </a:r>
            <a:r>
              <a:rPr lang="en-US" dirty="0" smtClean="0">
                <a:solidFill>
                  <a:schemeClr val="bg2">
                    <a:lumMod val="25000"/>
                  </a:schemeClr>
                </a:solidFill>
              </a:rPr>
              <a:t>.</a:t>
            </a:r>
          </a:p>
          <a:p>
            <a:pPr marL="285750" indent="-285750">
              <a:buFont typeface="Arial" panose="020B0604020202020204" pitchFamily="34" charset="0"/>
              <a:buChar char="•"/>
            </a:pPr>
            <a:r>
              <a:rPr lang="en-US" dirty="0">
                <a:solidFill>
                  <a:schemeClr val="bg2">
                    <a:lumMod val="25000"/>
                  </a:schemeClr>
                </a:solidFill>
              </a:rPr>
              <a:t>Though this might be a matter of concern for few individual customers and they could be catered to on case to case basis. But overall rate plan migration as a proactive retention strategy might not help much at </a:t>
            </a:r>
            <a:r>
              <a:rPr lang="en-US" dirty="0" err="1">
                <a:solidFill>
                  <a:schemeClr val="bg2">
                    <a:lumMod val="25000"/>
                  </a:schemeClr>
                </a:solidFill>
              </a:rPr>
              <a:t>Mobicom</a:t>
            </a:r>
            <a:r>
              <a:rPr lang="en-US" dirty="0">
                <a:solidFill>
                  <a:schemeClr val="bg2">
                    <a:lumMod val="25000"/>
                  </a:schemeClr>
                </a:solidFill>
              </a:rPr>
              <a:t>.</a:t>
            </a:r>
          </a:p>
        </p:txBody>
      </p:sp>
    </p:spTree>
    <p:extLst>
      <p:ext uri="{BB962C8B-B14F-4D97-AF65-F5344CB8AC3E}">
        <p14:creationId xmlns:p14="http://schemas.microsoft.com/office/powerpoint/2010/main" val="140674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What would be your recommendation on how to use this churn model for prioritization of customers for a proactive retention campaigns in the future?</a:t>
            </a:r>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0"/>
            <a:ext cx="8969742" cy="447936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a:p>
          <a:p>
            <a:endParaRPr lang="en-US" dirty="0" smtClean="0"/>
          </a:p>
          <a:p>
            <a:endParaRPr lang="en-US" dirty="0"/>
          </a:p>
          <a:p>
            <a:r>
              <a:rPr lang="en-US" dirty="0" smtClean="0"/>
              <a:t>The </a:t>
            </a:r>
            <a:r>
              <a:rPr lang="en-US" dirty="0"/>
              <a:t>Gains Chart shows that the top 20% of the probabilities contain 29.5% customers that are highly likely to </a:t>
            </a:r>
            <a:r>
              <a:rPr lang="en-US" dirty="0" smtClean="0"/>
              <a:t>churn:</a:t>
            </a:r>
          </a:p>
          <a:p>
            <a:endParaRPr lang="en-US" dirty="0"/>
          </a:p>
          <a:p>
            <a:pPr marL="285750" indent="-285750">
              <a:buFont typeface="Wingdings" panose="05000000000000000000" pitchFamily="2" charset="2"/>
              <a:buChar char="ü"/>
            </a:pPr>
            <a:r>
              <a:rPr lang="en-US" dirty="0" smtClean="0"/>
              <a:t>Selecting </a:t>
            </a:r>
            <a:r>
              <a:rPr lang="en-US" dirty="0"/>
              <a:t>Customers with high churn rate</a:t>
            </a:r>
          </a:p>
          <a:p>
            <a:pPr marL="285750" indent="-285750">
              <a:buFont typeface="Wingdings" panose="05000000000000000000" pitchFamily="2" charset="2"/>
              <a:buChar char="ü"/>
            </a:pPr>
            <a:r>
              <a:rPr lang="en-US" dirty="0" smtClean="0"/>
              <a:t>Top </a:t>
            </a:r>
            <a:r>
              <a:rPr lang="en-US" dirty="0"/>
              <a:t>20% of the probabilities lie between 0.3042058 and 0.7529329</a:t>
            </a:r>
          </a:p>
          <a:p>
            <a:pPr marL="285750" indent="-285750">
              <a:buFont typeface="Wingdings" panose="05000000000000000000" pitchFamily="2" charset="2"/>
              <a:buChar char="ü"/>
            </a:pPr>
            <a:r>
              <a:rPr lang="en-US" dirty="0" smtClean="0"/>
              <a:t>Thus </a:t>
            </a:r>
            <a:r>
              <a:rPr lang="en-US" dirty="0"/>
              <a:t>Using the model can be used to predict customers with high probability of Churn and extract the target list using their "Customer ID". </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adec="http://schemas.microsoft.com/office/drawing/2017/decorative" xmlns=""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a:solidFill>
                  <a:schemeClr val="bg2">
                    <a:lumMod val="25000"/>
                  </a:schemeClr>
                </a:solidFill>
              </a:rPr>
              <a:t>The solution can be found in my jigsaw lab respective folder and the file name that I created was “Target_Customers.csv”</a:t>
            </a:r>
          </a:p>
        </p:txBody>
      </p:sp>
    </p:spTree>
    <p:extLst>
      <p:ext uri="{BB962C8B-B14F-4D97-AF65-F5344CB8AC3E}">
        <p14:creationId xmlns:p14="http://schemas.microsoft.com/office/powerpoint/2010/main" val="326620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27700"/>
            <a:ext cx="10515600" cy="685800"/>
          </a:xfrm>
        </p:spPr>
        <p:txBody>
          <a:bodyPr/>
          <a:lstStyle/>
          <a:p>
            <a:r>
              <a:rPr lang="en-US" dirty="0">
                <a:solidFill>
                  <a:schemeClr val="tx2"/>
                </a:solidFill>
              </a:rPr>
              <a:t>Top Line Questions of Interest to Management</a:t>
            </a:r>
            <a:endParaRPr lang="en-US" dirty="0"/>
          </a:p>
        </p:txBody>
      </p:sp>
      <p:sp>
        <p:nvSpPr>
          <p:cNvPr id="4" name="Rectangle 3">
            <a:extLst>
              <a:ext uri="{FF2B5EF4-FFF2-40B4-BE49-F238E27FC236}">
                <a16:creationId xmlns:a16="http://schemas.microsoft.com/office/drawing/2014/main" id="{AD0034B7-EAC9-429D-9600-C58561D805DA}"/>
              </a:ext>
              <a:ext uri="{C183D7F6-B498-43B3-948B-1728B52AA6E4}">
                <adec:decorative xmlns:adec="http://schemas.microsoft.com/office/drawing/2017/decorative" xmlns="" val="1"/>
              </a:ext>
            </a:extLst>
          </p:cNvPr>
          <p:cNvSpPr/>
          <p:nvPr/>
        </p:nvSpPr>
        <p:spPr>
          <a:xfrm>
            <a:off x="76200" y="812810"/>
            <a:ext cx="2741611" cy="4475752"/>
          </a:xfrm>
          <a:prstGeom prst="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What would be the target segments for proactive retention campaigns?</a:t>
            </a:r>
          </a:p>
        </p:txBody>
      </p:sp>
      <p:sp>
        <p:nvSpPr>
          <p:cNvPr id="5" name="Rectangle 4">
            <a:extLst>
              <a:ext uri="{FF2B5EF4-FFF2-40B4-BE49-F238E27FC236}">
                <a16:creationId xmlns:a16="http://schemas.microsoft.com/office/drawing/2014/main" id="{D7F6F6C7-60D9-41AC-8781-68FDD4F3299E}"/>
              </a:ext>
              <a:ext uri="{C183D7F6-B498-43B3-948B-1728B52AA6E4}">
                <adec:decorative xmlns:adec="http://schemas.microsoft.com/office/drawing/2017/decorative" xmlns="" val="1"/>
              </a:ext>
            </a:extLst>
          </p:cNvPr>
          <p:cNvSpPr/>
          <p:nvPr/>
        </p:nvSpPr>
        <p:spPr>
          <a:xfrm>
            <a:off x="2817812" y="813500"/>
            <a:ext cx="8969742" cy="4479365"/>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smtClean="0"/>
          </a:p>
          <a:p>
            <a:endParaRPr lang="en-US" dirty="0"/>
          </a:p>
          <a:p>
            <a:endParaRPr lang="en-US" dirty="0" smtClean="0"/>
          </a:p>
          <a:p>
            <a:endParaRPr lang="en-US" dirty="0"/>
          </a:p>
          <a:p>
            <a:r>
              <a:rPr lang="en-US" dirty="0" smtClean="0"/>
              <a:t>Falling </a:t>
            </a:r>
            <a:r>
              <a:rPr lang="en-US" dirty="0"/>
              <a:t>ARPU forecast is also a concern and therefore, </a:t>
            </a:r>
            <a:r>
              <a:rPr lang="en-US" dirty="0" err="1"/>
              <a:t>Mobicom</a:t>
            </a:r>
            <a:r>
              <a:rPr lang="en-US" dirty="0"/>
              <a:t> would like to save their high revenue customers besides managing churn. 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p>
          <a:p>
            <a:endParaRPr lang="en-US" dirty="0"/>
          </a:p>
        </p:txBody>
      </p:sp>
      <p:pic>
        <p:nvPicPr>
          <p:cNvPr id="7" name="Graphic 30" descr="User">
            <a:extLst>
              <a:ext uri="{FF2B5EF4-FFF2-40B4-BE49-F238E27FC236}">
                <a16:creationId xmlns:a16="http://schemas.microsoft.com/office/drawing/2014/main" id="{C5DE759E-5FE0-4AB8-8C08-13F153FB158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bwMode="black">
          <a:xfrm>
            <a:off x="379412" y="811617"/>
            <a:ext cx="828000" cy="828000"/>
          </a:xfrm>
          <a:prstGeom prst="rect">
            <a:avLst/>
          </a:prstGeom>
        </p:spPr>
      </p:pic>
      <p:pic>
        <p:nvPicPr>
          <p:cNvPr id="8" name="Graphic 31" descr="Employee Badge">
            <a:extLst>
              <a:ext uri="{FF2B5EF4-FFF2-40B4-BE49-F238E27FC236}">
                <a16:creationId xmlns:a16="http://schemas.microsoft.com/office/drawing/2014/main" id="{74BB7C29-050F-4AB3-935E-0F5B4C841E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bwMode="black">
          <a:xfrm>
            <a:off x="1460950" y="811617"/>
            <a:ext cx="828000" cy="828000"/>
          </a:xfrm>
          <a:prstGeom prst="rect">
            <a:avLst/>
          </a:prstGeom>
        </p:spPr>
      </p:pic>
      <p:sp>
        <p:nvSpPr>
          <p:cNvPr id="9" name="Rectangle 8">
            <a:extLst>
              <a:ext uri="{FF2B5EF4-FFF2-40B4-BE49-F238E27FC236}">
                <a16:creationId xmlns:a16="http://schemas.microsoft.com/office/drawing/2014/main" id="{1C9E9A52-DC4D-4073-B101-9B4108DAAD42}"/>
              </a:ext>
              <a:ext uri="{C183D7F6-B498-43B3-948B-1728B52AA6E4}">
                <adec:decorative xmlns:adec="http://schemas.microsoft.com/office/drawing/2017/decorative" xmlns="" val="1"/>
              </a:ext>
            </a:extLst>
          </p:cNvPr>
          <p:cNvSpPr/>
          <p:nvPr/>
        </p:nvSpPr>
        <p:spPr>
          <a:xfrm>
            <a:off x="85496" y="5288562"/>
            <a:ext cx="11702057" cy="1427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85750" indent="-285750">
              <a:buFont typeface="Arial" panose="020B0604020202020204" pitchFamily="34" charset="0"/>
              <a:buChar char="•"/>
            </a:pPr>
            <a:r>
              <a:rPr lang="en-US" dirty="0" smtClean="0">
                <a:solidFill>
                  <a:schemeClr val="bg2">
                    <a:lumMod val="25000"/>
                  </a:schemeClr>
                </a:solidFill>
              </a:rPr>
              <a:t>Solution </a:t>
            </a:r>
            <a:r>
              <a:rPr lang="en-US" dirty="0">
                <a:solidFill>
                  <a:schemeClr val="bg2">
                    <a:lumMod val="25000"/>
                  </a:schemeClr>
                </a:solidFill>
              </a:rPr>
              <a:t>can be found in my jigsaw lab respective folder and the file name that I created was “High_Revenue_Target_Customers.csv”</a:t>
            </a:r>
          </a:p>
        </p:txBody>
      </p:sp>
    </p:spTree>
    <p:extLst>
      <p:ext uri="{BB962C8B-B14F-4D97-AF65-F5344CB8AC3E}">
        <p14:creationId xmlns:p14="http://schemas.microsoft.com/office/powerpoint/2010/main" val="16509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65</TotalTime>
  <Words>1199</Words>
  <Application>Microsoft Office PowerPoint</Application>
  <PresentationFormat>Custom</PresentationFormat>
  <Paragraphs>132</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ＭＳ Ｐゴシック</vt:lpstr>
      <vt:lpstr>Arial</vt:lpstr>
      <vt:lpstr>Calibri</vt:lpstr>
      <vt:lpstr>Century Gothic</vt:lpstr>
      <vt:lpstr>Palatino Linotype</vt:lpstr>
      <vt:lpstr>Times New Roman</vt:lpstr>
      <vt:lpstr>Wingdings</vt:lpstr>
      <vt:lpstr>Business strategy presentation</vt:lpstr>
      <vt:lpstr>Telecom Churn Analysis</vt:lpstr>
      <vt:lpstr>Business objective, approach and challenges</vt:lpstr>
      <vt:lpstr>Top Line Questions of Interest to Management</vt:lpstr>
      <vt:lpstr>Top Line Questions of Interest to Management</vt:lpstr>
      <vt:lpstr>Top Line Questions of Interest to Management</vt:lpstr>
      <vt:lpstr>Top Line Questions of Interest to Management</vt:lpstr>
      <vt:lpstr>Top Line Questions of Interest to Management</vt:lpstr>
      <vt:lpstr>Top Line Questions of Interest to Management</vt:lpstr>
      <vt:lpstr>Top Line Questions of Interest to Management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Subramani, Vijayakumar (Cognizant)</dc:creator>
  <cp:lastModifiedBy>Subramani, Vijayakumar (Cognizant)</cp:lastModifiedBy>
  <cp:revision>12</cp:revision>
  <dcterms:created xsi:type="dcterms:W3CDTF">2019-11-15T09:52:10Z</dcterms:created>
  <dcterms:modified xsi:type="dcterms:W3CDTF">2019-11-15T12:54:33Z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