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0"/>
  </p:notesMasterIdLst>
  <p:handoutMasterIdLst>
    <p:handoutMasterId r:id="rId21"/>
  </p:handoutMasterIdLst>
  <p:sldIdLst>
    <p:sldId id="955" r:id="rId2"/>
    <p:sldId id="956" r:id="rId3"/>
    <p:sldId id="957" r:id="rId4"/>
    <p:sldId id="960" r:id="rId5"/>
    <p:sldId id="981" r:id="rId6"/>
    <p:sldId id="980" r:id="rId7"/>
    <p:sldId id="964" r:id="rId8"/>
    <p:sldId id="965" r:id="rId9"/>
    <p:sldId id="982" r:id="rId10"/>
    <p:sldId id="983" r:id="rId11"/>
    <p:sldId id="984" r:id="rId12"/>
    <p:sldId id="985" r:id="rId13"/>
    <p:sldId id="986" r:id="rId14"/>
    <p:sldId id="987" r:id="rId15"/>
    <p:sldId id="988" r:id="rId16"/>
    <p:sldId id="989" r:id="rId17"/>
    <p:sldId id="990" r:id="rId18"/>
    <p:sldId id="261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8FF"/>
    <a:srgbClr val="7DDDFF"/>
    <a:srgbClr val="0033B4"/>
    <a:srgbClr val="DDF6FF"/>
    <a:srgbClr val="002687"/>
    <a:srgbClr val="D5FFE8"/>
    <a:srgbClr val="DDFFEC"/>
    <a:srgbClr val="00B140"/>
    <a:srgbClr val="FFFFFF"/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5814" autoAdjust="0"/>
  </p:normalViewPr>
  <p:slideViewPr>
    <p:cSldViewPr snapToGrid="0">
      <p:cViewPr varScale="1">
        <p:scale>
          <a:sx n="146" d="100"/>
          <a:sy n="146" d="100"/>
        </p:scale>
        <p:origin x="5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1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3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0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83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6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1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 Cognizant Technology Solutions.     All Rights Reserved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1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 Cognizant Technology Solutions.     All Rights Reserved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1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 Cognizant Technology Solutions.     All Rights Reserved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57" indent="-283457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189" lvl="1" indent="-457189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1" y="1261871"/>
            <a:ext cx="2757488" cy="3319272"/>
          </a:xfrm>
          <a:noFill/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 Cognizant Technology Solutions.     All Rights Reserved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2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57" indent="-283457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 Cognizant Technology Solutions.    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8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45967"/>
            <a:ext cx="8385048" cy="276999"/>
          </a:xfrm>
        </p:spPr>
        <p:txBody>
          <a:bodyPr>
            <a:sp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79926" y="4809074"/>
            <a:ext cx="141064" cy="13849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900" b="1">
                <a:solidFill>
                  <a:schemeClr val="accent6"/>
                </a:solidFill>
              </a:defRPr>
            </a:lvl1pPr>
          </a:lstStyle>
          <a:p>
            <a:pPr lvl="0"/>
            <a:fld id="{EE714CBC-B83D-4B1B-92F0-5CB08AB1D152}" type="slidenum">
              <a:rPr lang="en-US" smtClean="0"/>
              <a:pPr lvl="0"/>
              <a:t>‹#›</a:t>
            </a:fld>
            <a:endParaRPr lang="en-US" dirty="0" smtClean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40080" y="4824462"/>
            <a:ext cx="2737929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750"/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pPr lvl="0"/>
            <a:r>
              <a:rPr lang="en-US" sz="700" dirty="0" smtClean="0"/>
              <a:t>© 2019  Cognizant Technology Solutions.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1581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2019  Cognizant Technology Solutions.     All Rights Reserved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8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189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378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171293"/>
            <a:ext cx="8202707" cy="332399"/>
          </a:xfrm>
        </p:spPr>
        <p:txBody>
          <a:bodyPr anchor="ctr"/>
          <a:lstStyle/>
          <a:p>
            <a:r>
              <a:rPr lang="en-US" sz="2400" dirty="0" smtClean="0"/>
              <a:t>HealthCare Provider and Beneficiary Fraud Detection</a:t>
            </a:r>
            <a:endParaRPr lang="en-US" sz="2400" dirty="0">
              <a:effectLst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>
          <a:xfrm>
            <a:off x="474452" y="3132237"/>
            <a:ext cx="2401751" cy="984885"/>
          </a:xfrm>
        </p:spPr>
        <p:txBody>
          <a:bodyPr/>
          <a:lstStyle/>
          <a:p>
            <a:r>
              <a:rPr lang="en-US" dirty="0" smtClean="0"/>
              <a:t>Feb 17, 2020</a:t>
            </a:r>
          </a:p>
          <a:p>
            <a:r>
              <a:rPr lang="en-US" b="1" i="1" dirty="0" smtClean="0"/>
              <a:t>Account: HCSC ITG </a:t>
            </a:r>
          </a:p>
          <a:p>
            <a:endParaRPr lang="en-US" b="1" i="1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© </a:t>
            </a:r>
            <a:r>
              <a:rPr lang="en-US" dirty="0" smtClean="0">
                <a:latin typeface="Calibri" panose="020F0502020204030204" pitchFamily="34" charset="0"/>
              </a:rPr>
              <a:t>2020  </a:t>
            </a:r>
            <a:r>
              <a:rPr lang="en-US" dirty="0">
                <a:latin typeface="Calibri" panose="020F0502020204030204" pitchFamily="34" charset="0"/>
              </a:rPr>
              <a:t>Cognizant Technology Solutions.  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530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(with examples)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1338943"/>
            <a:ext cx="8322346" cy="30697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4048" y="522966"/>
            <a:ext cx="4501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Provider Utilization and Payment Features</a:t>
            </a:r>
          </a:p>
        </p:txBody>
      </p:sp>
    </p:spTree>
    <p:extLst>
      <p:ext uri="{BB962C8B-B14F-4D97-AF65-F5344CB8AC3E}">
        <p14:creationId xmlns:p14="http://schemas.microsoft.com/office/powerpoint/2010/main" val="25275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4048" y="522966"/>
            <a:ext cx="7721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Merge Payment features with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Provider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features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last name, first name,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city,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3" y="986246"/>
            <a:ext cx="6668589" cy="32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048" y="587829"/>
            <a:ext cx="5325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Exclusive Provider and Individual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16874"/>
            <a:ext cx="4016828" cy="338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048" y="607423"/>
            <a:ext cx="4762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MT"/>
              </a:rPr>
              <a:t>Merge all Features </a:t>
            </a:r>
            <a:r>
              <a:rPr lang="en-US" dirty="0" smtClean="0">
                <a:solidFill>
                  <a:srgbClr val="000000"/>
                </a:solidFill>
                <a:latin typeface="ArialMT"/>
              </a:rPr>
              <a:t>together</a:t>
            </a:r>
            <a:endParaRPr lang="en-US" dirty="0">
              <a:solidFill>
                <a:srgbClr val="000000"/>
              </a:solidFill>
              <a:latin typeface="ArialM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9" y="976754"/>
            <a:ext cx="4370831" cy="35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048" y="607423"/>
            <a:ext cx="804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Fraud Labels 309 vs NPI Records </a:t>
            </a:r>
            <a:r>
              <a:rPr lang="en-US" b="1" dirty="0" smtClean="0"/>
              <a:t>893162  </a:t>
            </a:r>
            <a:r>
              <a:rPr lang="en-US" b="1" dirty="0"/>
              <a:t>without </a:t>
            </a:r>
            <a:r>
              <a:rPr lang="en-US" b="1" dirty="0" smtClean="0"/>
              <a:t>Missing Values</a:t>
            </a:r>
            <a:endParaRPr lang="en-US" dirty="0">
              <a:solidFill>
                <a:srgbClr val="000000"/>
              </a:solidFill>
              <a:latin typeface="Arial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1" y="976756"/>
            <a:ext cx="3594105" cy="369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45967"/>
            <a:ext cx="8385048" cy="276999"/>
          </a:xfrm>
        </p:spPr>
        <p:txBody>
          <a:bodyPr/>
          <a:lstStyle/>
          <a:p>
            <a:r>
              <a:rPr lang="en-US" b="1" dirty="0"/>
              <a:t>Evaluating Predictive Models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84048" y="607424"/>
            <a:ext cx="6532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-BoldMT"/>
              </a:rPr>
              <a:t>Splitting </a:t>
            </a:r>
            <a:r>
              <a:rPr lang="en-US" dirty="0" smtClean="0">
                <a:solidFill>
                  <a:srgbClr val="000000"/>
                </a:solidFill>
                <a:latin typeface="Arial-BoldMT"/>
              </a:rPr>
              <a:t>the Dataset </a:t>
            </a:r>
            <a:r>
              <a:rPr lang="en-US" dirty="0">
                <a:solidFill>
                  <a:srgbClr val="000000"/>
                </a:solidFill>
                <a:latin typeface="Arial-BoldMT"/>
              </a:rPr>
              <a:t>and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-BoldMT"/>
              </a:rPr>
              <a:t>Performance </a:t>
            </a:r>
            <a:r>
              <a:rPr lang="en-US" dirty="0">
                <a:solidFill>
                  <a:srgbClr val="000000"/>
                </a:solidFill>
                <a:latin typeface="Arial-BoldMT"/>
              </a:rPr>
              <a:t>metrics and </a:t>
            </a:r>
            <a:r>
              <a:rPr lang="en-US" dirty="0" smtClean="0">
                <a:solidFill>
                  <a:srgbClr val="000000"/>
                </a:solidFill>
                <a:latin typeface="Arial-BoldMT"/>
              </a:rPr>
              <a:t>benchmarks</a:t>
            </a:r>
            <a:endParaRPr lang="en-US" dirty="0">
              <a:solidFill>
                <a:srgbClr val="000000"/>
              </a:solidFill>
              <a:latin typeface="Arial-BoldM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9" y="1414749"/>
            <a:ext cx="6086091" cy="29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45967"/>
            <a:ext cx="8385048" cy="276999"/>
          </a:xfrm>
        </p:spPr>
        <p:txBody>
          <a:bodyPr/>
          <a:lstStyle/>
          <a:p>
            <a:r>
              <a:rPr lang="en-US" b="1" dirty="0"/>
              <a:t>Product Deployment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84048" y="607424"/>
            <a:ext cx="6532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1) Pilot a simple Flask-RESTful API to return a fraud</a:t>
            </a:r>
          </a:p>
          <a:p>
            <a:r>
              <a:rPr lang="en-US" dirty="0"/>
              <a:t>indicator based on clients input using HTTP protocol</a:t>
            </a:r>
            <a:endParaRPr lang="en-US" dirty="0">
              <a:solidFill>
                <a:srgbClr val="000000"/>
              </a:solidFill>
              <a:latin typeface="Arial-Bold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3" y="1178112"/>
            <a:ext cx="5042263" cy="2251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4048" y="3507811"/>
            <a:ext cx="6844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2) Offer customizable APIs based on client feedback to</a:t>
            </a:r>
          </a:p>
          <a:p>
            <a:r>
              <a:rPr lang="en-US" dirty="0">
                <a:latin typeface="ArialMT"/>
              </a:rPr>
              <a:t>improve the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45967"/>
            <a:ext cx="8385048" cy="276999"/>
          </a:xfrm>
        </p:spPr>
        <p:txBody>
          <a:bodyPr/>
          <a:lstStyle/>
          <a:p>
            <a:r>
              <a:rPr lang="en-US" b="1" dirty="0"/>
              <a:t>Pilot RESTful API with Python and Flask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047" y="790571"/>
            <a:ext cx="63629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Application Structure &amp; Install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GET endpoint to return the fraud flag based on NPI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API with Auth0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373" y="3925389"/>
            <a:ext cx="860484" cy="6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5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66675"/>
            <a:ext cx="5029200" cy="677108"/>
          </a:xfrm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sz="4400" dirty="0">
                <a:ea typeface="+mn-ea"/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© </a:t>
            </a:r>
            <a:r>
              <a:rPr lang="en-US" dirty="0" smtClean="0">
                <a:solidFill>
                  <a:srgbClr val="FFFFFF"/>
                </a:solidFill>
              </a:rPr>
              <a:t>2020  </a:t>
            </a:r>
            <a:r>
              <a:rPr lang="en-US" dirty="0" smtClean="0">
                <a:solidFill>
                  <a:srgbClr val="FFFFFF"/>
                </a:solidFill>
              </a:rPr>
              <a:t>Cognizant Technology Solutions.     All Rights Reserved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3864770" cy="4693444"/>
            <a:chOff x="-1" y="0"/>
            <a:chExt cx="3864770" cy="46934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4" t="2794" r="18628" b="3597"/>
            <a:stretch/>
          </p:blipFill>
          <p:spPr>
            <a:xfrm>
              <a:off x="0" y="0"/>
              <a:ext cx="3864769" cy="469344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-1" y="0"/>
              <a:ext cx="3864769" cy="900114"/>
            </a:xfrm>
            <a:prstGeom prst="rect">
              <a:avLst/>
            </a:prstGeom>
            <a:gradFill>
              <a:gsLst>
                <a:gs pos="20000">
                  <a:schemeClr val="tx2">
                    <a:alpha val="84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Agenda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91851" y="1018445"/>
            <a:ext cx="187044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en-US" sz="1400" b="1" dirty="0" smtClean="0">
                <a:solidFill>
                  <a:srgbClr val="00B1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AI/ML/Data Science</a:t>
            </a:r>
            <a:endParaRPr lang="en-US" sz="1400" b="1" dirty="0">
              <a:solidFill>
                <a:srgbClr val="00B1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91851" y="1539481"/>
            <a:ext cx="230742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en-US" sz="1400" b="1" dirty="0" smtClean="0">
                <a:solidFill>
                  <a:srgbClr val="0033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 of Predictive Analytics</a:t>
            </a:r>
            <a:endParaRPr lang="en-US" sz="1400" b="1" dirty="0">
              <a:solidFill>
                <a:srgbClr val="0033B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91851" y="2060517"/>
            <a:ext cx="215341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en-US" sz="1400" b="1" dirty="0" smtClean="0">
                <a:solidFill>
                  <a:srgbClr val="00B1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AI/ML SOLUTION APPROACH</a:t>
            </a:r>
            <a:endParaRPr lang="en-US" sz="1400" b="1" dirty="0">
              <a:solidFill>
                <a:srgbClr val="00B1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1851" y="2581553"/>
            <a:ext cx="132004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85800"/>
            <a:r>
              <a:rPr lang="en-US" sz="1400" b="1" dirty="0" smtClean="0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DETAIL</a:t>
            </a:r>
            <a:endParaRPr lang="en-US" sz="1400" b="1" dirty="0">
              <a:solidFill>
                <a:srgbClr val="0033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39121" y="1007144"/>
            <a:ext cx="256032" cy="25343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5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39121" y="1530608"/>
            <a:ext cx="256032" cy="25343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5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739121" y="2053945"/>
            <a:ext cx="256032" cy="25343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5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739121" y="2577282"/>
            <a:ext cx="256032" cy="25343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5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739121" y="3100619"/>
            <a:ext cx="256032" cy="25343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5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1851" y="3050176"/>
            <a:ext cx="10136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685800"/>
            <a:r>
              <a:rPr lang="en-US" sz="1400" b="1" dirty="0">
                <a:solidFill>
                  <a:srgbClr val="0033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234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" y="601776"/>
            <a:ext cx="9143999" cy="5819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Applied Predictive Analytics to detect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fraudulent Medicare providers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 beneficiaries based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 fraud patterns, anomaly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analysis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Analytics for </a:t>
            </a:r>
            <a:r>
              <a:rPr lang="en-US" dirty="0"/>
              <a:t>Fraud Detection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4579" y="1216392"/>
            <a:ext cx="237372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 Science / Analytics Components</a:t>
            </a:r>
            <a:endParaRPr lang="en-US" sz="12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3754" y="1330437"/>
            <a:ext cx="3448983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WHY </a:t>
            </a: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AI/ML &amp; Data Science???</a:t>
            </a:r>
            <a:endParaRPr lang="en-US" sz="12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4625" indent="-174625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100" i="1" dirty="0">
                <a:solidFill>
                  <a:srgbClr val="596273"/>
                </a:solidFill>
                <a:latin typeface="Calibri" panose="020F0502020204030204" pitchFamily="34" charset="0"/>
              </a:rPr>
              <a:t>Empower the people who understand the data best</a:t>
            </a:r>
          </a:p>
          <a:p>
            <a:pPr marL="174625" indent="-174625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100" i="1" dirty="0">
                <a:solidFill>
                  <a:srgbClr val="596273"/>
                </a:solidFill>
                <a:latin typeface="Calibri" panose="020F0502020204030204" pitchFamily="34" charset="0"/>
              </a:rPr>
              <a:t>Accelerate time to value</a:t>
            </a:r>
          </a:p>
          <a:p>
            <a:pPr marL="174625" indent="-174625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100" i="1" dirty="0">
                <a:solidFill>
                  <a:srgbClr val="596273"/>
                </a:solidFill>
                <a:latin typeface="Calibri" panose="020F0502020204030204" pitchFamily="34" charset="0"/>
              </a:rPr>
              <a:t>Lower business risk with more accurate data</a:t>
            </a:r>
          </a:p>
          <a:p>
            <a:pPr marL="174625" indent="-174625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100" i="1" dirty="0">
                <a:solidFill>
                  <a:srgbClr val="596273"/>
                </a:solidFill>
                <a:latin typeface="Calibri" panose="020F0502020204030204" pitchFamily="34" charset="0"/>
              </a:rPr>
              <a:t>Unlock innovation using a wider variety of data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4531648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43" y="1687420"/>
            <a:ext cx="507469" cy="4875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08" y="1697128"/>
            <a:ext cx="361978" cy="446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94" y="2600975"/>
            <a:ext cx="651033" cy="60353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13" y="1693109"/>
            <a:ext cx="450219" cy="450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18" y="2567091"/>
            <a:ext cx="739298" cy="55877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86" y="2574673"/>
            <a:ext cx="756182" cy="75618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16" y="3583949"/>
            <a:ext cx="556479" cy="65913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766631" y="1900356"/>
            <a:ext cx="411480" cy="7837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2968895" y="1891993"/>
            <a:ext cx="411480" cy="7837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2983217" y="2892767"/>
            <a:ext cx="411480" cy="7837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0800000">
            <a:off x="1789387" y="2906026"/>
            <a:ext cx="411480" cy="7837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Left Arrow 3"/>
          <p:cNvSpPr/>
          <p:nvPr/>
        </p:nvSpPr>
        <p:spPr>
          <a:xfrm>
            <a:off x="4120828" y="2098901"/>
            <a:ext cx="366460" cy="814673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279" y="1475859"/>
            <a:ext cx="1257618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2"/>
                </a:solidFill>
              </a:rPr>
              <a:t>Detect fraud provider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31059" y="2183080"/>
            <a:ext cx="2021246" cy="1384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Collect </a:t>
            </a:r>
            <a:r>
              <a:rPr lang="en-US" sz="900" dirty="0" smtClean="0">
                <a:solidFill>
                  <a:schemeClr val="accent2"/>
                </a:solidFill>
              </a:rPr>
              <a:t>Claim provider, beneficiary data</a:t>
            </a:r>
            <a:endParaRPr lang="en-US" sz="1050" dirty="0" smtClean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8723" y="1440515"/>
            <a:ext cx="1763485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accent2"/>
                </a:solidFill>
              </a:rPr>
              <a:t>Exploratory data analysis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2315" y="3185078"/>
            <a:ext cx="907121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accent2"/>
                </a:solidFill>
              </a:rPr>
              <a:t>Data cleansing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78111" y="3158271"/>
            <a:ext cx="1763485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accent2"/>
                </a:solidFill>
              </a:rPr>
              <a:t>Data transmission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7522" y="3193616"/>
            <a:ext cx="1097282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accent2"/>
                </a:solidFill>
              </a:rPr>
              <a:t>Data Visualization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7" y="3594331"/>
            <a:ext cx="593659" cy="59365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52860" y="4266480"/>
            <a:ext cx="1143000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accent2"/>
                </a:solidFill>
              </a:rPr>
              <a:t>ML Modelling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02207" y="4272632"/>
            <a:ext cx="757646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accent2"/>
                </a:solidFill>
              </a:rPr>
              <a:t>Deployment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flipH="1">
            <a:off x="544755" y="3067113"/>
            <a:ext cx="264504" cy="814673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849717" y="3874316"/>
            <a:ext cx="411480" cy="7837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" y="601776"/>
            <a:ext cx="9143999" cy="52365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Apply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latest data science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techniques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to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predict the fraud providers/</a:t>
            </a:r>
            <a:r>
              <a:rPr lang="en-US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Beneficiares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AI/ML </a:t>
            </a:r>
            <a:r>
              <a:rPr lang="en-US" dirty="0" smtClean="0"/>
              <a:t>Approach : </a:t>
            </a:r>
            <a:r>
              <a:rPr lang="en-US" b="1" dirty="0">
                <a:solidFill>
                  <a:srgbClr val="0033B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 of Predictive Analytics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9531" y="1619794"/>
            <a:ext cx="3540035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Interpretability</a:t>
            </a:r>
          </a:p>
          <a:p>
            <a:r>
              <a:rPr lang="en-US" dirty="0">
                <a:solidFill>
                  <a:schemeClr val="tx2"/>
                </a:solidFill>
              </a:rPr>
              <a:t>Operational efficiency</a:t>
            </a:r>
          </a:p>
          <a:p>
            <a:r>
              <a:rPr lang="en-US" dirty="0">
                <a:solidFill>
                  <a:schemeClr val="tx2"/>
                </a:solidFill>
              </a:rPr>
              <a:t>Economical Cost</a:t>
            </a:r>
          </a:p>
          <a:p>
            <a:r>
              <a:rPr lang="en-US" dirty="0">
                <a:solidFill>
                  <a:schemeClr val="tx2"/>
                </a:solidFill>
              </a:rPr>
              <a:t>Regulatory Compliance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" y="601776"/>
            <a:ext cx="9143999" cy="52365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Apply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data science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techniques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to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predict the fraud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providers / Beneficiaries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AI/ML Approach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5400000">
            <a:off x="4680897" y="2963258"/>
            <a:ext cx="447619" cy="621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91835" y="1597869"/>
            <a:ext cx="3025742" cy="1452093"/>
          </a:xfrm>
          <a:prstGeom prst="roundRect">
            <a:avLst>
              <a:gd name="adj" fmla="val 3866"/>
            </a:avLst>
          </a:prstGeom>
          <a:pattFill prst="wdUp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68" y="3057244"/>
            <a:ext cx="664217" cy="664217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245643" y="3586734"/>
            <a:ext cx="1652199" cy="660830"/>
            <a:chOff x="3996766" y="3586734"/>
            <a:chExt cx="1652199" cy="66083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766" y="3586734"/>
              <a:ext cx="660830" cy="66083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8135" y="3586734"/>
              <a:ext cx="660830" cy="66083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4078391" y="2085725"/>
            <a:ext cx="1654182" cy="660830"/>
            <a:chOff x="3963387" y="2085725"/>
            <a:chExt cx="1654182" cy="66083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387" y="2085725"/>
              <a:ext cx="660830" cy="6608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739" y="2085725"/>
              <a:ext cx="660830" cy="6608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4" name="Rectangle 23"/>
          <p:cNvSpPr/>
          <p:nvPr/>
        </p:nvSpPr>
        <p:spPr>
          <a:xfrm>
            <a:off x="7558657" y="1329239"/>
            <a:ext cx="987643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rgbClr val="00B1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Data File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3915" y="1329239"/>
            <a:ext cx="1086580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1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Data Files</a:t>
            </a:r>
            <a:endParaRPr lang="en-US" sz="1200" b="1" dirty="0">
              <a:solidFill>
                <a:srgbClr val="00B1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160" y="4040415"/>
            <a:ext cx="2470832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Provider Utilization and Payment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Fraud Provider and Individuals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Physician payments file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98784" y="4194303"/>
            <a:ext cx="36053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Applying classification Techniques –Logistic Regression, Random Forest, Ensemble and Boosting </a:t>
            </a:r>
            <a:endParaRPr lang="en-US" sz="1100" i="1" dirty="0">
              <a:solidFill>
                <a:srgbClr val="0033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45015" y="1595729"/>
            <a:ext cx="29193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Fraud </a:t>
            </a: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Providers/Beneficiaries </a:t>
            </a:r>
            <a:r>
              <a:rPr lang="en-US" sz="11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ML</a:t>
            </a:r>
            <a:endParaRPr lang="en-US" sz="1100" dirty="0">
              <a:solidFill>
                <a:srgbClr val="0033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6" y="3064526"/>
            <a:ext cx="664217" cy="66421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645220" y="1329239"/>
            <a:ext cx="4518971" cy="2834630"/>
            <a:chOff x="2733627" y="1250294"/>
            <a:chExt cx="4518971" cy="2992521"/>
          </a:xfrm>
        </p:grpSpPr>
        <p:grpSp>
          <p:nvGrpSpPr>
            <p:cNvPr id="12" name="Group 11"/>
            <p:cNvGrpSpPr/>
            <p:nvPr/>
          </p:nvGrpSpPr>
          <p:grpSpPr>
            <a:xfrm>
              <a:off x="2733627" y="1250294"/>
              <a:ext cx="549370" cy="2992521"/>
              <a:chOff x="2733627" y="1250294"/>
              <a:chExt cx="549370" cy="2992521"/>
            </a:xfrm>
          </p:grpSpPr>
          <p:sp>
            <p:nvSpPr>
              <p:cNvPr id="17" name="Right Arrow 16"/>
              <p:cNvSpPr/>
              <p:nvPr/>
            </p:nvSpPr>
            <p:spPr>
              <a:xfrm>
                <a:off x="2735179" y="2418743"/>
                <a:ext cx="547818" cy="655624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>
                      <a:lumMod val="50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733627" y="1250294"/>
                <a:ext cx="0" cy="299252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rot="10800000">
              <a:off x="7252598" y="1250294"/>
              <a:ext cx="0" cy="2992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6908302" y="3089108"/>
            <a:ext cx="2537504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 Fraudulent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Providers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614821" y="2293214"/>
            <a:ext cx="547818" cy="621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96" y="2041910"/>
            <a:ext cx="664217" cy="66421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2069" y="1773558"/>
            <a:ext cx="2338251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Provider Utilization and Payment Data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7174" y="2800894"/>
            <a:ext cx="136081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Physician </a:t>
            </a:r>
            <a:r>
              <a:rPr lang="en-US" sz="1050" dirty="0" smtClean="0">
                <a:solidFill>
                  <a:schemeClr val="accent2"/>
                </a:solidFill>
              </a:rPr>
              <a:t>payments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262" y="2871848"/>
            <a:ext cx="1101911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Fraud </a:t>
            </a:r>
            <a:r>
              <a:rPr lang="en-US" sz="1050" dirty="0" smtClean="0">
                <a:solidFill>
                  <a:schemeClr val="accent2"/>
                </a:solidFill>
              </a:rPr>
              <a:t>Providers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3800" y="2050044"/>
            <a:ext cx="952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" y="601776"/>
            <a:ext cx="9143999" cy="52365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Innovative Approach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596839" y="2946104"/>
            <a:ext cx="4391313" cy="1449547"/>
          </a:xfrm>
          <a:prstGeom prst="rect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Current Process                             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76162" y="3305531"/>
            <a:ext cx="1795293" cy="722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Fraud Detection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834453" y="3305531"/>
            <a:ext cx="1795293" cy="722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Fraud Investigation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118960" y="3328612"/>
            <a:ext cx="1795293" cy="722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Fraud Confirmation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336409" y="3289138"/>
            <a:ext cx="1795293" cy="722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Fraud Prevention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353502" y="1411110"/>
            <a:ext cx="4266003" cy="722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Automated Fraud Detection Algorithm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914253" y="3689972"/>
            <a:ext cx="4221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29746" y="3689972"/>
            <a:ext cx="4843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971455" y="3689972"/>
            <a:ext cx="8629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6" idx="3"/>
          </p:cNvCxnSpPr>
          <p:nvPr/>
        </p:nvCxnSpPr>
        <p:spPr>
          <a:xfrm flipH="1">
            <a:off x="5619505" y="1772470"/>
            <a:ext cx="833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3051" y="1772470"/>
            <a:ext cx="0" cy="153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6" idx="1"/>
          </p:cNvCxnSpPr>
          <p:nvPr/>
        </p:nvCxnSpPr>
        <p:spPr>
          <a:xfrm flipH="1">
            <a:off x="920931" y="1772470"/>
            <a:ext cx="43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83487" y="1772470"/>
            <a:ext cx="24382" cy="151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53942" y="2757561"/>
            <a:ext cx="1876665" cy="18190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Solution Building Blocks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2B7D75-54DB-7A42-BB77-5EC6740EB7C2}"/>
              </a:ext>
            </a:extLst>
          </p:cNvPr>
          <p:cNvSpPr/>
          <p:nvPr/>
        </p:nvSpPr>
        <p:spPr>
          <a:xfrm flipH="1">
            <a:off x="1430907" y="696790"/>
            <a:ext cx="834774" cy="191134"/>
          </a:xfrm>
          <a:prstGeom prst="rect">
            <a:avLst/>
          </a:prstGeom>
        </p:spPr>
        <p:txBody>
          <a:bodyPr wrap="none" lIns="13716" tIns="13716" rIns="13716" bIns="13716" anchor="ctr">
            <a:noAutofit/>
          </a:bodyPr>
          <a:lstStyle/>
          <a:p>
            <a:pPr defTabSz="457189"/>
            <a:endParaRPr lang="en-US" sz="14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0619" y="2657493"/>
            <a:ext cx="6450780" cy="674212"/>
            <a:chOff x="2442353" y="1628595"/>
            <a:chExt cx="6000939" cy="67421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75D41F-D318-C848-A20A-11EE31391088}"/>
                </a:ext>
              </a:extLst>
            </p:cNvPr>
            <p:cNvSpPr/>
            <p:nvPr/>
          </p:nvSpPr>
          <p:spPr>
            <a:xfrm>
              <a:off x="2442353" y="1838577"/>
              <a:ext cx="6000939" cy="464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indent="-114300" defTabSz="457189">
                <a:spcAft>
                  <a:spcPts val="450"/>
                </a:spcAft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Profile data to understand data </a:t>
              </a:r>
              <a:r>
                <a:rPr lang="en-US" sz="1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quality and event rate of each feature</a:t>
              </a:r>
              <a:endParaRPr lang="en-US" sz="1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marL="114300" indent="-114300" defTabSz="457189">
                <a:spcAft>
                  <a:spcPts val="450"/>
                </a:spcAft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Perform “</a:t>
              </a: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feature-engineering</a:t>
              </a:r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”  to optimize data to be fed to ML algorithm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185A65-BA61-DE48-A1D5-F6ECF6DD107B}"/>
                </a:ext>
              </a:extLst>
            </p:cNvPr>
            <p:cNvSpPr/>
            <p:nvPr/>
          </p:nvSpPr>
          <p:spPr>
            <a:xfrm>
              <a:off x="2824162" y="1628595"/>
              <a:ext cx="1537804" cy="184859"/>
            </a:xfrm>
            <a:prstGeom prst="rect">
              <a:avLst/>
            </a:prstGeom>
          </p:spPr>
          <p:txBody>
            <a:bodyPr wrap="none" lIns="13716" tIns="13716" rIns="13716" bIns="13716" anchor="ctr">
              <a:noAutofit/>
            </a:bodyPr>
            <a:lstStyle/>
            <a:p>
              <a:pPr defTabSz="457189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2. Profiling and Feature Engineering </a:t>
              </a:r>
              <a:endParaRPr lang="en-US" sz="14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42734" y="1159274"/>
            <a:ext cx="5070307" cy="665334"/>
            <a:chOff x="3354171" y="2566486"/>
            <a:chExt cx="5070307" cy="66533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936F9A-F23D-A243-936B-EE322309D8DF}"/>
                </a:ext>
              </a:extLst>
            </p:cNvPr>
            <p:cNvSpPr/>
            <p:nvPr/>
          </p:nvSpPr>
          <p:spPr>
            <a:xfrm>
              <a:off x="3354171" y="2767590"/>
              <a:ext cx="5070307" cy="464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indent="-114300" defTabSz="457189">
                <a:spcAft>
                  <a:spcPts val="450"/>
                </a:spcAft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Apply </a:t>
              </a:r>
              <a:r>
                <a:rPr lang="en-US" sz="1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classification techniques-Logistic Regression, Random Forest </a:t>
              </a:r>
              <a:endParaRPr lang="en-US" sz="1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marL="114300" indent="-114300" defTabSz="457189">
                <a:spcAft>
                  <a:spcPts val="450"/>
                </a:spcAft>
                <a:buFont typeface="Wingdings" panose="05000000000000000000" pitchFamily="2" charset="2"/>
                <a:buChar char="§"/>
              </a:pPr>
              <a:r>
                <a:rPr lang="en-US" sz="1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Build and test model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CF4B98-C511-F54C-935D-1C9A268E8A61}"/>
                </a:ext>
              </a:extLst>
            </p:cNvPr>
            <p:cNvSpPr/>
            <p:nvPr/>
          </p:nvSpPr>
          <p:spPr>
            <a:xfrm>
              <a:off x="3849871" y="2566486"/>
              <a:ext cx="1867138" cy="178421"/>
            </a:xfrm>
            <a:prstGeom prst="rect">
              <a:avLst/>
            </a:prstGeom>
          </p:spPr>
          <p:txBody>
            <a:bodyPr wrap="none" lIns="13716" tIns="13716" rIns="13716" bIns="13716" anchor="ctr">
              <a:noAutofit/>
            </a:bodyPr>
            <a:lstStyle/>
            <a:p>
              <a:pPr defTabSz="457189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3. Build Models for fraud detection</a:t>
              </a:r>
              <a:endParaRPr lang="en-US" sz="14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89229" y="3678753"/>
            <a:ext cx="3523812" cy="931968"/>
            <a:chOff x="4664441" y="3691946"/>
            <a:chExt cx="3523812" cy="9319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43991C-C917-4D4A-9E91-E6215D30AD2D}"/>
                </a:ext>
              </a:extLst>
            </p:cNvPr>
            <p:cNvSpPr/>
            <p:nvPr/>
          </p:nvSpPr>
          <p:spPr>
            <a:xfrm>
              <a:off x="4664441" y="3941676"/>
              <a:ext cx="3523812" cy="6822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indent="-114300" defTabSz="457189">
                <a:spcAft>
                  <a:spcPts val="450"/>
                </a:spcAft>
                <a:buFont typeface="Wingdings" panose="05000000000000000000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Check the accuracy using evaluation metrics</a:t>
              </a:r>
              <a:endParaRPr lang="en-US" sz="1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marL="114300" indent="-114300" defTabSz="457189">
                <a:spcAft>
                  <a:spcPts val="450"/>
                </a:spcAft>
                <a:buFont typeface="Wingdings" panose="05000000000000000000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Confusion Matrix, ROCR Curve</a:t>
              </a:r>
              <a:endParaRPr lang="en-US" sz="1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defTabSz="457189">
                <a:spcAft>
                  <a:spcPts val="450"/>
                </a:spcAft>
              </a:pPr>
              <a:endParaRPr lang="en-US" sz="1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9BDCBD-1CB0-484E-AE87-8FD77DE8C5ED}"/>
                </a:ext>
              </a:extLst>
            </p:cNvPr>
            <p:cNvSpPr/>
            <p:nvPr/>
          </p:nvSpPr>
          <p:spPr>
            <a:xfrm>
              <a:off x="5101987" y="3691946"/>
              <a:ext cx="1286974" cy="178421"/>
            </a:xfrm>
            <a:prstGeom prst="rect">
              <a:avLst/>
            </a:prstGeom>
          </p:spPr>
          <p:txBody>
            <a:bodyPr wrap="none" lIns="13716" tIns="13716" rIns="13716" bIns="13716" anchor="ctr">
              <a:noAutofit/>
            </a:bodyPr>
            <a:lstStyle/>
            <a:p>
              <a:pPr defTabSz="457189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4. Validate Models </a:t>
              </a:r>
              <a:endParaRPr lang="en-US" sz="14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2611A06-3C45-BE47-99A9-B2EF60F555CD}"/>
              </a:ext>
            </a:extLst>
          </p:cNvPr>
          <p:cNvSpPr/>
          <p:nvPr/>
        </p:nvSpPr>
        <p:spPr>
          <a:xfrm>
            <a:off x="471322" y="709172"/>
            <a:ext cx="6233969" cy="205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89">
              <a:spcAft>
                <a:spcPts val="450"/>
              </a:spcAft>
            </a:pP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1. Pre-Process</a:t>
            </a:r>
          </a:p>
          <a:p>
            <a:pPr defTabSz="457189">
              <a:spcAft>
                <a:spcPts val="450"/>
              </a:spcAft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114300" indent="-114300" defTabSz="457189"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Cross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Validation to Split the data into train and test </a:t>
            </a:r>
          </a:p>
          <a:p>
            <a:pPr marL="114300" indent="-114300" defTabSz="457189"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Variable Profiling</a:t>
            </a:r>
          </a:p>
          <a:p>
            <a:pPr marL="114300" indent="-114300" defTabSz="457189"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Missing Value Treatment</a:t>
            </a:r>
          </a:p>
          <a:p>
            <a:pPr marL="114300" indent="-114300" defTabSz="457189"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Outlier Treatment</a:t>
            </a:r>
          </a:p>
          <a:p>
            <a:pPr marL="114300" indent="-114300" defTabSz="457189"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Rescale Data</a:t>
            </a:r>
          </a:p>
          <a:p>
            <a:pPr marL="114300" indent="-114300" defTabSz="457189"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sz="1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Dummify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Categorial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Data</a:t>
            </a:r>
          </a:p>
          <a:p>
            <a:pPr marL="114300" indent="-114300" defTabSz="457189">
              <a:spcAft>
                <a:spcPts val="450"/>
              </a:spcAft>
              <a:buFont typeface="Wingdings" panose="05000000000000000000" pitchFamily="2" charset="2"/>
              <a:buChar char="§"/>
            </a:pPr>
            <a:endParaRPr lang="en-US" sz="1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Feature Engineering (with examples)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57687" y="2377730"/>
            <a:ext cx="428625" cy="428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4049" y="790303"/>
            <a:ext cx="2378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Payment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" y="1172697"/>
            <a:ext cx="6275503" cy="256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Feature Engineering (with examples)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57687" y="2377730"/>
            <a:ext cx="428625" cy="428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4048" y="790303"/>
            <a:ext cx="5566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Provider Utilization and Payment 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426972"/>
            <a:ext cx="4278085" cy="24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ork_WIP" id="{44F8FFD4-3D8A-4E94-A8BD-B613423C5B6F}" vid="{4751A89A-5E97-4F0E-AAC9-85C72ACF3D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34299</TotalTime>
  <Words>488</Words>
  <Application>Microsoft Office PowerPoint</Application>
  <PresentationFormat>On-screen Show (16:9)</PresentationFormat>
  <Paragraphs>112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Arial-BoldMT</vt:lpstr>
      <vt:lpstr>ArialMT</vt:lpstr>
      <vt:lpstr>Calibri</vt:lpstr>
      <vt:lpstr>Courier New</vt:lpstr>
      <vt:lpstr>Wingdings</vt:lpstr>
      <vt:lpstr>Cognizant</vt:lpstr>
      <vt:lpstr>HealthCare Provider and Beneficiary Fraud Detection</vt:lpstr>
      <vt:lpstr>Agenda</vt:lpstr>
      <vt:lpstr>Predictive Analytics for Fraud Detection</vt:lpstr>
      <vt:lpstr>AI/ML Approach : Benefits of Predictive Analytics</vt:lpstr>
      <vt:lpstr>AI/ML Approach</vt:lpstr>
      <vt:lpstr>Innovative Approach</vt:lpstr>
      <vt:lpstr>Key Solution Building Blocks</vt:lpstr>
      <vt:lpstr> Feature Engineering (with examples)</vt:lpstr>
      <vt:lpstr> Feature Engineering (with examples)</vt:lpstr>
      <vt:lpstr>Feature Engineering (with examples)</vt:lpstr>
      <vt:lpstr>Feature Engineering</vt:lpstr>
      <vt:lpstr>Feature Engineering</vt:lpstr>
      <vt:lpstr>Feature Engineering</vt:lpstr>
      <vt:lpstr>Feature Engineering</vt:lpstr>
      <vt:lpstr>Evaluating Predictive Models</vt:lpstr>
      <vt:lpstr>Product Deployment</vt:lpstr>
      <vt:lpstr>Pilot RESTful API with Python and Flask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D, Ananth (Cognizant)</cp:lastModifiedBy>
  <cp:revision>2985</cp:revision>
  <cp:lastPrinted>2017-02-17T19:35:46Z</cp:lastPrinted>
  <dcterms:created xsi:type="dcterms:W3CDTF">2017-08-17T16:27:26Z</dcterms:created>
  <dcterms:modified xsi:type="dcterms:W3CDTF">2020-02-17T14:55:33Z</dcterms:modified>
</cp:coreProperties>
</file>