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7" r:id="rId2"/>
    <p:sldId id="258" r:id="rId3"/>
    <p:sldId id="256" r:id="rId4"/>
    <p:sldId id="269" r:id="rId5"/>
    <p:sldId id="270" r:id="rId6"/>
    <p:sldId id="260" r:id="rId7"/>
    <p:sldId id="262" r:id="rId8"/>
    <p:sldId id="265" r:id="rId9"/>
    <p:sldId id="259" r:id="rId10"/>
    <p:sldId id="266" r:id="rId11"/>
    <p:sldId id="273" r:id="rId12"/>
    <p:sldId id="272" r:id="rId13"/>
    <p:sldId id="267" r:id="rId14"/>
    <p:sldId id="261" r:id="rId15"/>
    <p:sldId id="263" r:id="rId16"/>
  </p:sldIdLst>
  <p:sldSz cx="9144000" cy="5143500" type="screen16x9"/>
  <p:notesSz cx="6858000" cy="9144000"/>
  <p:embeddedFontLst>
    <p:embeddedFont>
      <p:font typeface="Bookman Old Style" panose="02050604050505020204" pitchFamily="18" charset="0"/>
      <p:regular r:id="rId18"/>
      <p:bold r:id="rId19"/>
      <p:italic r:id="rId20"/>
      <p:boldItalic r:id="rId21"/>
    </p:embeddedFont>
    <p:embeddedFont>
      <p:font typeface="Trebuchet MS" panose="020B0603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0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9788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5958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7882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0739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dirty="0"/>
              <a:t>Department of Computer Science and Engineering</a:t>
            </a:r>
            <a:endParaRPr dirty="0"/>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dirty="0"/>
              <a:t>Department of Computer Science and Engineering</a:t>
            </a:r>
            <a:endParaRPr dirty="0"/>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dirty="0"/>
              <a:t>Department of Computer Science and Engineering</a:t>
            </a:r>
            <a:endParaRPr dirty="0"/>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dirty="0"/>
              <a:t>Department of Computer Science and Engineering</a:t>
            </a:r>
            <a:endParaRPr dirty="0"/>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dirty="0"/>
              <a:t>Department of Computer Science and Engineering</a:t>
            </a:r>
            <a:endParaRPr dirty="0"/>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dirty="0"/>
              <a:t>Department of Computer Science and Engineering</a:t>
            </a:r>
            <a:endParaRPr dirty="0"/>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dirty="0"/>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dirty="0"/>
              <a:t>Department of Computer Science and Engineering</a:t>
            </a:r>
            <a:endParaRPr dirty="0"/>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267767" y="1215328"/>
            <a:ext cx="8229600" cy="857400"/>
          </a:xfrm>
        </p:spPr>
        <p:txBody>
          <a:bodyPr/>
          <a:lstStyle/>
          <a:p>
            <a:r>
              <a:rPr lang="en-US" sz="1200" dirty="0">
                <a:latin typeface="Bookman Old Style" panose="02050604050505020204" pitchFamily="18" charset="0"/>
              </a:rPr>
              <a:t>A Seminar on</a:t>
            </a:r>
            <a:br>
              <a:rPr lang="en-US" sz="2800" dirty="0">
                <a:latin typeface="Bookman Old Style" panose="02050604050505020204" pitchFamily="18" charset="0"/>
              </a:rPr>
            </a:br>
            <a:r>
              <a:rPr lang="en-US" sz="2400" dirty="0">
                <a:latin typeface="Times New Roman" panose="02020603050405020304" pitchFamily="18" charset="0"/>
                <a:cs typeface="Times New Roman" panose="02020603050405020304" pitchFamily="18" charset="0"/>
              </a:rPr>
              <a:t>Fake Product Identification using Blockchain </a:t>
            </a:r>
          </a:p>
        </p:txBody>
      </p:sp>
      <p:sp>
        <p:nvSpPr>
          <p:cNvPr id="3" name="TextBox 2"/>
          <p:cNvSpPr txBox="1"/>
          <p:nvPr/>
        </p:nvSpPr>
        <p:spPr>
          <a:xfrm>
            <a:off x="267767" y="3265616"/>
            <a:ext cx="4285896" cy="116955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Team Details :</a:t>
            </a:r>
          </a:p>
          <a:p>
            <a:pPr marL="342900" indent="-342900">
              <a:buFont typeface="+mj-lt"/>
              <a:buAutoNum type="arabicPeriod"/>
            </a:pPr>
            <a:r>
              <a:rPr lang="en-US" dirty="0">
                <a:latin typeface="Bookman Old Style" panose="02050604050505020204" pitchFamily="18" charset="0"/>
              </a:rPr>
              <a:t>B.SATHVIK(20EG105403)</a:t>
            </a:r>
          </a:p>
          <a:p>
            <a:pPr marL="342900" indent="-342900">
              <a:buFont typeface="+mj-lt"/>
              <a:buAutoNum type="arabicPeriod"/>
            </a:pPr>
            <a:r>
              <a:rPr lang="en-US" dirty="0">
                <a:latin typeface="Bookman Old Style" panose="02050604050505020204" pitchFamily="18" charset="0"/>
              </a:rPr>
              <a:t>G.SANDEEP(20EG105413)</a:t>
            </a:r>
          </a:p>
          <a:p>
            <a:pPr marL="342900" indent="-342900">
              <a:buFont typeface="+mj-lt"/>
              <a:buAutoNum type="arabicPeriod"/>
            </a:pPr>
            <a:r>
              <a:rPr lang="en-US" dirty="0">
                <a:latin typeface="Bookman Old Style" panose="02050604050505020204" pitchFamily="18" charset="0"/>
              </a:rPr>
              <a:t>V.SRAVAN(20EG105449)</a:t>
            </a:r>
          </a:p>
          <a:p>
            <a:endParaRPr lang="en-US"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150369" y="3219941"/>
            <a:ext cx="2895600" cy="95410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 Supervisor </a:t>
            </a:r>
          </a:p>
          <a:p>
            <a:r>
              <a:rPr lang="en-US" dirty="0">
                <a:latin typeface="Bookman Old Style" panose="02050604050505020204" pitchFamily="18" charset="0"/>
              </a:rPr>
              <a:t>Name : JAYENDRA KUMAR</a:t>
            </a:r>
          </a:p>
          <a:p>
            <a:r>
              <a:rPr lang="en-US" dirty="0">
                <a:latin typeface="Bookman Old Style" panose="02050604050505020204" pitchFamily="18" charset="0"/>
              </a:rPr>
              <a:t>Designation : ASST PROFESSOR</a:t>
            </a:r>
            <a:endParaRPr lang="en-US"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endParaRPr lang="en-US" dirty="0"/>
          </a:p>
        </p:txBody>
      </p:sp>
      <p:sp>
        <p:nvSpPr>
          <p:cNvPr id="5" name="Footer Placeholder 4"/>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smtClean="0"/>
              <a:t>10</a:t>
            </a:fld>
            <a:endParaRPr lang="en-US" dirty="0"/>
          </a:p>
        </p:txBody>
      </p:sp>
      <p:sp>
        <p:nvSpPr>
          <p:cNvPr id="2" name="Title 1"/>
          <p:cNvSpPr>
            <a:spLocks noGrp="1"/>
          </p:cNvSpPr>
          <p:nvPr>
            <p:ph type="title"/>
          </p:nvPr>
        </p:nvSpPr>
        <p:spPr>
          <a:xfrm>
            <a:off x="1099315" y="16184"/>
            <a:ext cx="6117431" cy="627321"/>
          </a:xfrm>
        </p:spPr>
        <p:txBody>
          <a:bodyPr/>
          <a:lstStyle/>
          <a:p>
            <a:r>
              <a:rPr lang="en-US" sz="3600" dirty="0">
                <a:latin typeface="Times New Roman" panose="02020603050405020304" pitchFamily="18" charset="0"/>
                <a:cs typeface="Times New Roman" panose="02020603050405020304" pitchFamily="18" charset="0"/>
              </a:rPr>
              <a:t>Experiment Screenshots</a:t>
            </a:r>
          </a:p>
        </p:txBody>
      </p:sp>
      <p:pic>
        <p:nvPicPr>
          <p:cNvPr id="4" name="Picture 3">
            <a:extLst>
              <a:ext uri="{FF2B5EF4-FFF2-40B4-BE49-F238E27FC236}">
                <a16:creationId xmlns:a16="http://schemas.microsoft.com/office/drawing/2014/main" id="{02383EAB-1F1C-CB93-7221-E64F07D08DDA}"/>
              </a:ext>
            </a:extLst>
          </p:cNvPr>
          <p:cNvPicPr>
            <a:picLocks noChangeAspect="1"/>
          </p:cNvPicPr>
          <p:nvPr/>
        </p:nvPicPr>
        <p:blipFill>
          <a:blip r:embed="rId3"/>
          <a:stretch>
            <a:fillRect/>
          </a:stretch>
        </p:blipFill>
        <p:spPr>
          <a:xfrm>
            <a:off x="701189" y="809759"/>
            <a:ext cx="7985611" cy="3630623"/>
          </a:xfrm>
          <a:prstGeom prst="rect">
            <a:avLst/>
          </a:prstGeom>
        </p:spPr>
      </p:pic>
    </p:spTree>
    <p:extLst>
      <p:ext uri="{BB962C8B-B14F-4D97-AF65-F5344CB8AC3E}">
        <p14:creationId xmlns:p14="http://schemas.microsoft.com/office/powerpoint/2010/main" val="991037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smtClean="0"/>
              <a:t>11</a:t>
            </a:fld>
            <a:endParaRPr lang="en-US" dirty="0"/>
          </a:p>
        </p:txBody>
      </p:sp>
      <p:sp>
        <p:nvSpPr>
          <p:cNvPr id="2" name="Title 1"/>
          <p:cNvSpPr>
            <a:spLocks noGrp="1"/>
          </p:cNvSpPr>
          <p:nvPr>
            <p:ph type="title"/>
          </p:nvPr>
        </p:nvSpPr>
        <p:spPr>
          <a:xfrm>
            <a:off x="1099315" y="16184"/>
            <a:ext cx="6117431" cy="627321"/>
          </a:xfrm>
        </p:spPr>
        <p:txBody>
          <a:bodyPr/>
          <a:lstStyle/>
          <a:p>
            <a:r>
              <a:rPr lang="en-US" sz="3600" dirty="0">
                <a:latin typeface="Times New Roman" panose="02020603050405020304" pitchFamily="18" charset="0"/>
                <a:cs typeface="Times New Roman" panose="02020603050405020304" pitchFamily="18" charset="0"/>
              </a:rPr>
              <a:t>Experiment Screenshots</a:t>
            </a:r>
          </a:p>
        </p:txBody>
      </p:sp>
      <p:pic>
        <p:nvPicPr>
          <p:cNvPr id="4" name="Picture 3">
            <a:extLst>
              <a:ext uri="{FF2B5EF4-FFF2-40B4-BE49-F238E27FC236}">
                <a16:creationId xmlns:a16="http://schemas.microsoft.com/office/drawing/2014/main" id="{601B88E1-9E36-A5BF-C512-EA1FC3E27F57}"/>
              </a:ext>
            </a:extLst>
          </p:cNvPr>
          <p:cNvPicPr>
            <a:picLocks noChangeAspect="1"/>
          </p:cNvPicPr>
          <p:nvPr/>
        </p:nvPicPr>
        <p:blipFill>
          <a:blip r:embed="rId3"/>
          <a:stretch>
            <a:fillRect/>
          </a:stretch>
        </p:blipFill>
        <p:spPr>
          <a:xfrm>
            <a:off x="277089" y="1128850"/>
            <a:ext cx="4045529" cy="3062150"/>
          </a:xfrm>
          <a:prstGeom prst="rect">
            <a:avLst/>
          </a:prstGeom>
        </p:spPr>
      </p:pic>
      <p:pic>
        <p:nvPicPr>
          <p:cNvPr id="6" name="Picture 5">
            <a:extLst>
              <a:ext uri="{FF2B5EF4-FFF2-40B4-BE49-F238E27FC236}">
                <a16:creationId xmlns:a16="http://schemas.microsoft.com/office/drawing/2014/main" id="{4EAB2EFB-5C22-6D57-1DC1-E2B5CEAA7A63}"/>
              </a:ext>
            </a:extLst>
          </p:cNvPr>
          <p:cNvPicPr>
            <a:picLocks noChangeAspect="1"/>
          </p:cNvPicPr>
          <p:nvPr/>
        </p:nvPicPr>
        <p:blipFill>
          <a:blip r:embed="rId4"/>
          <a:stretch>
            <a:fillRect/>
          </a:stretch>
        </p:blipFill>
        <p:spPr>
          <a:xfrm>
            <a:off x="4613586" y="1128850"/>
            <a:ext cx="4045529" cy="3062150"/>
          </a:xfrm>
          <a:prstGeom prst="rect">
            <a:avLst/>
          </a:prstGeom>
        </p:spPr>
      </p:pic>
    </p:spTree>
    <p:extLst>
      <p:ext uri="{BB962C8B-B14F-4D97-AF65-F5344CB8AC3E}">
        <p14:creationId xmlns:p14="http://schemas.microsoft.com/office/powerpoint/2010/main" val="4243192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40941" y="212982"/>
            <a:ext cx="6117431" cy="627321"/>
          </a:xfrm>
        </p:spPr>
        <p:txBody>
          <a:bodyPr/>
          <a:lstStyle/>
          <a:p>
            <a:r>
              <a:rPr lang="en-US" sz="3600" dirty="0">
                <a:latin typeface="Times New Roman" panose="02020603050405020304" pitchFamily="18" charset="0"/>
                <a:cs typeface="Times New Roman" panose="02020603050405020304" pitchFamily="18" charset="0"/>
              </a:rPr>
              <a:t>Experiment</a:t>
            </a:r>
            <a:r>
              <a:rPr lang="en-US" sz="3600" dirty="0"/>
              <a:t> Results </a:t>
            </a:r>
          </a:p>
        </p:txBody>
      </p:sp>
      <p:sp>
        <p:nvSpPr>
          <p:cNvPr id="4" name="Date Placeholder 3"/>
          <p:cNvSpPr>
            <a:spLocks noGrp="1"/>
          </p:cNvSpPr>
          <p:nvPr>
            <p:ph type="dt" idx="10"/>
          </p:nvPr>
        </p:nvSpPr>
        <p:spPr/>
        <p:txBody>
          <a:bodyPr/>
          <a:lstStyle/>
          <a:p>
            <a:endParaRPr lang="en-US" dirty="0"/>
          </a:p>
        </p:txBody>
      </p:sp>
      <p:sp>
        <p:nvSpPr>
          <p:cNvPr id="6" name="Footer Placeholder 5"/>
          <p:cNvSpPr>
            <a:spLocks noGrp="1"/>
          </p:cNvSpPr>
          <p:nvPr>
            <p:ph type="ftr" idx="11"/>
          </p:nvPr>
        </p:nvSpPr>
        <p:spPr/>
        <p:txBody>
          <a:bodyPr/>
          <a:lstStyle/>
          <a:p>
            <a:r>
              <a:rPr lang="en-US" dirty="0"/>
              <a:t>Department of Computer Science and Engineering</a:t>
            </a:r>
          </a:p>
        </p:txBody>
      </p:sp>
      <p:pic>
        <p:nvPicPr>
          <p:cNvPr id="5" name="Picture 4">
            <a:extLst>
              <a:ext uri="{FF2B5EF4-FFF2-40B4-BE49-F238E27FC236}">
                <a16:creationId xmlns:a16="http://schemas.microsoft.com/office/drawing/2014/main" id="{FA87F6AB-9361-92D5-FED8-8DB65F02B004}"/>
              </a:ext>
            </a:extLst>
          </p:cNvPr>
          <p:cNvPicPr>
            <a:picLocks noChangeAspect="1"/>
          </p:cNvPicPr>
          <p:nvPr/>
        </p:nvPicPr>
        <p:blipFill>
          <a:blip r:embed="rId3"/>
          <a:stretch>
            <a:fillRect/>
          </a:stretch>
        </p:blipFill>
        <p:spPr>
          <a:xfrm>
            <a:off x="457200" y="942109"/>
            <a:ext cx="7705775" cy="3491346"/>
          </a:xfrm>
          <a:prstGeom prst="rect">
            <a:avLst/>
          </a:prstGeom>
        </p:spPr>
      </p:pic>
    </p:spTree>
    <p:extLst>
      <p:ext uri="{BB962C8B-B14F-4D97-AF65-F5344CB8AC3E}">
        <p14:creationId xmlns:p14="http://schemas.microsoft.com/office/powerpoint/2010/main" val="2307830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55701" y="157763"/>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endParaRPr lang="en-US" dirty="0"/>
          </a:p>
        </p:txBody>
      </p:sp>
      <p:sp>
        <p:nvSpPr>
          <p:cNvPr id="6" name="Footer Placeholder 5"/>
          <p:cNvSpPr>
            <a:spLocks noGrp="1"/>
          </p:cNvSpPr>
          <p:nvPr>
            <p:ph type="ftr" idx="11"/>
          </p:nvPr>
        </p:nvSpPr>
        <p:spPr/>
        <p:txBody>
          <a:bodyPr/>
          <a:lstStyle/>
          <a:p>
            <a:r>
              <a:rPr lang="en-US" dirty="0"/>
              <a:t>Department of Computer Science and Engineering</a:t>
            </a:r>
          </a:p>
        </p:txBody>
      </p:sp>
      <p:pic>
        <p:nvPicPr>
          <p:cNvPr id="5" name="Picture 4">
            <a:extLst>
              <a:ext uri="{FF2B5EF4-FFF2-40B4-BE49-F238E27FC236}">
                <a16:creationId xmlns:a16="http://schemas.microsoft.com/office/drawing/2014/main" id="{53B3F535-C08E-D98A-EFF8-A71FECFC6084}"/>
              </a:ext>
            </a:extLst>
          </p:cNvPr>
          <p:cNvPicPr>
            <a:picLocks noChangeAspect="1"/>
          </p:cNvPicPr>
          <p:nvPr/>
        </p:nvPicPr>
        <p:blipFill>
          <a:blip r:embed="rId3"/>
          <a:stretch>
            <a:fillRect/>
          </a:stretch>
        </p:blipFill>
        <p:spPr>
          <a:xfrm>
            <a:off x="413264" y="914400"/>
            <a:ext cx="7920245" cy="3463636"/>
          </a:xfrm>
          <a:prstGeom prst="rect">
            <a:avLst/>
          </a:prstGeom>
        </p:spPr>
      </p:pic>
    </p:spTree>
    <p:extLst>
      <p:ext uri="{BB962C8B-B14F-4D97-AF65-F5344CB8AC3E}">
        <p14:creationId xmlns:p14="http://schemas.microsoft.com/office/powerpoint/2010/main" val="2804760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Findings</a:t>
            </a:r>
            <a:r>
              <a:rPr lang="en-US" sz="3600" dirty="0">
                <a:latin typeface="Bookman Old Style" panose="02050604050505020204" pitchFamily="18" charset="0"/>
              </a:rPr>
              <a:t> </a:t>
            </a:r>
          </a:p>
        </p:txBody>
      </p:sp>
      <p:sp>
        <p:nvSpPr>
          <p:cNvPr id="3" name="Text Placeholder 2">
            <a:extLst>
              <a:ext uri="{FF2B5EF4-FFF2-40B4-BE49-F238E27FC236}">
                <a16:creationId xmlns:a16="http://schemas.microsoft.com/office/drawing/2014/main" id="{4D794411-4B35-C1F9-62A3-B179EC735F04}"/>
              </a:ext>
            </a:extLst>
          </p:cNvPr>
          <p:cNvSpPr>
            <a:spLocks noGrp="1"/>
          </p:cNvSpPr>
          <p:nvPr>
            <p:ph type="body" idx="1"/>
          </p:nvPr>
        </p:nvSpPr>
        <p:spPr>
          <a:xfrm>
            <a:off x="457200" y="1200152"/>
            <a:ext cx="8229600" cy="3067048"/>
          </a:xfrm>
        </p:spPr>
        <p:txBody>
          <a:bodyPr/>
          <a:lstStyle/>
          <a:p>
            <a:pPr marL="0" indent="0">
              <a:buNone/>
            </a:pPr>
            <a:r>
              <a:rPr lang="en-IN" sz="1600" dirty="0"/>
              <a:t>After adding the products to the blockchain and using the QR codes for the products . The Increasing in Fake products are decreased rapidly  and also now the customers are able to identifying weather the products  are genuine are not. </a:t>
            </a:r>
          </a:p>
        </p:txBody>
      </p:sp>
      <p:sp>
        <p:nvSpPr>
          <p:cNvPr id="6" name="Date Placeholder 5"/>
          <p:cNvSpPr>
            <a:spLocks noGrp="1"/>
          </p:cNvSpPr>
          <p:nvPr>
            <p:ph type="dt" idx="10"/>
          </p:nvPr>
        </p:nvSpPr>
        <p:spPr/>
        <p:txBody>
          <a:bodyPr/>
          <a:lstStyle/>
          <a:p>
            <a:endParaRPr lang="en-US" dirty="0"/>
          </a:p>
        </p:txBody>
      </p:sp>
      <p:sp>
        <p:nvSpPr>
          <p:cNvPr id="7" name="Footer Placeholder 6"/>
          <p:cNvSpPr>
            <a:spLocks noGrp="1"/>
          </p:cNvSpPr>
          <p:nvPr>
            <p:ph type="ftr" idx="11"/>
          </p:nvPr>
        </p:nvSpPr>
        <p:spPr/>
        <p:txBody>
          <a:bodyPr/>
          <a:lstStyle/>
          <a:p>
            <a:r>
              <a:rPr lang="en-US" dirty="0"/>
              <a:t>Department of Computer Science and Engineering</a:t>
            </a:r>
          </a:p>
        </p:txBody>
      </p:sp>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dirty="0"/>
          </a:p>
        </p:txBody>
      </p:sp>
      <p:sp>
        <p:nvSpPr>
          <p:cNvPr id="8" name="Rectangle 3">
            <a:extLst>
              <a:ext uri="{FF2B5EF4-FFF2-40B4-BE49-F238E27FC236}">
                <a16:creationId xmlns:a16="http://schemas.microsoft.com/office/drawing/2014/main" id="{D05A87F0-F780-44B8-89E3-8F9E24F4FBC9}"/>
              </a:ext>
            </a:extLst>
          </p:cNvPr>
          <p:cNvSpPr>
            <a:spLocks noChangeArrowheads="1"/>
          </p:cNvSpPr>
          <p:nvPr/>
        </p:nvSpPr>
        <p:spPr bwMode="auto">
          <a:xfrm>
            <a:off x="615696" y="1599666"/>
            <a:ext cx="8183105" cy="1241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7321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dirty="0"/>
          </a:p>
        </p:txBody>
      </p:sp>
      <p:sp>
        <p:nvSpPr>
          <p:cNvPr id="2" name="Title 1"/>
          <p:cNvSpPr>
            <a:spLocks noGrp="1"/>
          </p:cNvSpPr>
          <p:nvPr>
            <p:ph type="title"/>
          </p:nvPr>
        </p:nvSpPr>
        <p:spPr>
          <a:xfrm>
            <a:off x="457200" y="410966"/>
            <a:ext cx="6117431" cy="627321"/>
          </a:xfrm>
        </p:spPr>
        <p:txBody>
          <a:bodyPr/>
          <a:lstStyle/>
          <a:p>
            <a:r>
              <a:rPr lang="en-US" sz="3600" dirty="0">
                <a:latin typeface="Bookman Old Style" panose="02050604050505020204" pitchFamily="18" charset="0"/>
              </a:rPr>
              <a:t>Justification </a:t>
            </a:r>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
        <p:nvSpPr>
          <p:cNvPr id="5" name="TextBox 4"/>
          <p:cNvSpPr txBox="1"/>
          <p:nvPr/>
        </p:nvSpPr>
        <p:spPr>
          <a:xfrm>
            <a:off x="692106" y="1038287"/>
            <a:ext cx="7856770" cy="418576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Parameters:</a:t>
            </a:r>
          </a:p>
          <a:p>
            <a:r>
              <a:rPr lang="en-US" sz="1400" dirty="0">
                <a:latin typeface="Times New Roman" panose="02020603050405020304" pitchFamily="18" charset="0"/>
                <a:cs typeface="Times New Roman" panose="02020603050405020304" pitchFamily="18" charset="0"/>
              </a:rPr>
              <a:t>Counterfeit Reduction , QR code Security</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Formulas </a:t>
            </a:r>
          </a:p>
          <a:p>
            <a:r>
              <a:rPr lang="en-US" b="1" dirty="0">
                <a:latin typeface="Times New Roman" panose="02020603050405020304" pitchFamily="18" charset="0"/>
                <a:cs typeface="Times New Roman" panose="02020603050405020304" pitchFamily="18" charset="0"/>
              </a:rPr>
              <a:t>   </a:t>
            </a:r>
          </a:p>
          <a:p>
            <a:r>
              <a:rPr lang="en-US" b="0" i="0" dirty="0">
                <a:solidFill>
                  <a:srgbClr val="374151"/>
                </a:solidFill>
                <a:effectLst/>
                <a:latin typeface="Times New Roman" panose="02020603050405020304" pitchFamily="18" charset="0"/>
                <a:cs typeface="Times New Roman" panose="02020603050405020304" pitchFamily="18" charset="0"/>
              </a:rPr>
              <a:t> Reduction % =   (Initial Count−Final Count)     ×100</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Initial Count</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 what way the parameters are improved</a:t>
            </a:r>
          </a:p>
          <a:p>
            <a:r>
              <a:rPr lang="en-US" sz="1400" b="1" dirty="0">
                <a:latin typeface="Times New Roman" panose="02020603050405020304" pitchFamily="18" charset="0"/>
                <a:cs typeface="Times New Roman" panose="02020603050405020304" pitchFamily="18" charset="0"/>
              </a:rPr>
              <a:t>Counterfeit Reduction :  </a:t>
            </a:r>
            <a:r>
              <a:rPr lang="en-US" sz="1400" dirty="0">
                <a:latin typeface="Times New Roman" panose="02020603050405020304" pitchFamily="18" charset="0"/>
                <a:cs typeface="Times New Roman" panose="02020603050405020304" pitchFamily="18" charset="0"/>
              </a:rPr>
              <a:t>By Adding the products to the Block Chain it will Analyze  the similar products easily and produce the Alert message to the Original product Owner.</a:t>
            </a:r>
          </a:p>
          <a:p>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QR code Security : </a:t>
            </a:r>
            <a:r>
              <a:rPr lang="en-US" sz="1400" dirty="0">
                <a:latin typeface="Times New Roman" panose="02020603050405020304" pitchFamily="18" charset="0"/>
                <a:cs typeface="Times New Roman" panose="02020603050405020304" pitchFamily="18" charset="0"/>
              </a:rPr>
              <a:t>By using the most secured Algorithm for generating the QR code. Like SHA -256.</a:t>
            </a:r>
          </a:p>
          <a:p>
            <a:endParaRPr lang="en-US"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b="1" dirty="0">
              <a:latin typeface="Bookman Old Style" panose="02050604050505020204" pitchFamily="18" charset="0"/>
            </a:endParaRPr>
          </a:p>
          <a:p>
            <a:endParaRPr lang="en-US" dirty="0">
              <a:latin typeface="Bookman Old Style" panose="02050604050505020204" pitchFamily="18" charset="0"/>
            </a:endParaRPr>
          </a:p>
          <a:p>
            <a:endParaRPr lang="en-US" b="1" dirty="0">
              <a:latin typeface="Times New Roman" panose="02020603050405020304" pitchFamily="18" charset="0"/>
              <a:cs typeface="Times New Roman" panose="02020603050405020304" pitchFamily="18" charset="0"/>
            </a:endParaRPr>
          </a:p>
          <a:p>
            <a:endParaRPr lang="en-US" dirty="0"/>
          </a:p>
        </p:txBody>
      </p:sp>
      <p:cxnSp>
        <p:nvCxnSpPr>
          <p:cNvPr id="9" name="Straight Connector 8">
            <a:extLst>
              <a:ext uri="{FF2B5EF4-FFF2-40B4-BE49-F238E27FC236}">
                <a16:creationId xmlns:a16="http://schemas.microsoft.com/office/drawing/2014/main" id="{7D71C644-E47A-71EC-D56C-BE2C6E95C829}"/>
              </a:ext>
            </a:extLst>
          </p:cNvPr>
          <p:cNvCxnSpPr/>
          <p:nvPr/>
        </p:nvCxnSpPr>
        <p:spPr>
          <a:xfrm>
            <a:off x="1863436" y="2355273"/>
            <a:ext cx="245225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0410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dirty="0">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68680" y="368789"/>
            <a:ext cx="6117431" cy="627321"/>
          </a:xfrm>
        </p:spPr>
        <p:txBody>
          <a:bodyPr/>
          <a:lstStyle/>
          <a:p>
            <a:r>
              <a:rPr lang="en-US" sz="3600" dirty="0">
                <a:latin typeface="Times New Roman" panose="02020603050405020304" pitchFamily="18" charset="0"/>
                <a:cs typeface="Times New Roman" panose="02020603050405020304" pitchFamily="18" charset="0"/>
              </a:rPr>
              <a:t>Introduction</a:t>
            </a:r>
          </a:p>
        </p:txBody>
      </p:sp>
      <p:sp>
        <p:nvSpPr>
          <p:cNvPr id="5" name="TextBox 4"/>
          <p:cNvSpPr txBox="1"/>
          <p:nvPr/>
        </p:nvSpPr>
        <p:spPr>
          <a:xfrm>
            <a:off x="650929" y="1317356"/>
            <a:ext cx="8035871" cy="3262432"/>
          </a:xfrm>
          <a:prstGeom prst="rect">
            <a:avLst/>
          </a:prstGeom>
          <a:noFill/>
        </p:spPr>
        <p:txBody>
          <a:bodyPr wrap="square" rtlCol="0">
            <a:spAutoFit/>
          </a:bodyPr>
          <a:lstStyle/>
          <a:p>
            <a:pPr marL="2857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increasing in fake goods is severely affecting the industrial sector and consumers.</a:t>
            </a:r>
          </a:p>
          <a:p>
            <a:pPr lvl="1" algn="just"/>
            <a:endParaRPr lang="en-US" sz="1600" dirty="0">
              <a:latin typeface="Times New Roman" panose="02020603050405020304" pitchFamily="18" charset="0"/>
              <a:cs typeface="Times New Roman" panose="02020603050405020304" pitchFamily="18" charset="0"/>
            </a:endParaRPr>
          </a:p>
          <a:p>
            <a:pPr marL="2857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According to the survey, incidences involving fake products have increased in recent years, which have had a negative impact on scales, profits and brand recognition. </a:t>
            </a:r>
          </a:p>
          <a:p>
            <a:pPr lvl="1" algn="just"/>
            <a:endParaRPr lang="en-US" sz="1600" dirty="0">
              <a:latin typeface="Times New Roman" panose="02020603050405020304" pitchFamily="18" charset="0"/>
              <a:cs typeface="Times New Roman" panose="02020603050405020304" pitchFamily="18" charset="0"/>
            </a:endParaRPr>
          </a:p>
          <a:p>
            <a:pPr marL="2857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Far from reducing the ability of a company to make money, this counterfeiting also effects the consumers ability to trust their goods in open market. </a:t>
            </a:r>
          </a:p>
          <a:p>
            <a:pPr lvl="1" algn="just"/>
            <a:endParaRPr lang="en-US" sz="1600" dirty="0">
              <a:latin typeface="Times New Roman" panose="02020603050405020304" pitchFamily="18" charset="0"/>
              <a:cs typeface="Times New Roman" panose="02020603050405020304" pitchFamily="18" charset="0"/>
            </a:endParaRPr>
          </a:p>
          <a:p>
            <a:pPr marL="2857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Without proper tracking and security measures, consumers gradually stop trusting brands to keep their  consumers safe from theft. This is happening because the manufacturing and distribution processes are hidden to consumers and this information is easily manipulated or falsified by others. So users must have a method to determine if a product is genuine or not. </a:t>
            </a: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dirty="0">
              <a:latin typeface="Bookman Old Style" panose="02050604050505020204" pitchFamily="18" charset="0"/>
            </a:endParaRPr>
          </a:p>
        </p:txBody>
      </p:sp>
      <p:sp>
        <p:nvSpPr>
          <p:cNvPr id="2" name="Title 1"/>
          <p:cNvSpPr>
            <a:spLocks noGrp="1"/>
          </p:cNvSpPr>
          <p:nvPr>
            <p:ph type="title"/>
          </p:nvPr>
        </p:nvSpPr>
        <p:spPr>
          <a:xfrm>
            <a:off x="722488" y="278970"/>
            <a:ext cx="6117431" cy="627321"/>
          </a:xfrm>
        </p:spPr>
        <p:txBody>
          <a:bodyPr/>
          <a:lstStyle/>
          <a:p>
            <a:r>
              <a:rPr lang="en-US" sz="3600" dirty="0">
                <a:latin typeface="Times New Roman" panose="02020603050405020304" pitchFamily="18" charset="0"/>
                <a:cs typeface="Times New Roman" panose="02020603050405020304" pitchFamily="18" charset="0"/>
              </a:rPr>
              <a:t>Problem Statement</a:t>
            </a:r>
          </a:p>
        </p:txBody>
      </p:sp>
      <p:sp>
        <p:nvSpPr>
          <p:cNvPr id="9" name="Date Placeholder 8"/>
          <p:cNvSpPr>
            <a:spLocks noGrp="1"/>
          </p:cNvSpPr>
          <p:nvPr>
            <p:ph type="dt" idx="10"/>
          </p:nvPr>
        </p:nvSpPr>
        <p:spPr/>
        <p:txBody>
          <a:bodyPr/>
          <a:lstStyle/>
          <a:p>
            <a:endParaRPr lang="en-US" dirty="0"/>
          </a:p>
        </p:txBody>
      </p:sp>
      <p:sp>
        <p:nvSpPr>
          <p:cNvPr id="10" name="Footer Placeholder 9"/>
          <p:cNvSpPr>
            <a:spLocks noGrp="1"/>
          </p:cNvSpPr>
          <p:nvPr>
            <p:ph type="ftr" idx="11"/>
          </p:nvPr>
        </p:nvSpPr>
        <p:spPr/>
        <p:txBody>
          <a:bodyPr/>
          <a:lstStyle/>
          <a:p>
            <a:r>
              <a:rPr lang="en-US" dirty="0"/>
              <a:t>Department of Computer Science and Engineering</a:t>
            </a:r>
          </a:p>
        </p:txBody>
      </p:sp>
      <p:sp>
        <p:nvSpPr>
          <p:cNvPr id="4" name="TextBox 3">
            <a:extLst>
              <a:ext uri="{FF2B5EF4-FFF2-40B4-BE49-F238E27FC236}">
                <a16:creationId xmlns:a16="http://schemas.microsoft.com/office/drawing/2014/main" id="{8F2BED82-9852-27E6-03B2-7FF214BB3866}"/>
              </a:ext>
            </a:extLst>
          </p:cNvPr>
          <p:cNvSpPr txBox="1"/>
          <p:nvPr/>
        </p:nvSpPr>
        <p:spPr>
          <a:xfrm>
            <a:off x="395207" y="1224366"/>
            <a:ext cx="8175356" cy="3016210"/>
          </a:xfrm>
          <a:prstGeom prst="rect">
            <a:avLst/>
          </a:prstGeom>
          <a:noFill/>
        </p:spPr>
        <p:txBody>
          <a:bodyPr wrap="square">
            <a:spAutoFit/>
          </a:bodyPr>
          <a:lstStyle/>
          <a:p>
            <a:pPr marL="342900" indent="-34290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Costumers and the users want to determine the product genuine or not.</a:t>
            </a:r>
          </a:p>
          <a:p>
            <a:pPr algn="just"/>
            <a:endParaRPr lang="en-US" sz="16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By a decentralized Blockchain technology for product identification and counterfeit protection, the suggested system makes use of a blockchain-based platform. </a:t>
            </a:r>
          </a:p>
          <a:p>
            <a:pPr algn="just"/>
            <a:endParaRPr lang="en-US" sz="16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Product authentication, counterfeit prevention, traceability, and data analysis, This unique identity can be linked with the product details and it becomes very easy for tracing back the originality of the product.</a:t>
            </a:r>
          </a:p>
          <a:p>
            <a:pPr algn="just"/>
            <a:endParaRPr lang="en-US" sz="16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By these way tracking the fake product the costumers can know which product is genuine or not. </a:t>
            </a:r>
          </a:p>
          <a:p>
            <a:pPr marL="285750" indent="-285750" algn="just">
              <a:buFont typeface="Wingdings" panose="05000000000000000000" pitchFamily="2" charset="2"/>
              <a:buChar char="Ø"/>
            </a:pPr>
            <a:endParaRPr lang="en-US" dirty="0">
              <a:latin typeface="Bookman Old Style" panose="0205060405050502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dirty="0">
              <a:latin typeface="Bookman Old Style" panose="02050604050505020204" pitchFamily="18" charset="0"/>
            </a:endParaRPr>
          </a:p>
        </p:txBody>
      </p:sp>
      <p:sp>
        <p:nvSpPr>
          <p:cNvPr id="2" name="Title 1"/>
          <p:cNvSpPr>
            <a:spLocks noGrp="1"/>
          </p:cNvSpPr>
          <p:nvPr>
            <p:ph type="title"/>
          </p:nvPr>
        </p:nvSpPr>
        <p:spPr>
          <a:xfrm>
            <a:off x="722488" y="278970"/>
            <a:ext cx="6117431" cy="627321"/>
          </a:xfrm>
        </p:spPr>
        <p:txBody>
          <a:bodyPr/>
          <a:lstStyle/>
          <a:p>
            <a:r>
              <a:rPr lang="en-US" sz="3600" dirty="0">
                <a:latin typeface="Times New Roman" panose="02020603050405020304" pitchFamily="18" charset="0"/>
                <a:cs typeface="Times New Roman" panose="02020603050405020304" pitchFamily="18" charset="0"/>
              </a:rPr>
              <a:t>Problem Illustration</a:t>
            </a:r>
          </a:p>
        </p:txBody>
      </p:sp>
      <p:sp>
        <p:nvSpPr>
          <p:cNvPr id="9" name="Date Placeholder 8"/>
          <p:cNvSpPr>
            <a:spLocks noGrp="1"/>
          </p:cNvSpPr>
          <p:nvPr>
            <p:ph type="dt" idx="10"/>
          </p:nvPr>
        </p:nvSpPr>
        <p:spPr/>
        <p:txBody>
          <a:bodyPr/>
          <a:lstStyle/>
          <a:p>
            <a:endParaRPr lang="en-US" dirty="0"/>
          </a:p>
        </p:txBody>
      </p:sp>
      <p:sp>
        <p:nvSpPr>
          <p:cNvPr id="10" name="Footer Placeholder 9"/>
          <p:cNvSpPr>
            <a:spLocks noGrp="1"/>
          </p:cNvSpPr>
          <p:nvPr>
            <p:ph type="ftr" idx="11"/>
          </p:nvPr>
        </p:nvSpPr>
        <p:spPr/>
        <p:txBody>
          <a:bodyPr/>
          <a:lstStyle/>
          <a:p>
            <a:r>
              <a:rPr lang="en-US" dirty="0"/>
              <a:t>Department of Computer Science and Engineering</a:t>
            </a:r>
          </a:p>
        </p:txBody>
      </p:sp>
      <p:sp>
        <p:nvSpPr>
          <p:cNvPr id="3" name="TextBox 2">
            <a:extLst>
              <a:ext uri="{FF2B5EF4-FFF2-40B4-BE49-F238E27FC236}">
                <a16:creationId xmlns:a16="http://schemas.microsoft.com/office/drawing/2014/main" id="{D51801A5-7D6B-4C3C-4504-3A3B904B21A8}"/>
              </a:ext>
            </a:extLst>
          </p:cNvPr>
          <p:cNvSpPr txBox="1"/>
          <p:nvPr/>
        </p:nvSpPr>
        <p:spPr>
          <a:xfrm>
            <a:off x="1137782" y="1155822"/>
            <a:ext cx="6689482" cy="523220"/>
          </a:xfrm>
          <a:prstGeom prst="rect">
            <a:avLst/>
          </a:prstGeom>
          <a:noFill/>
        </p:spPr>
        <p:txBody>
          <a:bodyPr wrap="square" rtlCol="0">
            <a:spAutoFit/>
          </a:bodyPr>
          <a:lstStyle/>
          <a:p>
            <a:r>
              <a:rPr lang="en-US" b="1" dirty="0"/>
              <a:t>Give one example with sample  values </a:t>
            </a:r>
          </a:p>
          <a:p>
            <a:endParaRPr lang="en-IN"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532703B5-35F4-3A31-190A-DCEC980A5ABB}"/>
              </a:ext>
            </a:extLst>
          </p:cNvPr>
          <p:cNvGraphicFramePr>
            <a:graphicFrameLocks noGrp="1"/>
          </p:cNvGraphicFramePr>
          <p:nvPr>
            <p:extLst>
              <p:ext uri="{D42A27DB-BD31-4B8C-83A1-F6EECF244321}">
                <p14:modId xmlns:p14="http://schemas.microsoft.com/office/powerpoint/2010/main" val="2953605277"/>
              </p:ext>
            </p:extLst>
          </p:nvPr>
        </p:nvGraphicFramePr>
        <p:xfrm>
          <a:off x="1316736" y="1679042"/>
          <a:ext cx="6096000" cy="2225040"/>
        </p:xfrm>
        <a:graphic>
          <a:graphicData uri="http://schemas.openxmlformats.org/drawingml/2006/table">
            <a:tbl>
              <a:tblPr firstRow="1" bandRow="1">
                <a:tableStyleId>{1D3205E1-8B83-452B-8570-0B3C4014EAE2}</a:tableStyleId>
              </a:tblPr>
              <a:tblGrid>
                <a:gridCol w="2032000">
                  <a:extLst>
                    <a:ext uri="{9D8B030D-6E8A-4147-A177-3AD203B41FA5}">
                      <a16:colId xmlns:a16="http://schemas.microsoft.com/office/drawing/2014/main" val="4099621663"/>
                    </a:ext>
                  </a:extLst>
                </a:gridCol>
                <a:gridCol w="2032000">
                  <a:extLst>
                    <a:ext uri="{9D8B030D-6E8A-4147-A177-3AD203B41FA5}">
                      <a16:colId xmlns:a16="http://schemas.microsoft.com/office/drawing/2014/main" val="1032574492"/>
                    </a:ext>
                  </a:extLst>
                </a:gridCol>
                <a:gridCol w="2032000">
                  <a:extLst>
                    <a:ext uri="{9D8B030D-6E8A-4147-A177-3AD203B41FA5}">
                      <a16:colId xmlns:a16="http://schemas.microsoft.com/office/drawing/2014/main" val="206827806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I</a:t>
                      </a:r>
                      <a:r>
                        <a:rPr lang="en-IN" b="1" dirty="0" err="1"/>
                        <a:t>nitial</a:t>
                      </a:r>
                      <a:r>
                        <a:rPr lang="en-IN" b="1" dirty="0"/>
                        <a:t> count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F</a:t>
                      </a:r>
                      <a:r>
                        <a:rPr lang="en-IN" b="1" dirty="0" err="1"/>
                        <a:t>inal</a:t>
                      </a:r>
                      <a:r>
                        <a:rPr lang="en-IN" b="1" dirty="0"/>
                        <a:t> count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R</a:t>
                      </a:r>
                      <a:r>
                        <a:rPr lang="en-IN" b="1" dirty="0" err="1"/>
                        <a:t>eduction</a:t>
                      </a:r>
                      <a:r>
                        <a:rPr lang="en-IN" b="1" dirty="0"/>
                        <a:t> %</a:t>
                      </a:r>
                    </a:p>
                  </a:txBody>
                  <a:tcPr/>
                </a:tc>
                <a:extLst>
                  <a:ext uri="{0D108BD9-81ED-4DB2-BD59-A6C34878D82A}">
                    <a16:rowId xmlns:a16="http://schemas.microsoft.com/office/drawing/2014/main" val="862490772"/>
                  </a:ext>
                </a:extLst>
              </a:tr>
              <a:tr h="370840">
                <a:tc>
                  <a:txBody>
                    <a:bodyPr/>
                    <a:lstStyle/>
                    <a:p>
                      <a:pPr algn="ctr"/>
                      <a:r>
                        <a:rPr lang="en-US" dirty="0"/>
                        <a:t>100</a:t>
                      </a:r>
                    </a:p>
                  </a:txBody>
                  <a:tcPr/>
                </a:tc>
                <a:tc>
                  <a:txBody>
                    <a:bodyPr/>
                    <a:lstStyle/>
                    <a:p>
                      <a:pPr algn="ctr"/>
                      <a:r>
                        <a:rPr lang="en-US" dirty="0"/>
                        <a:t>80</a:t>
                      </a:r>
                    </a:p>
                  </a:txBody>
                  <a:tcPr/>
                </a:tc>
                <a:tc>
                  <a:txBody>
                    <a:bodyPr/>
                    <a:lstStyle/>
                    <a:p>
                      <a:pPr algn="ctr"/>
                      <a:r>
                        <a:rPr lang="en-US" dirty="0"/>
                        <a:t>20%</a:t>
                      </a:r>
                      <a:endParaRPr lang="en-IN" dirty="0"/>
                    </a:p>
                  </a:txBody>
                  <a:tcPr/>
                </a:tc>
                <a:extLst>
                  <a:ext uri="{0D108BD9-81ED-4DB2-BD59-A6C34878D82A}">
                    <a16:rowId xmlns:a16="http://schemas.microsoft.com/office/drawing/2014/main" val="3263407549"/>
                  </a:ext>
                </a:extLst>
              </a:tr>
              <a:tr h="370840">
                <a:tc>
                  <a:txBody>
                    <a:bodyPr/>
                    <a:lstStyle/>
                    <a:p>
                      <a:pPr algn="ctr"/>
                      <a:r>
                        <a:rPr lang="en-US" dirty="0"/>
                        <a:t>90</a:t>
                      </a:r>
                      <a:endParaRPr lang="en-IN" dirty="0"/>
                    </a:p>
                  </a:txBody>
                  <a:tcPr/>
                </a:tc>
                <a:tc>
                  <a:txBody>
                    <a:bodyPr/>
                    <a:lstStyle/>
                    <a:p>
                      <a:pPr algn="ctr"/>
                      <a:r>
                        <a:rPr lang="en-US" dirty="0"/>
                        <a:t>75</a:t>
                      </a:r>
                      <a:endParaRPr lang="en-IN" dirty="0"/>
                    </a:p>
                  </a:txBody>
                  <a:tcPr/>
                </a:tc>
                <a:tc>
                  <a:txBody>
                    <a:bodyPr/>
                    <a:lstStyle/>
                    <a:p>
                      <a:pPr algn="ctr"/>
                      <a:r>
                        <a:rPr lang="en-US" dirty="0"/>
                        <a:t>16%</a:t>
                      </a:r>
                      <a:endParaRPr lang="en-IN" dirty="0"/>
                    </a:p>
                  </a:txBody>
                  <a:tcPr/>
                </a:tc>
                <a:extLst>
                  <a:ext uri="{0D108BD9-81ED-4DB2-BD59-A6C34878D82A}">
                    <a16:rowId xmlns:a16="http://schemas.microsoft.com/office/drawing/2014/main" val="4269765653"/>
                  </a:ext>
                </a:extLst>
              </a:tr>
              <a:tr h="370840">
                <a:tc>
                  <a:txBody>
                    <a:bodyPr/>
                    <a:lstStyle/>
                    <a:p>
                      <a:pPr algn="ctr"/>
                      <a:r>
                        <a:rPr lang="en-US" dirty="0"/>
                        <a:t>80</a:t>
                      </a:r>
                      <a:endParaRPr lang="en-IN" dirty="0"/>
                    </a:p>
                  </a:txBody>
                  <a:tcPr/>
                </a:tc>
                <a:tc>
                  <a:txBody>
                    <a:bodyPr/>
                    <a:lstStyle/>
                    <a:p>
                      <a:pPr algn="ctr"/>
                      <a:r>
                        <a:rPr lang="en-US" dirty="0"/>
                        <a:t>70</a:t>
                      </a:r>
                      <a:endParaRPr lang="en-IN" dirty="0"/>
                    </a:p>
                  </a:txBody>
                  <a:tcPr/>
                </a:tc>
                <a:tc>
                  <a:txBody>
                    <a:bodyPr/>
                    <a:lstStyle/>
                    <a:p>
                      <a:pPr algn="ctr"/>
                      <a:r>
                        <a:rPr lang="en-US" dirty="0"/>
                        <a:t>12%</a:t>
                      </a:r>
                      <a:endParaRPr lang="en-IN" dirty="0"/>
                    </a:p>
                  </a:txBody>
                  <a:tcPr/>
                </a:tc>
                <a:extLst>
                  <a:ext uri="{0D108BD9-81ED-4DB2-BD59-A6C34878D82A}">
                    <a16:rowId xmlns:a16="http://schemas.microsoft.com/office/drawing/2014/main" val="1384165416"/>
                  </a:ext>
                </a:extLst>
              </a:tr>
              <a:tr h="370840">
                <a:tc>
                  <a:txBody>
                    <a:bodyPr/>
                    <a:lstStyle/>
                    <a:p>
                      <a:pPr algn="ctr"/>
                      <a:r>
                        <a:rPr lang="en-US" dirty="0"/>
                        <a:t>95</a:t>
                      </a:r>
                      <a:endParaRPr lang="en-IN" dirty="0"/>
                    </a:p>
                  </a:txBody>
                  <a:tcPr/>
                </a:tc>
                <a:tc>
                  <a:txBody>
                    <a:bodyPr/>
                    <a:lstStyle/>
                    <a:p>
                      <a:pPr algn="ctr"/>
                      <a:r>
                        <a:rPr lang="en-US" dirty="0"/>
                        <a:t>60</a:t>
                      </a:r>
                      <a:endParaRPr lang="en-IN" dirty="0"/>
                    </a:p>
                  </a:txBody>
                  <a:tcPr/>
                </a:tc>
                <a:tc>
                  <a:txBody>
                    <a:bodyPr/>
                    <a:lstStyle/>
                    <a:p>
                      <a:pPr algn="ctr"/>
                      <a:r>
                        <a:rPr lang="en-US" dirty="0"/>
                        <a:t>36%</a:t>
                      </a:r>
                      <a:endParaRPr lang="en-IN" dirty="0"/>
                    </a:p>
                  </a:txBody>
                  <a:tcPr/>
                </a:tc>
                <a:extLst>
                  <a:ext uri="{0D108BD9-81ED-4DB2-BD59-A6C34878D82A}">
                    <a16:rowId xmlns:a16="http://schemas.microsoft.com/office/drawing/2014/main" val="3622516773"/>
                  </a:ext>
                </a:extLst>
              </a:tr>
              <a:tr h="370840">
                <a:tc>
                  <a:txBody>
                    <a:bodyPr/>
                    <a:lstStyle/>
                    <a:p>
                      <a:pPr algn="ctr"/>
                      <a:r>
                        <a:rPr lang="en-US" dirty="0"/>
                        <a:t>85</a:t>
                      </a:r>
                      <a:endParaRPr lang="en-IN" dirty="0"/>
                    </a:p>
                  </a:txBody>
                  <a:tcPr/>
                </a:tc>
                <a:tc>
                  <a:txBody>
                    <a:bodyPr/>
                    <a:lstStyle/>
                    <a:p>
                      <a:pPr algn="ctr"/>
                      <a:r>
                        <a:rPr lang="en-US" dirty="0"/>
                        <a:t>75</a:t>
                      </a:r>
                      <a:endParaRPr lang="en-IN" dirty="0"/>
                    </a:p>
                  </a:txBody>
                  <a:tcPr/>
                </a:tc>
                <a:tc>
                  <a:txBody>
                    <a:bodyPr/>
                    <a:lstStyle/>
                    <a:p>
                      <a:pPr algn="ctr"/>
                      <a:r>
                        <a:rPr lang="en-US" dirty="0"/>
                        <a:t>12.5%</a:t>
                      </a:r>
                      <a:endParaRPr lang="en-IN" dirty="0"/>
                    </a:p>
                  </a:txBody>
                  <a:tcPr/>
                </a:tc>
                <a:extLst>
                  <a:ext uri="{0D108BD9-81ED-4DB2-BD59-A6C34878D82A}">
                    <a16:rowId xmlns:a16="http://schemas.microsoft.com/office/drawing/2014/main" val="2907124061"/>
                  </a:ext>
                </a:extLst>
              </a:tr>
            </a:tbl>
          </a:graphicData>
        </a:graphic>
      </p:graphicFrame>
    </p:spTree>
    <p:extLst>
      <p:ext uri="{BB962C8B-B14F-4D97-AF65-F5344CB8AC3E}">
        <p14:creationId xmlns:p14="http://schemas.microsoft.com/office/powerpoint/2010/main" val="371974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5</a:t>
            </a:fld>
            <a:endParaRPr dirty="0">
              <a:latin typeface="Bookman Old Style" panose="02050604050505020204" pitchFamily="18" charset="0"/>
            </a:endParaRPr>
          </a:p>
        </p:txBody>
      </p:sp>
      <p:sp>
        <p:nvSpPr>
          <p:cNvPr id="2" name="Title 1"/>
          <p:cNvSpPr>
            <a:spLocks noGrp="1"/>
          </p:cNvSpPr>
          <p:nvPr>
            <p:ph type="title"/>
          </p:nvPr>
        </p:nvSpPr>
        <p:spPr>
          <a:xfrm>
            <a:off x="722488" y="278970"/>
            <a:ext cx="6117431" cy="627321"/>
          </a:xfrm>
        </p:spPr>
        <p:txBody>
          <a:bodyPr/>
          <a:lstStyle/>
          <a:p>
            <a:r>
              <a:rPr lang="en-US" sz="3600" dirty="0">
                <a:latin typeface="Times New Roman" panose="02020603050405020304" pitchFamily="18" charset="0"/>
                <a:cs typeface="Times New Roman" panose="02020603050405020304" pitchFamily="18" charset="0"/>
              </a:rPr>
              <a:t>Problem Illustration</a:t>
            </a:r>
          </a:p>
        </p:txBody>
      </p:sp>
      <p:sp>
        <p:nvSpPr>
          <p:cNvPr id="9" name="Date Placeholder 8"/>
          <p:cNvSpPr>
            <a:spLocks noGrp="1"/>
          </p:cNvSpPr>
          <p:nvPr>
            <p:ph type="dt" idx="10"/>
          </p:nvPr>
        </p:nvSpPr>
        <p:spPr/>
        <p:txBody>
          <a:bodyPr/>
          <a:lstStyle/>
          <a:p>
            <a:endParaRPr lang="en-US" dirty="0"/>
          </a:p>
        </p:txBody>
      </p:sp>
      <p:sp>
        <p:nvSpPr>
          <p:cNvPr id="10" name="Footer Placeholder 9"/>
          <p:cNvSpPr>
            <a:spLocks noGrp="1"/>
          </p:cNvSpPr>
          <p:nvPr>
            <p:ph type="ftr" idx="11"/>
          </p:nvPr>
        </p:nvSpPr>
        <p:spPr/>
        <p:txBody>
          <a:bodyPr/>
          <a:lstStyle/>
          <a:p>
            <a:r>
              <a:rPr lang="en-US" dirty="0"/>
              <a:t>Department of Computer Science and Engineering</a:t>
            </a:r>
          </a:p>
        </p:txBody>
      </p:sp>
      <p:sp>
        <p:nvSpPr>
          <p:cNvPr id="3" name="TextBox 2">
            <a:extLst>
              <a:ext uri="{FF2B5EF4-FFF2-40B4-BE49-F238E27FC236}">
                <a16:creationId xmlns:a16="http://schemas.microsoft.com/office/drawing/2014/main" id="{C57CA759-C600-E7EE-D64E-93763C3B5F02}"/>
              </a:ext>
            </a:extLst>
          </p:cNvPr>
          <p:cNvSpPr txBox="1"/>
          <p:nvPr/>
        </p:nvSpPr>
        <p:spPr>
          <a:xfrm>
            <a:off x="457200" y="1121664"/>
            <a:ext cx="8077199" cy="3077766"/>
          </a:xfrm>
          <a:prstGeom prst="rect">
            <a:avLst/>
          </a:prstGeom>
          <a:noFill/>
        </p:spPr>
        <p:txBody>
          <a:bodyPr wrap="square" rtlCol="0">
            <a:spAutoFit/>
          </a:bodyPr>
          <a:lstStyle/>
          <a:p>
            <a:pPr marL="0" indent="0" algn="just">
              <a:buNone/>
            </a:pPr>
            <a:r>
              <a:rPr lang="en-US" sz="1800" b="1" dirty="0">
                <a:latin typeface="Times New Roman" panose="02020603050405020304" pitchFamily="18" charset="0"/>
                <a:cs typeface="Times New Roman" panose="02020603050405020304" pitchFamily="18" charset="0"/>
              </a:rPr>
              <a:t>Counterfeit Reduction Percentage: </a:t>
            </a:r>
          </a:p>
          <a:p>
            <a:pPr marL="0" indent="0" algn="just">
              <a:buNone/>
            </a:pPr>
            <a:r>
              <a:rPr lang="en-US" sz="1800" dirty="0">
                <a:latin typeface="Times New Roman" panose="02020603050405020304" pitchFamily="18" charset="0"/>
                <a:cs typeface="Times New Roman" panose="02020603050405020304" pitchFamily="18" charset="0"/>
              </a:rPr>
              <a:t>It provides a percentage that indicates the reduction in counterfeit incidents. A positive percentage signifies a reduction, while a negative percentage indicates an increase in fake products.</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Initial count :</a:t>
            </a:r>
            <a:r>
              <a:rPr lang="en-IN" sz="18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It is the number of counterfeit incidents before the implementation of the   countermeasures</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Final count: </a:t>
            </a:r>
            <a:r>
              <a:rPr lang="en-IN" sz="1800" dirty="0">
                <a:latin typeface="Times New Roman" panose="02020603050405020304" pitchFamily="18" charset="0"/>
                <a:cs typeface="Times New Roman" panose="02020603050405020304" pitchFamily="18" charset="0"/>
              </a:rPr>
              <a:t>It is the number of counterfeit incidents after the implementation of the countermeasures </a:t>
            </a:r>
            <a:endParaRPr lang="en-US"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3539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78947" y="213772"/>
            <a:ext cx="6117431" cy="627321"/>
          </a:xfrm>
        </p:spPr>
        <p:txBody>
          <a:bodyPr/>
          <a:lstStyle/>
          <a:p>
            <a:r>
              <a:rPr lang="en-US" sz="3600" dirty="0">
                <a:latin typeface="Times New Roman" panose="02020603050405020304" pitchFamily="18" charset="0"/>
                <a:cs typeface="Times New Roman" panose="02020603050405020304" pitchFamily="18" charset="0"/>
              </a:rPr>
              <a:t>Proposed Method</a:t>
            </a: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
        <p:nvSpPr>
          <p:cNvPr id="7" name="TextBox 6">
            <a:extLst>
              <a:ext uri="{FF2B5EF4-FFF2-40B4-BE49-F238E27FC236}">
                <a16:creationId xmlns:a16="http://schemas.microsoft.com/office/drawing/2014/main" id="{313D4ADC-D76E-D1B6-259F-5B8D533E7C69}"/>
              </a:ext>
            </a:extLst>
          </p:cNvPr>
          <p:cNvSpPr txBox="1"/>
          <p:nvPr/>
        </p:nvSpPr>
        <p:spPr>
          <a:xfrm>
            <a:off x="457200" y="990599"/>
            <a:ext cx="7810559" cy="3293209"/>
          </a:xfrm>
          <a:prstGeom prst="rect">
            <a:avLst/>
          </a:prstGeom>
          <a:noFill/>
        </p:spPr>
        <p:txBody>
          <a:bodyPr wrap="square">
            <a:spAutoFit/>
          </a:bodyPr>
          <a:lstStyle/>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the proposed system, we will be using Quick Response (QR) code and image logo to provide robust technique to try and stop the practice of counterfeiting the products. </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Fake products can be detected using a Quick Response scanner, where a QR code attached to the product is linked 4 to the Blockchain network.</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Now, this concept might be used to store the data like product details and generated unique code for that product as blocks to the database of Blockchain. </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When the user uploads the unique code and the code is compared to the Blockchain database. If the code matches the code that was generated during the manufacturer, it will notify the customer saying the QR code is matched otherwise it will notify the customer that QR code is not matched and the product is fake. </a:t>
            </a:r>
          </a:p>
        </p:txBody>
      </p:sp>
    </p:spTree>
    <p:extLst>
      <p:ext uri="{BB962C8B-B14F-4D97-AF65-F5344CB8AC3E}">
        <p14:creationId xmlns:p14="http://schemas.microsoft.com/office/powerpoint/2010/main" val="133783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dirty="0"/>
          </a:p>
        </p:txBody>
      </p:sp>
      <p:sp>
        <p:nvSpPr>
          <p:cNvPr id="2" name="Title 1"/>
          <p:cNvSpPr>
            <a:spLocks noGrp="1"/>
          </p:cNvSpPr>
          <p:nvPr>
            <p:ph type="title"/>
          </p:nvPr>
        </p:nvSpPr>
        <p:spPr>
          <a:xfrm>
            <a:off x="993708" y="102336"/>
            <a:ext cx="6117431" cy="627321"/>
          </a:xfrm>
        </p:spPr>
        <p:txBody>
          <a:bodyPr/>
          <a:lstStyle/>
          <a:p>
            <a:r>
              <a:rPr lang="en-US" sz="3600" dirty="0">
                <a:latin typeface="Times New Roman" panose="02020603050405020304" pitchFamily="18" charset="0"/>
                <a:cs typeface="Times New Roman" panose="02020603050405020304" pitchFamily="18" charset="0"/>
              </a:rPr>
              <a:t>Proposed</a:t>
            </a:r>
            <a:r>
              <a:rPr lang="en-US" sz="3600" dirty="0">
                <a:latin typeface="Bookman Old Style" panose="02050604050505020204" pitchFamily="18" charset="0"/>
              </a:rPr>
              <a:t> Method</a:t>
            </a: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
        <p:nvSpPr>
          <p:cNvPr id="6" name="TextBox 5">
            <a:extLst>
              <a:ext uri="{FF2B5EF4-FFF2-40B4-BE49-F238E27FC236}">
                <a16:creationId xmlns:a16="http://schemas.microsoft.com/office/drawing/2014/main" id="{35D4C9DE-DB82-0231-22ED-3A7F66BB19F5}"/>
              </a:ext>
            </a:extLst>
          </p:cNvPr>
          <p:cNvSpPr txBox="1"/>
          <p:nvPr/>
        </p:nvSpPr>
        <p:spPr>
          <a:xfrm>
            <a:off x="993708" y="926592"/>
            <a:ext cx="6955476" cy="3754874"/>
          </a:xfrm>
          <a:prstGeom prst="rect">
            <a:avLst/>
          </a:prstGeom>
          <a:noFill/>
        </p:spPr>
        <p:txBody>
          <a:bodyPr wrap="square" rtlCol="0">
            <a:spAutoFit/>
          </a:bodyPr>
          <a:lstStyle/>
          <a:p>
            <a:r>
              <a:rPr lang="en-US" b="1"/>
              <a:t>Give one example with sample  values </a:t>
            </a:r>
          </a:p>
          <a:p>
            <a:endParaRPr lang="en-US">
              <a:latin typeface="Bookman Old Style" panose="02050604050505020204" pitchFamily="18" charset="0"/>
            </a:endParaRPr>
          </a:p>
          <a:p>
            <a:pPr marL="342900" indent="-342900">
              <a:buAutoNum type="arabicPeriod"/>
            </a:pPr>
            <a:r>
              <a:rPr lang="en-IN" b="0" i="0">
                <a:solidFill>
                  <a:srgbClr val="374151"/>
                </a:solidFill>
                <a:effectLst/>
                <a:latin typeface="KaTeX_Main"/>
              </a:rPr>
              <a:t>Initial Count=100                                                   </a:t>
            </a:r>
            <a:endParaRPr lang="en-US">
              <a:latin typeface="Bookman Old Style" panose="02050604050505020204" pitchFamily="18" charset="0"/>
            </a:endParaRPr>
          </a:p>
          <a:p>
            <a:r>
              <a:rPr lang="en-US">
                <a:latin typeface="Bookman Old Style" panose="02050604050505020204" pitchFamily="18" charset="0"/>
              </a:rPr>
              <a:t>      </a:t>
            </a:r>
            <a:r>
              <a:rPr lang="en-IN" b="0" i="0">
                <a:solidFill>
                  <a:srgbClr val="374151"/>
                </a:solidFill>
                <a:effectLst/>
                <a:latin typeface="KaTeX_Main"/>
              </a:rPr>
              <a:t>Final Count=20</a:t>
            </a:r>
            <a:endParaRPr lang="en-US">
              <a:latin typeface="Bookman Old Style" panose="02050604050505020204" pitchFamily="18" charset="0"/>
            </a:endParaRPr>
          </a:p>
          <a:p>
            <a:r>
              <a:rPr lang="en-US">
                <a:latin typeface="Bookman Old Style" panose="02050604050505020204" pitchFamily="18" charset="0"/>
              </a:rPr>
              <a:t>                                    </a:t>
            </a:r>
            <a:r>
              <a:rPr lang="en-US" b="0" i="0">
                <a:solidFill>
                  <a:srgbClr val="374151"/>
                </a:solidFill>
                <a:effectLst/>
                <a:latin typeface="KaTeX_Main"/>
              </a:rPr>
              <a:t>Reduction %=(100−20​)/100×100</a:t>
            </a:r>
          </a:p>
          <a:p>
            <a:r>
              <a:rPr lang="en-US">
                <a:solidFill>
                  <a:srgbClr val="374151"/>
                </a:solidFill>
                <a:latin typeface="KaTeX_Main"/>
              </a:rPr>
              <a:t>                                                                           </a:t>
            </a:r>
            <a:r>
              <a:rPr lang="en-US" b="0" i="0">
                <a:solidFill>
                  <a:srgbClr val="374151"/>
                </a:solidFill>
                <a:effectLst/>
                <a:latin typeface="KaTeX_Main"/>
              </a:rPr>
              <a:t>=80​/100×100</a:t>
            </a:r>
          </a:p>
          <a:p>
            <a:r>
              <a:rPr lang="en-US">
                <a:solidFill>
                  <a:srgbClr val="374151"/>
                </a:solidFill>
                <a:latin typeface="KaTeX_Main"/>
              </a:rPr>
              <a:t>                                                                           </a:t>
            </a:r>
            <a:r>
              <a:rPr lang="en-US" b="0" i="0">
                <a:solidFill>
                  <a:srgbClr val="374151"/>
                </a:solidFill>
                <a:effectLst/>
                <a:latin typeface="KaTeX_Main"/>
              </a:rPr>
              <a:t>=80%</a:t>
            </a:r>
          </a:p>
          <a:p>
            <a:r>
              <a:rPr lang="en-US">
                <a:solidFill>
                  <a:srgbClr val="374151"/>
                </a:solidFill>
                <a:latin typeface="KaTeX_Main"/>
              </a:rPr>
              <a:t> 2. </a:t>
            </a:r>
            <a:r>
              <a:rPr lang="en-IN" b="0" i="0">
                <a:solidFill>
                  <a:srgbClr val="374151"/>
                </a:solidFill>
                <a:effectLst/>
                <a:latin typeface="KaTeX_Main"/>
              </a:rPr>
              <a:t>Initial Count=105</a:t>
            </a:r>
            <a:endParaRPr lang="en-US">
              <a:latin typeface="Bookman Old Style" panose="02050604050505020204" pitchFamily="18" charset="0"/>
            </a:endParaRPr>
          </a:p>
          <a:p>
            <a:r>
              <a:rPr lang="en-US">
                <a:latin typeface="Bookman Old Style" panose="02050604050505020204" pitchFamily="18" charset="0"/>
              </a:rPr>
              <a:t>    </a:t>
            </a:r>
            <a:r>
              <a:rPr lang="en-IN" b="0" i="0">
                <a:solidFill>
                  <a:srgbClr val="374151"/>
                </a:solidFill>
                <a:effectLst/>
                <a:latin typeface="KaTeX_Main"/>
              </a:rPr>
              <a:t>Final Count=15</a:t>
            </a:r>
            <a:endParaRPr lang="en-US">
              <a:latin typeface="Bookman Old Style" panose="02050604050505020204" pitchFamily="18" charset="0"/>
            </a:endParaRPr>
          </a:p>
          <a:p>
            <a:r>
              <a:rPr lang="en-US">
                <a:latin typeface="Bookman Old Style" panose="02050604050505020204" pitchFamily="18" charset="0"/>
              </a:rPr>
              <a:t>                                    </a:t>
            </a:r>
            <a:r>
              <a:rPr lang="en-US" b="0" i="0">
                <a:solidFill>
                  <a:srgbClr val="374151"/>
                </a:solidFill>
                <a:effectLst/>
                <a:latin typeface="KaTeX_Main"/>
              </a:rPr>
              <a:t>Reduction %=(105−15​)/100×100</a:t>
            </a:r>
          </a:p>
          <a:p>
            <a:r>
              <a:rPr lang="en-US">
                <a:solidFill>
                  <a:srgbClr val="374151"/>
                </a:solidFill>
                <a:latin typeface="KaTeX_Main"/>
              </a:rPr>
              <a:t>                                                                           </a:t>
            </a:r>
            <a:r>
              <a:rPr lang="en-US" b="0" i="0">
                <a:solidFill>
                  <a:srgbClr val="374151"/>
                </a:solidFill>
                <a:effectLst/>
                <a:latin typeface="KaTeX_Main"/>
              </a:rPr>
              <a:t>=90/105×100</a:t>
            </a:r>
          </a:p>
          <a:p>
            <a:r>
              <a:rPr lang="en-US">
                <a:solidFill>
                  <a:srgbClr val="374151"/>
                </a:solidFill>
                <a:latin typeface="KaTeX_Main"/>
              </a:rPr>
              <a:t>                                                                           </a:t>
            </a:r>
            <a:r>
              <a:rPr lang="en-US" b="0" i="0">
                <a:solidFill>
                  <a:srgbClr val="374151"/>
                </a:solidFill>
                <a:effectLst/>
                <a:latin typeface="KaTeX_Main"/>
              </a:rPr>
              <a:t>=85%</a:t>
            </a:r>
            <a:r>
              <a:rPr lang="en-US">
                <a:solidFill>
                  <a:srgbClr val="374151"/>
                </a:solidFill>
                <a:latin typeface="KaTeX_Main"/>
              </a:rPr>
              <a:t> </a:t>
            </a:r>
          </a:p>
          <a:p>
            <a:r>
              <a:rPr lang="en-US">
                <a:solidFill>
                  <a:srgbClr val="374151"/>
                </a:solidFill>
                <a:latin typeface="KaTeX_Main"/>
              </a:rPr>
              <a:t>  3. </a:t>
            </a:r>
            <a:r>
              <a:rPr lang="en-IN" b="0" i="0">
                <a:solidFill>
                  <a:srgbClr val="374151"/>
                </a:solidFill>
                <a:effectLst/>
                <a:latin typeface="KaTeX_Main"/>
              </a:rPr>
              <a:t>Initial Count=90</a:t>
            </a:r>
            <a:endParaRPr lang="en-US">
              <a:latin typeface="Bookman Old Style" panose="02050604050505020204" pitchFamily="18" charset="0"/>
            </a:endParaRPr>
          </a:p>
          <a:p>
            <a:r>
              <a:rPr lang="en-US">
                <a:latin typeface="Bookman Old Style" panose="02050604050505020204" pitchFamily="18" charset="0"/>
              </a:rPr>
              <a:t>    </a:t>
            </a:r>
            <a:r>
              <a:rPr lang="en-IN" b="0" i="0">
                <a:solidFill>
                  <a:srgbClr val="374151"/>
                </a:solidFill>
                <a:effectLst/>
                <a:latin typeface="KaTeX_Main"/>
              </a:rPr>
              <a:t>Final Count=15</a:t>
            </a:r>
            <a:endParaRPr lang="en-US">
              <a:latin typeface="Bookman Old Style" panose="02050604050505020204" pitchFamily="18" charset="0"/>
            </a:endParaRPr>
          </a:p>
          <a:p>
            <a:r>
              <a:rPr lang="en-US">
                <a:latin typeface="Bookman Old Style" panose="02050604050505020204" pitchFamily="18" charset="0"/>
              </a:rPr>
              <a:t>                                    </a:t>
            </a:r>
            <a:r>
              <a:rPr lang="en-US" b="0" i="0">
                <a:solidFill>
                  <a:srgbClr val="374151"/>
                </a:solidFill>
                <a:effectLst/>
                <a:latin typeface="KaTeX_Main"/>
              </a:rPr>
              <a:t>Reduction %=(90−15​)/100×100</a:t>
            </a:r>
          </a:p>
          <a:p>
            <a:r>
              <a:rPr lang="en-US">
                <a:solidFill>
                  <a:srgbClr val="374151"/>
                </a:solidFill>
                <a:latin typeface="KaTeX_Main"/>
              </a:rPr>
              <a:t>                                                                           </a:t>
            </a:r>
            <a:r>
              <a:rPr lang="en-US" b="0" i="0">
                <a:solidFill>
                  <a:srgbClr val="374151"/>
                </a:solidFill>
                <a:effectLst/>
                <a:latin typeface="KaTeX_Main"/>
              </a:rPr>
              <a:t>=75/105×100</a:t>
            </a:r>
          </a:p>
          <a:p>
            <a:r>
              <a:rPr lang="en-US">
                <a:solidFill>
                  <a:srgbClr val="374151"/>
                </a:solidFill>
                <a:latin typeface="KaTeX_Main"/>
              </a:rPr>
              <a:t>                                                                           </a:t>
            </a:r>
            <a:r>
              <a:rPr lang="en-US" b="0" i="0">
                <a:solidFill>
                  <a:srgbClr val="374151"/>
                </a:solidFill>
                <a:effectLst/>
                <a:latin typeface="KaTeX_Main"/>
              </a:rPr>
              <a:t>=83%</a:t>
            </a:r>
            <a:endParaRPr lang="en-US" b="0" i="0" dirty="0">
              <a:solidFill>
                <a:srgbClr val="374151"/>
              </a:solidFill>
              <a:effectLst/>
              <a:latin typeface="KaTeX_Main"/>
            </a:endParaRPr>
          </a:p>
        </p:txBody>
      </p:sp>
    </p:spTree>
    <p:extLst>
      <p:ext uri="{BB962C8B-B14F-4D97-AF65-F5344CB8AC3E}">
        <p14:creationId xmlns:p14="http://schemas.microsoft.com/office/powerpoint/2010/main" val="2864419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34498" y="0"/>
            <a:ext cx="6117431" cy="627321"/>
          </a:xfrm>
        </p:spPr>
        <p:txBody>
          <a:bodyPr/>
          <a:lstStyle/>
          <a:p>
            <a:r>
              <a:rPr lang="en-US" sz="3600" dirty="0">
                <a:latin typeface="Times New Roman" panose="02020603050405020304" pitchFamily="18" charset="0"/>
                <a:cs typeface="Times New Roman" panose="02020603050405020304" pitchFamily="18" charset="0"/>
              </a:rPr>
              <a:t>Experiment Environment </a:t>
            </a:r>
          </a:p>
        </p:txBody>
      </p:sp>
      <p:sp>
        <p:nvSpPr>
          <p:cNvPr id="4" name="TextBox 3">
            <a:extLst>
              <a:ext uri="{FF2B5EF4-FFF2-40B4-BE49-F238E27FC236}">
                <a16:creationId xmlns:a16="http://schemas.microsoft.com/office/drawing/2014/main" id="{03CCDFC0-E275-0731-907B-2B03D7312F13}"/>
              </a:ext>
            </a:extLst>
          </p:cNvPr>
          <p:cNvSpPr txBox="1"/>
          <p:nvPr/>
        </p:nvSpPr>
        <p:spPr>
          <a:xfrm>
            <a:off x="1417225" y="1048512"/>
            <a:ext cx="6117431" cy="1323439"/>
          </a:xfrm>
          <a:prstGeom prst="rect">
            <a:avLst/>
          </a:prstGeom>
          <a:noFill/>
        </p:spPr>
        <p:txBody>
          <a:bodyPr wrap="square" rtlCol="0">
            <a:spAutoFit/>
          </a:bodyPr>
          <a:lstStyle/>
          <a:p>
            <a:r>
              <a:rPr lang="en-IN" sz="1600" dirty="0"/>
              <a:t>Visual studio Code (v 1.85)</a:t>
            </a:r>
          </a:p>
          <a:p>
            <a:pPr marL="285750" lvl="1" indent="-285750">
              <a:buFont typeface="Arial" panose="020B0604020202020204" pitchFamily="34" charset="0"/>
              <a:buChar char="•"/>
            </a:pPr>
            <a:r>
              <a:rPr lang="en-US" sz="1600" dirty="0">
                <a:latin typeface="Bookman Old Style" panose="02050604050505020204" pitchFamily="18" charset="0"/>
              </a:rPr>
              <a:t>HTML</a:t>
            </a:r>
          </a:p>
          <a:p>
            <a:pPr marL="285750" lvl="1" indent="-285750">
              <a:buFont typeface="Arial" panose="020B0604020202020204" pitchFamily="34" charset="0"/>
              <a:buChar char="•"/>
            </a:pPr>
            <a:r>
              <a:rPr lang="en-US" sz="1600" dirty="0">
                <a:latin typeface="Bookman Old Style" panose="02050604050505020204" pitchFamily="18" charset="0"/>
              </a:rPr>
              <a:t>CSS</a:t>
            </a:r>
          </a:p>
          <a:p>
            <a:pPr marL="285750" lvl="1" indent="-285750">
              <a:buFont typeface="Arial" panose="020B0604020202020204" pitchFamily="34" charset="0"/>
              <a:buChar char="•"/>
            </a:pPr>
            <a:r>
              <a:rPr lang="en-US" sz="1600" dirty="0">
                <a:latin typeface="Bookman Old Style" panose="02050604050505020204" pitchFamily="18" charset="0"/>
              </a:rPr>
              <a:t>JAVA SCRIPT</a:t>
            </a:r>
          </a:p>
          <a:p>
            <a:pPr marL="285750" lvl="1" indent="-285750">
              <a:buFont typeface="Arial" panose="020B0604020202020204" pitchFamily="34" charset="0"/>
              <a:buChar char="•"/>
            </a:pPr>
            <a:r>
              <a:rPr lang="en-US" sz="1600" dirty="0">
                <a:latin typeface="Bookman Old Style" panose="02050604050505020204" pitchFamily="18" charset="0"/>
              </a:rPr>
              <a:t>BOOT STRAP</a:t>
            </a:r>
          </a:p>
        </p:txBody>
      </p:sp>
    </p:spTree>
    <p:extLst>
      <p:ext uri="{BB962C8B-B14F-4D97-AF65-F5344CB8AC3E}">
        <p14:creationId xmlns:p14="http://schemas.microsoft.com/office/powerpoint/2010/main" val="282715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dirty="0"/>
          </a:p>
        </p:txBody>
      </p:sp>
      <p:sp>
        <p:nvSpPr>
          <p:cNvPr id="2" name="Title 1"/>
          <p:cNvSpPr>
            <a:spLocks noGrp="1"/>
          </p:cNvSpPr>
          <p:nvPr>
            <p:ph type="title"/>
          </p:nvPr>
        </p:nvSpPr>
        <p:spPr>
          <a:xfrm>
            <a:off x="1193472" y="-81126"/>
            <a:ext cx="6117431" cy="627321"/>
          </a:xfrm>
        </p:spPr>
        <p:txBody>
          <a:bodyPr/>
          <a:lstStyle/>
          <a:p>
            <a:r>
              <a:rPr lang="en-US" sz="3600" dirty="0">
                <a:latin typeface="Times New Roman" panose="02020603050405020304" pitchFamily="18" charset="0"/>
                <a:cs typeface="Times New Roman" panose="02020603050405020304" pitchFamily="18" charset="0"/>
              </a:rPr>
              <a:t>Experiment Screenshots </a:t>
            </a:r>
          </a:p>
        </p:txBody>
      </p:sp>
      <p:pic>
        <p:nvPicPr>
          <p:cNvPr id="5" name="Picture 4">
            <a:extLst>
              <a:ext uri="{FF2B5EF4-FFF2-40B4-BE49-F238E27FC236}">
                <a16:creationId xmlns:a16="http://schemas.microsoft.com/office/drawing/2014/main" id="{339C650C-DF89-C4ED-B409-CC565061FBAE}"/>
              </a:ext>
            </a:extLst>
          </p:cNvPr>
          <p:cNvPicPr>
            <a:picLocks noChangeAspect="1"/>
          </p:cNvPicPr>
          <p:nvPr/>
        </p:nvPicPr>
        <p:blipFill>
          <a:blip r:embed="rId3"/>
          <a:stretch>
            <a:fillRect/>
          </a:stretch>
        </p:blipFill>
        <p:spPr>
          <a:xfrm>
            <a:off x="574963" y="886692"/>
            <a:ext cx="7266709" cy="3880572"/>
          </a:xfrm>
          <a:prstGeom prst="rect">
            <a:avLst/>
          </a:prstGeom>
        </p:spPr>
      </p:pic>
    </p:spTree>
    <p:extLst>
      <p:ext uri="{BB962C8B-B14F-4D97-AF65-F5344CB8AC3E}">
        <p14:creationId xmlns:p14="http://schemas.microsoft.com/office/powerpoint/2010/main" val="4293442632"/>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2964</TotalTime>
  <Words>851</Words>
  <Application>Microsoft Office PowerPoint</Application>
  <PresentationFormat>On-screen Show (16:9)</PresentationFormat>
  <Paragraphs>134</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Noto Sans Symbols</vt:lpstr>
      <vt:lpstr>Times New Roman</vt:lpstr>
      <vt:lpstr>Bookman Old Style</vt:lpstr>
      <vt:lpstr>Wingdings</vt:lpstr>
      <vt:lpstr>Arial</vt:lpstr>
      <vt:lpstr>KaTeX_Main</vt:lpstr>
      <vt:lpstr>Trebuchet MS</vt:lpstr>
      <vt:lpstr>Calibri</vt:lpstr>
      <vt:lpstr>1_Office Theme</vt:lpstr>
      <vt:lpstr>A Seminar on Fake Product Identification using Blockchain </vt:lpstr>
      <vt:lpstr>Introduction</vt:lpstr>
      <vt:lpstr>Problem Statement</vt:lpstr>
      <vt:lpstr>Problem Illustration</vt:lpstr>
      <vt:lpstr>Problem Illustration</vt:lpstr>
      <vt:lpstr>Proposed Method</vt:lpstr>
      <vt:lpstr>Proposed Method</vt:lpstr>
      <vt:lpstr>Experiment Environment </vt:lpstr>
      <vt:lpstr>Experiment Screenshots </vt:lpstr>
      <vt:lpstr>Experiment Screenshots</vt:lpstr>
      <vt:lpstr>Experiment Screenshots</vt:lpstr>
      <vt:lpstr>Experiment Results </vt:lpstr>
      <vt:lpstr>Experiment Results </vt:lpstr>
      <vt:lpstr>Findings </vt:lpstr>
      <vt:lpstr>Justification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Laxma Reddy Dharivanga</cp:lastModifiedBy>
  <cp:revision>23</cp:revision>
  <dcterms:modified xsi:type="dcterms:W3CDTF">2024-03-27T05:56:40Z</dcterms:modified>
</cp:coreProperties>
</file>