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6" r:id="rId2"/>
    <p:sldId id="276" r:id="rId3"/>
    <p:sldId id="257" r:id="rId4"/>
    <p:sldId id="258" r:id="rId5"/>
    <p:sldId id="259" r:id="rId6"/>
    <p:sldId id="279" r:id="rId7"/>
    <p:sldId id="280" r:id="rId8"/>
    <p:sldId id="260" r:id="rId9"/>
    <p:sldId id="281" r:id="rId10"/>
    <p:sldId id="261" r:id="rId11"/>
    <p:sldId id="283" r:id="rId12"/>
    <p:sldId id="284" r:id="rId13"/>
    <p:sldId id="274" r:id="rId14"/>
    <p:sldId id="275" r:id="rId15"/>
    <p:sldId id="262" r:id="rId16"/>
    <p:sldId id="263" r:id="rId17"/>
    <p:sldId id="264" r:id="rId18"/>
    <p:sldId id="269" r:id="rId19"/>
    <p:sldId id="270" r:id="rId20"/>
    <p:sldId id="271" r:id="rId21"/>
    <p:sldId id="272" r:id="rId22"/>
    <p:sldId id="282" r:id="rId23"/>
    <p:sldId id="265" r:id="rId24"/>
    <p:sldId id="266" r:id="rId25"/>
    <p:sldId id="277" r:id="rId26"/>
    <p:sldId id="26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71E97B-1251-70E6-EECB-47B91D6EE79C}" v="39" dt="2020-11-21T16:22:23.753"/>
    <p1510:client id="{1CA1B904-7F09-498B-FBC7-F2C56C4DA435}" v="194" dt="2020-11-21T16:15:57.019"/>
    <p1510:client id="{488F74F0-6E14-200D-23E2-E592F8EE531B}" v="276" dt="2020-11-23T13:32:23.660"/>
    <p1510:client id="{6FE486A2-BC69-4EE8-0D25-241B6CFD0FEB}" v="2293" dt="2020-11-23T12:13:39.499"/>
    <p1510:client id="{8E35C823-9D07-481B-B1D3-F1C8CBA20437}" v="60" dt="2020-11-21T14:38:21.900"/>
    <p1510:client id="{A52F4747-4754-15C5-337A-E63CE7B01379}" v="1862" dt="2020-11-21T15:05:21.760"/>
    <p1510:client id="{DAA6EC9A-6993-5FB0-AA82-97F19128EEE3}" v="206" dt="2020-11-23T12:27:04.474"/>
    <p1510:client id="{FED80322-7EEA-EFE5-F901-D3568EA74335}" v="581" dt="2020-11-21T15:58:11.2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4/20/2021</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4523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4/20/2021</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58509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4/20/2021</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98238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4/20/2021</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56135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4/20/2021</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51461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4/20/2021</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28439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4/20/2021</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26425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4/20/2021</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59148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4/20/2021</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25819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4/20/2021</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00506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4/20/2021</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080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4/20/2021</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526439617"/>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79" r:id="rId6"/>
    <p:sldLayoutId id="2147483775" r:id="rId7"/>
    <p:sldLayoutId id="2147483776" r:id="rId8"/>
    <p:sldLayoutId id="2147483777" r:id="rId9"/>
    <p:sldLayoutId id="2147483778" r:id="rId10"/>
    <p:sldLayoutId id="2147483780"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sravi1210/BTP-Research"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1BC67A1-175E-439E-85E2-88911C119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94A7B82C-30F1-42B4-BE36-3DB42DD51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43CA1578-CEEB-41BB-8068-C0DA02C36C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3">
            <a:extLst>
              <a:ext uri="{FF2B5EF4-FFF2-40B4-BE49-F238E27FC236}">
                <a16:creationId xmlns:a16="http://schemas.microsoft.com/office/drawing/2014/main" id="{C5458B72-4D00-4050-AC2D-2A47529972A8}"/>
              </a:ext>
            </a:extLst>
          </p:cNvPr>
          <p:cNvPicPr>
            <a:picLocks noChangeAspect="1"/>
          </p:cNvPicPr>
          <p:nvPr/>
        </p:nvPicPr>
        <p:blipFill rotWithShape="1">
          <a:blip r:embed="rId2">
            <a:alphaModFix amt="70000"/>
          </a:blip>
          <a:srcRect t="1428" r="-1" b="23567"/>
          <a:stretch/>
        </p:blipFill>
        <p:spPr>
          <a:xfrm>
            <a:off x="20" y="10"/>
            <a:ext cx="12188932" cy="6856614"/>
          </a:xfrm>
          <a:prstGeom prst="rect">
            <a:avLst/>
          </a:prstGeom>
        </p:spPr>
      </p:pic>
      <p:grpSp>
        <p:nvGrpSpPr>
          <p:cNvPr id="18" name="Top Left">
            <a:extLst>
              <a:ext uri="{FF2B5EF4-FFF2-40B4-BE49-F238E27FC236}">
                <a16:creationId xmlns:a16="http://schemas.microsoft.com/office/drawing/2014/main" id="{7DF11618-754F-4C58-94AD-F7AA3530D6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25494" y="145599"/>
            <a:ext cx="5104732" cy="4853749"/>
            <a:chOff x="3538537" y="995362"/>
            <a:chExt cx="5104732" cy="4853749"/>
          </a:xfrm>
          <a:noFill/>
        </p:grpSpPr>
        <p:sp>
          <p:nvSpPr>
            <p:cNvPr id="19" name="Freeform: Shape 18">
              <a:extLst>
                <a:ext uri="{FF2B5EF4-FFF2-40B4-BE49-F238E27FC236}">
                  <a16:creationId xmlns:a16="http://schemas.microsoft.com/office/drawing/2014/main" id="{454C1B16-3C93-4003-88AD-F74DAD18C8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48071" y="1004887"/>
              <a:ext cx="5085197" cy="4844224"/>
            </a:xfrm>
            <a:custGeom>
              <a:avLst/>
              <a:gdLst>
                <a:gd name="connsiteX0" fmla="*/ 425663 w 5085197"/>
                <a:gd name="connsiteY0" fmla="*/ 0 h 4844224"/>
                <a:gd name="connsiteX1" fmla="*/ 277263 w 5085197"/>
                <a:gd name="connsiteY1" fmla="*/ 200882 h 4844224"/>
                <a:gd name="connsiteX2" fmla="*/ 155629 w 5085197"/>
                <a:gd name="connsiteY2" fmla="*/ 472154 h 4844224"/>
                <a:gd name="connsiteX3" fmla="*/ 55998 w 5085197"/>
                <a:gd name="connsiteY3" fmla="*/ 785336 h 4844224"/>
                <a:gd name="connsiteX4" fmla="*/ 6182 w 5085197"/>
                <a:gd name="connsiteY4" fmla="*/ 1154335 h 4844224"/>
                <a:gd name="connsiteX5" fmla="*/ 6182 w 5085197"/>
                <a:gd name="connsiteY5" fmla="*/ 1577245 h 4844224"/>
                <a:gd name="connsiteX6" fmla="*/ 59998 w 5085197"/>
                <a:gd name="connsiteY6" fmla="*/ 1960245 h 4844224"/>
                <a:gd name="connsiteX7" fmla="*/ 187633 w 5085197"/>
                <a:gd name="connsiteY7" fmla="*/ 2261426 h 4844224"/>
                <a:gd name="connsiteX8" fmla="*/ 365084 w 5085197"/>
                <a:gd name="connsiteY8" fmla="*/ 2474881 h 4844224"/>
                <a:gd name="connsiteX9" fmla="*/ 642261 w 5085197"/>
                <a:gd name="connsiteY9" fmla="*/ 2658428 h 4844224"/>
                <a:gd name="connsiteX10" fmla="*/ 965254 w 5085197"/>
                <a:gd name="connsiteY10" fmla="*/ 2770156 h 4844224"/>
                <a:gd name="connsiteX11" fmla="*/ 1312155 w 5085197"/>
                <a:gd name="connsiteY11" fmla="*/ 2812066 h 4844224"/>
                <a:gd name="connsiteX12" fmla="*/ 1493606 w 5085197"/>
                <a:gd name="connsiteY12" fmla="*/ 2877884 h 4844224"/>
                <a:gd name="connsiteX13" fmla="*/ 1700965 w 5085197"/>
                <a:gd name="connsiteY13" fmla="*/ 3085338 h 4844224"/>
                <a:gd name="connsiteX14" fmla="*/ 1856508 w 5085197"/>
                <a:gd name="connsiteY14" fmla="*/ 3320701 h 4844224"/>
                <a:gd name="connsiteX15" fmla="*/ 1968141 w 5085197"/>
                <a:gd name="connsiteY15" fmla="*/ 3460337 h 4844224"/>
                <a:gd name="connsiteX16" fmla="*/ 2147593 w 5085197"/>
                <a:gd name="connsiteY16" fmla="*/ 3544157 h 4844224"/>
                <a:gd name="connsiteX17" fmla="*/ 2492493 w 5085197"/>
                <a:gd name="connsiteY17" fmla="*/ 3544157 h 4844224"/>
                <a:gd name="connsiteX18" fmla="*/ 2729760 w 5085197"/>
                <a:gd name="connsiteY18" fmla="*/ 3544157 h 4844224"/>
                <a:gd name="connsiteX19" fmla="*/ 2865301 w 5085197"/>
                <a:gd name="connsiteY19" fmla="*/ 3627978 h 4844224"/>
                <a:gd name="connsiteX20" fmla="*/ 2984935 w 5085197"/>
                <a:gd name="connsiteY20" fmla="*/ 3773615 h 4844224"/>
                <a:gd name="connsiteX21" fmla="*/ 3126477 w 5085197"/>
                <a:gd name="connsiteY21" fmla="*/ 3995071 h 4844224"/>
                <a:gd name="connsiteX22" fmla="*/ 3293926 w 5085197"/>
                <a:gd name="connsiteY22" fmla="*/ 4348163 h 4844224"/>
                <a:gd name="connsiteX23" fmla="*/ 3445469 w 5085197"/>
                <a:gd name="connsiteY23" fmla="*/ 4623435 h 4844224"/>
                <a:gd name="connsiteX24" fmla="*/ 3549196 w 5085197"/>
                <a:gd name="connsiteY24" fmla="*/ 4727163 h 4844224"/>
                <a:gd name="connsiteX25" fmla="*/ 3953913 w 5085197"/>
                <a:gd name="connsiteY25" fmla="*/ 4773073 h 4844224"/>
                <a:gd name="connsiteX26" fmla="*/ 4406542 w 5085197"/>
                <a:gd name="connsiteY26" fmla="*/ 4729163 h 4844224"/>
                <a:gd name="connsiteX27" fmla="*/ 4573991 w 5085197"/>
                <a:gd name="connsiteY27" fmla="*/ 4709256 h 4844224"/>
                <a:gd name="connsiteX28" fmla="*/ 5085198 w 5085197"/>
                <a:gd name="connsiteY28" fmla="*/ 4844225 h 4844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085197" h="4844224">
                  <a:moveTo>
                    <a:pt x="425663" y="0"/>
                  </a:moveTo>
                  <a:cubicBezTo>
                    <a:pt x="425663" y="0"/>
                    <a:pt x="309172" y="142875"/>
                    <a:pt x="277263" y="200882"/>
                  </a:cubicBezTo>
                  <a:cubicBezTo>
                    <a:pt x="229448" y="287846"/>
                    <a:pt x="191253" y="379571"/>
                    <a:pt x="155629" y="472154"/>
                  </a:cubicBezTo>
                  <a:cubicBezTo>
                    <a:pt x="116291" y="574548"/>
                    <a:pt x="80953" y="678561"/>
                    <a:pt x="55998" y="785336"/>
                  </a:cubicBezTo>
                  <a:cubicBezTo>
                    <a:pt x="27804" y="906399"/>
                    <a:pt x="13707" y="1030224"/>
                    <a:pt x="6182" y="1154335"/>
                  </a:cubicBezTo>
                  <a:cubicBezTo>
                    <a:pt x="-2391" y="1295114"/>
                    <a:pt x="-1724" y="1436370"/>
                    <a:pt x="6182" y="1577245"/>
                  </a:cubicBezTo>
                  <a:cubicBezTo>
                    <a:pt x="13421" y="1706309"/>
                    <a:pt x="26851" y="1835372"/>
                    <a:pt x="59998" y="1960245"/>
                  </a:cubicBezTo>
                  <a:cubicBezTo>
                    <a:pt x="88097" y="2066258"/>
                    <a:pt x="130007" y="2168176"/>
                    <a:pt x="187633" y="2261426"/>
                  </a:cubicBezTo>
                  <a:cubicBezTo>
                    <a:pt x="236496" y="2340578"/>
                    <a:pt x="296028" y="2412587"/>
                    <a:pt x="365084" y="2474881"/>
                  </a:cubicBezTo>
                  <a:cubicBezTo>
                    <a:pt x="447761" y="2549366"/>
                    <a:pt x="542439" y="2609088"/>
                    <a:pt x="642261" y="2658428"/>
                  </a:cubicBezTo>
                  <a:cubicBezTo>
                    <a:pt x="744941" y="2709196"/>
                    <a:pt x="852573" y="2749963"/>
                    <a:pt x="965254" y="2770156"/>
                  </a:cubicBezTo>
                  <a:cubicBezTo>
                    <a:pt x="1080030" y="2790635"/>
                    <a:pt x="1197664" y="2789778"/>
                    <a:pt x="1312155" y="2812066"/>
                  </a:cubicBezTo>
                  <a:cubicBezTo>
                    <a:pt x="1375877" y="2824448"/>
                    <a:pt x="1437980" y="2844641"/>
                    <a:pt x="1493606" y="2877884"/>
                  </a:cubicBezTo>
                  <a:cubicBezTo>
                    <a:pt x="1578283" y="2928366"/>
                    <a:pt x="1643053" y="3005138"/>
                    <a:pt x="1700965" y="3085338"/>
                  </a:cubicBezTo>
                  <a:cubicBezTo>
                    <a:pt x="1756020" y="3161538"/>
                    <a:pt x="1805645" y="3241548"/>
                    <a:pt x="1856508" y="3320701"/>
                  </a:cubicBezTo>
                  <a:cubicBezTo>
                    <a:pt x="1888893" y="3371183"/>
                    <a:pt x="1922707" y="3421380"/>
                    <a:pt x="1968141" y="3460337"/>
                  </a:cubicBezTo>
                  <a:cubicBezTo>
                    <a:pt x="2019005" y="3503962"/>
                    <a:pt x="2082060" y="3529679"/>
                    <a:pt x="2147593" y="3544157"/>
                  </a:cubicBezTo>
                  <a:cubicBezTo>
                    <a:pt x="2260559" y="3569018"/>
                    <a:pt x="2377526" y="3558445"/>
                    <a:pt x="2492493" y="3544157"/>
                  </a:cubicBezTo>
                  <a:cubicBezTo>
                    <a:pt x="2572122" y="3534251"/>
                    <a:pt x="2653370" y="3521012"/>
                    <a:pt x="2729760" y="3544157"/>
                  </a:cubicBezTo>
                  <a:cubicBezTo>
                    <a:pt x="2781291" y="3559778"/>
                    <a:pt x="2826249" y="3590735"/>
                    <a:pt x="2865301" y="3627978"/>
                  </a:cubicBezTo>
                  <a:cubicBezTo>
                    <a:pt x="2910831" y="3671411"/>
                    <a:pt x="2948550" y="3722180"/>
                    <a:pt x="2984935" y="3773615"/>
                  </a:cubicBezTo>
                  <a:cubicBezTo>
                    <a:pt x="3035608" y="3845147"/>
                    <a:pt x="3084471" y="3918109"/>
                    <a:pt x="3126477" y="3995071"/>
                  </a:cubicBezTo>
                  <a:cubicBezTo>
                    <a:pt x="3188961" y="4109371"/>
                    <a:pt x="3239729" y="4229576"/>
                    <a:pt x="3293926" y="4348163"/>
                  </a:cubicBezTo>
                  <a:cubicBezTo>
                    <a:pt x="3337646" y="4443698"/>
                    <a:pt x="3384318" y="4538187"/>
                    <a:pt x="3445469" y="4623435"/>
                  </a:cubicBezTo>
                  <a:cubicBezTo>
                    <a:pt x="3474330" y="4663631"/>
                    <a:pt x="3507858" y="4700207"/>
                    <a:pt x="3549196" y="4727163"/>
                  </a:cubicBezTo>
                  <a:cubicBezTo>
                    <a:pt x="3665401" y="4802886"/>
                    <a:pt x="3813896" y="4783931"/>
                    <a:pt x="3953913" y="4773073"/>
                  </a:cubicBezTo>
                  <a:cubicBezTo>
                    <a:pt x="4105170" y="4761262"/>
                    <a:pt x="4256904" y="4753928"/>
                    <a:pt x="4406542" y="4729163"/>
                  </a:cubicBezTo>
                  <a:cubicBezTo>
                    <a:pt x="4462168" y="4720019"/>
                    <a:pt x="4517698" y="4709256"/>
                    <a:pt x="4573991" y="4709256"/>
                  </a:cubicBezTo>
                  <a:cubicBezTo>
                    <a:pt x="4675813" y="4709065"/>
                    <a:pt x="4891841" y="4844225"/>
                    <a:pt x="5085198" y="4844225"/>
                  </a:cubicBezTo>
                </a:path>
              </a:pathLst>
            </a:custGeom>
            <a:noFill/>
            <a:ln w="9525" cap="rnd">
              <a:solidFill>
                <a:schemeClr val="bg2">
                  <a:alpha val="2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2E65E8AD-ED51-4874-AABA-DDA0C1597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22792" y="1004887"/>
              <a:ext cx="5010476" cy="4649438"/>
            </a:xfrm>
            <a:custGeom>
              <a:avLst/>
              <a:gdLst>
                <a:gd name="connsiteX0" fmla="*/ 454193 w 5010476"/>
                <a:gd name="connsiteY0" fmla="*/ 0 h 4649438"/>
                <a:gd name="connsiteX1" fmla="*/ 352085 w 5010476"/>
                <a:gd name="connsiteY1" fmla="*/ 92869 h 4649438"/>
                <a:gd name="connsiteX2" fmla="*/ 242452 w 5010476"/>
                <a:gd name="connsiteY2" fmla="*/ 260414 h 4649438"/>
                <a:gd name="connsiteX3" fmla="*/ 130819 w 5010476"/>
                <a:gd name="connsiteY3" fmla="*/ 535686 h 4649438"/>
                <a:gd name="connsiteX4" fmla="*/ 57000 w 5010476"/>
                <a:gd name="connsiteY4" fmla="*/ 761143 h 4649438"/>
                <a:gd name="connsiteX5" fmla="*/ 3184 w 5010476"/>
                <a:gd name="connsiteY5" fmla="*/ 1140143 h 4649438"/>
                <a:gd name="connsiteX6" fmla="*/ 3184 w 5010476"/>
                <a:gd name="connsiteY6" fmla="*/ 1439704 h 4649438"/>
                <a:gd name="connsiteX7" fmla="*/ 60524 w 5010476"/>
                <a:gd name="connsiteY7" fmla="*/ 1905953 h 4649438"/>
                <a:gd name="connsiteX8" fmla="*/ 213686 w 5010476"/>
                <a:gd name="connsiteY8" fmla="*/ 2269808 h 4649438"/>
                <a:gd name="connsiteX9" fmla="*/ 373325 w 5010476"/>
                <a:gd name="connsiteY9" fmla="*/ 2455926 h 4649438"/>
                <a:gd name="connsiteX10" fmla="*/ 644502 w 5010476"/>
                <a:gd name="connsiteY10" fmla="*/ 2625662 h 4649438"/>
                <a:gd name="connsiteX11" fmla="*/ 902915 w 5010476"/>
                <a:gd name="connsiteY11" fmla="*/ 2697195 h 4649438"/>
                <a:gd name="connsiteX12" fmla="*/ 1224860 w 5010476"/>
                <a:gd name="connsiteY12" fmla="*/ 2719102 h 4649438"/>
                <a:gd name="connsiteX13" fmla="*/ 1430315 w 5010476"/>
                <a:gd name="connsiteY13" fmla="*/ 2731008 h 4649438"/>
                <a:gd name="connsiteX14" fmla="*/ 1652914 w 5010476"/>
                <a:gd name="connsiteY14" fmla="*/ 2852642 h 4649438"/>
                <a:gd name="connsiteX15" fmla="*/ 1739306 w 5010476"/>
                <a:gd name="connsiteY15" fmla="*/ 2985611 h 4649438"/>
                <a:gd name="connsiteX16" fmla="*/ 1848938 w 5010476"/>
                <a:gd name="connsiteY16" fmla="*/ 3155156 h 4649438"/>
                <a:gd name="connsiteX17" fmla="*/ 2015054 w 5010476"/>
                <a:gd name="connsiteY17" fmla="*/ 3294793 h 4649438"/>
                <a:gd name="connsiteX18" fmla="*/ 2231082 w 5010476"/>
                <a:gd name="connsiteY18" fmla="*/ 3336322 h 4649438"/>
                <a:gd name="connsiteX19" fmla="*/ 2427106 w 5010476"/>
                <a:gd name="connsiteY19" fmla="*/ 3278124 h 4649438"/>
                <a:gd name="connsiteX20" fmla="*/ 2531786 w 5010476"/>
                <a:gd name="connsiteY20" fmla="*/ 3151823 h 4649438"/>
                <a:gd name="connsiteX21" fmla="*/ 2520165 w 5010476"/>
                <a:gd name="connsiteY21" fmla="*/ 2907411 h 4649438"/>
                <a:gd name="connsiteX22" fmla="*/ 2481970 w 5010476"/>
                <a:gd name="connsiteY22" fmla="*/ 2648045 h 4649438"/>
                <a:gd name="connsiteX23" fmla="*/ 2458729 w 5010476"/>
                <a:gd name="connsiteY23" fmla="*/ 2513362 h 4649438"/>
                <a:gd name="connsiteX24" fmla="*/ 2458729 w 5010476"/>
                <a:gd name="connsiteY24" fmla="*/ 2408587 h 4649438"/>
                <a:gd name="connsiteX25" fmla="*/ 2581697 w 5010476"/>
                <a:gd name="connsiteY25" fmla="*/ 2310479 h 4649438"/>
                <a:gd name="connsiteX26" fmla="*/ 2762767 w 5010476"/>
                <a:gd name="connsiteY26" fmla="*/ 2325434 h 4649438"/>
                <a:gd name="connsiteX27" fmla="*/ 2872400 w 5010476"/>
                <a:gd name="connsiteY27" fmla="*/ 2410206 h 4649438"/>
                <a:gd name="connsiteX28" fmla="*/ 2925549 w 5010476"/>
                <a:gd name="connsiteY28" fmla="*/ 2637949 h 4649438"/>
                <a:gd name="connsiteX29" fmla="*/ 2820869 w 5010476"/>
                <a:gd name="connsiteY29" fmla="*/ 2968752 h 4649438"/>
                <a:gd name="connsiteX30" fmla="*/ 2789342 w 5010476"/>
                <a:gd name="connsiteY30" fmla="*/ 3194876 h 4649438"/>
                <a:gd name="connsiteX31" fmla="*/ 2889069 w 5010476"/>
                <a:gd name="connsiteY31" fmla="*/ 3447574 h 4649438"/>
                <a:gd name="connsiteX32" fmla="*/ 3070139 w 5010476"/>
                <a:gd name="connsiteY32" fmla="*/ 3783330 h 4649438"/>
                <a:gd name="connsiteX33" fmla="*/ 3181486 w 5010476"/>
                <a:gd name="connsiteY33" fmla="*/ 4014407 h 4649438"/>
                <a:gd name="connsiteX34" fmla="*/ 3351888 w 5010476"/>
                <a:gd name="connsiteY34" fmla="*/ 4312539 h 4649438"/>
                <a:gd name="connsiteX35" fmla="*/ 3512194 w 5010476"/>
                <a:gd name="connsiteY35" fmla="*/ 4504087 h 4649438"/>
                <a:gd name="connsiteX36" fmla="*/ 3670119 w 5010476"/>
                <a:gd name="connsiteY36" fmla="*/ 4595051 h 4649438"/>
                <a:gd name="connsiteX37" fmla="*/ 3909386 w 5010476"/>
                <a:gd name="connsiteY37" fmla="*/ 4623816 h 4649438"/>
                <a:gd name="connsiteX38" fmla="*/ 4136653 w 5010476"/>
                <a:gd name="connsiteY38" fmla="*/ 4623816 h 4649438"/>
                <a:gd name="connsiteX39" fmla="*/ 4435071 w 5010476"/>
                <a:gd name="connsiteY39" fmla="*/ 4599432 h 4649438"/>
                <a:gd name="connsiteX40" fmla="*/ 4562992 w 5010476"/>
                <a:gd name="connsiteY40" fmla="*/ 4599432 h 4649438"/>
                <a:gd name="connsiteX41" fmla="*/ 5010477 w 5010476"/>
                <a:gd name="connsiteY41" fmla="*/ 4649439 h 464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010476" h="4649438">
                  <a:moveTo>
                    <a:pt x="454193" y="0"/>
                  </a:moveTo>
                  <a:cubicBezTo>
                    <a:pt x="448478" y="9811"/>
                    <a:pt x="357800" y="83153"/>
                    <a:pt x="352085" y="92869"/>
                  </a:cubicBezTo>
                  <a:cubicBezTo>
                    <a:pt x="318271" y="150495"/>
                    <a:pt x="275694" y="202597"/>
                    <a:pt x="242452" y="260414"/>
                  </a:cubicBezTo>
                  <a:cubicBezTo>
                    <a:pt x="192922" y="346424"/>
                    <a:pt x="162632" y="441484"/>
                    <a:pt x="130819" y="535686"/>
                  </a:cubicBezTo>
                  <a:cubicBezTo>
                    <a:pt x="105482" y="610648"/>
                    <a:pt x="77574" y="684752"/>
                    <a:pt x="57000" y="761143"/>
                  </a:cubicBezTo>
                  <a:cubicBezTo>
                    <a:pt x="23853" y="884682"/>
                    <a:pt x="8994" y="1012222"/>
                    <a:pt x="3184" y="1140143"/>
                  </a:cubicBezTo>
                  <a:cubicBezTo>
                    <a:pt x="-1388" y="1239964"/>
                    <a:pt x="-721" y="1339882"/>
                    <a:pt x="3184" y="1439704"/>
                  </a:cubicBezTo>
                  <a:cubicBezTo>
                    <a:pt x="9280" y="1596676"/>
                    <a:pt x="22805" y="1753553"/>
                    <a:pt x="60524" y="1905953"/>
                  </a:cubicBezTo>
                  <a:cubicBezTo>
                    <a:pt x="92433" y="2034635"/>
                    <a:pt x="141106" y="2158937"/>
                    <a:pt x="213686" y="2269808"/>
                  </a:cubicBezTo>
                  <a:cubicBezTo>
                    <a:pt x="258644" y="2338483"/>
                    <a:pt x="312080" y="2401253"/>
                    <a:pt x="373325" y="2455926"/>
                  </a:cubicBezTo>
                  <a:cubicBezTo>
                    <a:pt x="453431" y="2527459"/>
                    <a:pt x="545252" y="2584514"/>
                    <a:pt x="644502" y="2625662"/>
                  </a:cubicBezTo>
                  <a:cubicBezTo>
                    <a:pt x="727370" y="2660047"/>
                    <a:pt x="814428" y="2683002"/>
                    <a:pt x="902915" y="2697195"/>
                  </a:cubicBezTo>
                  <a:cubicBezTo>
                    <a:pt x="1009310" y="2714244"/>
                    <a:pt x="1117133" y="2718911"/>
                    <a:pt x="1224860" y="2719102"/>
                  </a:cubicBezTo>
                  <a:cubicBezTo>
                    <a:pt x="1293726" y="2719292"/>
                    <a:pt x="1362878" y="2717673"/>
                    <a:pt x="1430315" y="2731008"/>
                  </a:cubicBezTo>
                  <a:cubicBezTo>
                    <a:pt x="1515563" y="2747867"/>
                    <a:pt x="1595383" y="2787872"/>
                    <a:pt x="1652914" y="2852642"/>
                  </a:cubicBezTo>
                  <a:cubicBezTo>
                    <a:pt x="1688061" y="2892266"/>
                    <a:pt x="1713398" y="2939320"/>
                    <a:pt x="1739306" y="2985611"/>
                  </a:cubicBezTo>
                  <a:cubicBezTo>
                    <a:pt x="1772167" y="3044476"/>
                    <a:pt x="1806743" y="3102578"/>
                    <a:pt x="1848938" y="3155156"/>
                  </a:cubicBezTo>
                  <a:cubicBezTo>
                    <a:pt x="1894754" y="3212306"/>
                    <a:pt x="1949427" y="3262503"/>
                    <a:pt x="2015054" y="3294793"/>
                  </a:cubicBezTo>
                  <a:cubicBezTo>
                    <a:pt x="2081825" y="3327749"/>
                    <a:pt x="2156596" y="3340037"/>
                    <a:pt x="2231082" y="3336322"/>
                  </a:cubicBezTo>
                  <a:cubicBezTo>
                    <a:pt x="2300423" y="3332893"/>
                    <a:pt x="2368813" y="3315557"/>
                    <a:pt x="2427106" y="3278124"/>
                  </a:cubicBezTo>
                  <a:cubicBezTo>
                    <a:pt x="2474541" y="3247644"/>
                    <a:pt x="2513403" y="3204877"/>
                    <a:pt x="2531786" y="3151823"/>
                  </a:cubicBezTo>
                  <a:cubicBezTo>
                    <a:pt x="2558837" y="3073622"/>
                    <a:pt x="2535691" y="2989707"/>
                    <a:pt x="2520165" y="2907411"/>
                  </a:cubicBezTo>
                  <a:cubicBezTo>
                    <a:pt x="2503973" y="2821496"/>
                    <a:pt x="2495781" y="2734342"/>
                    <a:pt x="2481970" y="2648045"/>
                  </a:cubicBezTo>
                  <a:cubicBezTo>
                    <a:pt x="2474731" y="2603087"/>
                    <a:pt x="2466159" y="2558320"/>
                    <a:pt x="2458729" y="2513362"/>
                  </a:cubicBezTo>
                  <a:cubicBezTo>
                    <a:pt x="2452919" y="2478310"/>
                    <a:pt x="2447870" y="2442305"/>
                    <a:pt x="2458729" y="2408587"/>
                  </a:cubicBezTo>
                  <a:cubicBezTo>
                    <a:pt x="2475779" y="2355628"/>
                    <a:pt x="2527119" y="2324481"/>
                    <a:pt x="2581697" y="2310479"/>
                  </a:cubicBezTo>
                  <a:cubicBezTo>
                    <a:pt x="2641990" y="2295049"/>
                    <a:pt x="2705617" y="2300954"/>
                    <a:pt x="2762767" y="2325434"/>
                  </a:cubicBezTo>
                  <a:cubicBezTo>
                    <a:pt x="2806011" y="2343912"/>
                    <a:pt x="2844206" y="2372582"/>
                    <a:pt x="2872400" y="2410206"/>
                  </a:cubicBezTo>
                  <a:cubicBezTo>
                    <a:pt x="2920787" y="2474595"/>
                    <a:pt x="2933931" y="2557463"/>
                    <a:pt x="2925549" y="2637949"/>
                  </a:cubicBezTo>
                  <a:cubicBezTo>
                    <a:pt x="2913548" y="2753392"/>
                    <a:pt x="2857636" y="2858262"/>
                    <a:pt x="2820869" y="2968752"/>
                  </a:cubicBezTo>
                  <a:cubicBezTo>
                    <a:pt x="2796486" y="3041904"/>
                    <a:pt x="2780388" y="3118390"/>
                    <a:pt x="2789342" y="3194876"/>
                  </a:cubicBezTo>
                  <a:cubicBezTo>
                    <a:pt x="2799914" y="3285554"/>
                    <a:pt x="2844587" y="3367373"/>
                    <a:pt x="2889069" y="3447574"/>
                  </a:cubicBezTo>
                  <a:cubicBezTo>
                    <a:pt x="2950695" y="3558826"/>
                    <a:pt x="3013560" y="3669506"/>
                    <a:pt x="3070139" y="3783330"/>
                  </a:cubicBezTo>
                  <a:cubicBezTo>
                    <a:pt x="3108239" y="3859911"/>
                    <a:pt x="3143481" y="3937826"/>
                    <a:pt x="3181486" y="4014407"/>
                  </a:cubicBezTo>
                  <a:cubicBezTo>
                    <a:pt x="3232445" y="4116991"/>
                    <a:pt x="3288452" y="4217099"/>
                    <a:pt x="3351888" y="4312539"/>
                  </a:cubicBezTo>
                  <a:cubicBezTo>
                    <a:pt x="3398180" y="4382262"/>
                    <a:pt x="3448567" y="4449795"/>
                    <a:pt x="3512194" y="4504087"/>
                  </a:cubicBezTo>
                  <a:cubicBezTo>
                    <a:pt x="3558867" y="4543901"/>
                    <a:pt x="3611826" y="4575906"/>
                    <a:pt x="3670119" y="4595051"/>
                  </a:cubicBezTo>
                  <a:cubicBezTo>
                    <a:pt x="3746795" y="4620292"/>
                    <a:pt x="3828519" y="4621911"/>
                    <a:pt x="3909386" y="4623816"/>
                  </a:cubicBezTo>
                  <a:cubicBezTo>
                    <a:pt x="3985205" y="4625531"/>
                    <a:pt x="4061025" y="4627436"/>
                    <a:pt x="4136653" y="4623816"/>
                  </a:cubicBezTo>
                  <a:cubicBezTo>
                    <a:pt x="4236380" y="4619054"/>
                    <a:pt x="4335345" y="4605052"/>
                    <a:pt x="4435071" y="4599432"/>
                  </a:cubicBezTo>
                  <a:cubicBezTo>
                    <a:pt x="4477648" y="4597051"/>
                    <a:pt x="4520415" y="4596194"/>
                    <a:pt x="4562992" y="4599432"/>
                  </a:cubicBezTo>
                  <a:cubicBezTo>
                    <a:pt x="4649765" y="4606005"/>
                    <a:pt x="4925799" y="4629150"/>
                    <a:pt x="5010477" y="4649439"/>
                  </a:cubicBezTo>
                </a:path>
              </a:pathLst>
            </a:custGeom>
            <a:noFill/>
            <a:ln w="9525" cap="rnd">
              <a:solidFill>
                <a:schemeClr val="bg2">
                  <a:alpha val="2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78E5C306-3C29-4BD3-97E1-DCA86FF3E0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99586" y="1004887"/>
              <a:ext cx="4933777" cy="4552473"/>
            </a:xfrm>
            <a:custGeom>
              <a:avLst/>
              <a:gdLst>
                <a:gd name="connsiteX0" fmla="*/ 4933778 w 4933777"/>
                <a:gd name="connsiteY0" fmla="*/ 4552474 h 4552473"/>
                <a:gd name="connsiteX1" fmla="*/ 4020997 w 4933777"/>
                <a:gd name="connsiteY1" fmla="*/ 4493324 h 4552473"/>
                <a:gd name="connsiteX2" fmla="*/ 3777538 w 4933777"/>
                <a:gd name="connsiteY2" fmla="*/ 4468273 h 4552473"/>
                <a:gd name="connsiteX3" fmla="*/ 3411207 w 4933777"/>
                <a:gd name="connsiteY3" fmla="*/ 4277868 h 4552473"/>
                <a:gd name="connsiteX4" fmla="*/ 3215944 w 4933777"/>
                <a:gd name="connsiteY4" fmla="*/ 3958971 h 4552473"/>
                <a:gd name="connsiteX5" fmla="*/ 3056400 w 4933777"/>
                <a:gd name="connsiteY5" fmla="*/ 3618548 h 4552473"/>
                <a:gd name="connsiteX6" fmla="*/ 2963341 w 4933777"/>
                <a:gd name="connsiteY6" fmla="*/ 3314319 h 4552473"/>
                <a:gd name="connsiteX7" fmla="*/ 3029825 w 4933777"/>
                <a:gd name="connsiteY7" fmla="*/ 2870454 h 4552473"/>
                <a:gd name="connsiteX8" fmla="*/ 3094595 w 4933777"/>
                <a:gd name="connsiteY8" fmla="*/ 2449830 h 4552473"/>
                <a:gd name="connsiteX9" fmla="*/ 2979915 w 4933777"/>
                <a:gd name="connsiteY9" fmla="*/ 2245328 h 4552473"/>
                <a:gd name="connsiteX10" fmla="*/ 2843707 w 4933777"/>
                <a:gd name="connsiteY10" fmla="*/ 2162175 h 4552473"/>
                <a:gd name="connsiteX11" fmla="*/ 2529668 w 4933777"/>
                <a:gd name="connsiteY11" fmla="*/ 2080736 h 4552473"/>
                <a:gd name="connsiteX12" fmla="*/ 2336977 w 4933777"/>
                <a:gd name="connsiteY12" fmla="*/ 2125599 h 4552473"/>
                <a:gd name="connsiteX13" fmla="*/ 2044559 w 4933777"/>
                <a:gd name="connsiteY13" fmla="*/ 2271903 h 4552473"/>
                <a:gd name="connsiteX14" fmla="*/ 2007317 w 4933777"/>
                <a:gd name="connsiteY14" fmla="*/ 2312099 h 4552473"/>
                <a:gd name="connsiteX15" fmla="*/ 1999030 w 4933777"/>
                <a:gd name="connsiteY15" fmla="*/ 2371916 h 4552473"/>
                <a:gd name="connsiteX16" fmla="*/ 2129427 w 4933777"/>
                <a:gd name="connsiteY16" fmla="*/ 2502408 h 4552473"/>
                <a:gd name="connsiteX17" fmla="*/ 2226582 w 4933777"/>
                <a:gd name="connsiteY17" fmla="*/ 2627948 h 4552473"/>
                <a:gd name="connsiteX18" fmla="*/ 2273064 w 4933777"/>
                <a:gd name="connsiteY18" fmla="*/ 2782538 h 4552473"/>
                <a:gd name="connsiteX19" fmla="*/ 2203246 w 4933777"/>
                <a:gd name="connsiteY19" fmla="*/ 2993612 h 4552473"/>
                <a:gd name="connsiteX20" fmla="*/ 2115140 w 4933777"/>
                <a:gd name="connsiteY20" fmla="*/ 3048476 h 4552473"/>
                <a:gd name="connsiteX21" fmla="*/ 1952262 w 4933777"/>
                <a:gd name="connsiteY21" fmla="*/ 3025235 h 4552473"/>
                <a:gd name="connsiteX22" fmla="*/ 1801100 w 4933777"/>
                <a:gd name="connsiteY22" fmla="*/ 2888933 h 4552473"/>
                <a:gd name="connsiteX23" fmla="*/ 1722995 w 4933777"/>
                <a:gd name="connsiteY23" fmla="*/ 2689479 h 4552473"/>
                <a:gd name="connsiteX24" fmla="*/ 1653177 w 4933777"/>
                <a:gd name="connsiteY24" fmla="*/ 2574798 h 4552473"/>
                <a:gd name="connsiteX25" fmla="*/ 1500301 w 4933777"/>
                <a:gd name="connsiteY25" fmla="*/ 2531555 h 4552473"/>
                <a:gd name="connsiteX26" fmla="*/ 1364093 w 4933777"/>
                <a:gd name="connsiteY26" fmla="*/ 2583085 h 4552473"/>
                <a:gd name="connsiteX27" fmla="*/ 1191310 w 4933777"/>
                <a:gd name="connsiteY27" fmla="*/ 2618041 h 4552473"/>
                <a:gd name="connsiteX28" fmla="*/ 759351 w 4933777"/>
                <a:gd name="connsiteY28" fmla="*/ 2618041 h 4552473"/>
                <a:gd name="connsiteX29" fmla="*/ 506843 w 4933777"/>
                <a:gd name="connsiteY29" fmla="*/ 2521649 h 4552473"/>
                <a:gd name="connsiteX30" fmla="*/ 290816 w 4933777"/>
                <a:gd name="connsiteY30" fmla="*/ 2343817 h 4552473"/>
                <a:gd name="connsiteX31" fmla="*/ 126320 w 4933777"/>
                <a:gd name="connsiteY31" fmla="*/ 2062925 h 4552473"/>
                <a:gd name="connsiteX32" fmla="*/ 24021 w 4933777"/>
                <a:gd name="connsiteY32" fmla="*/ 1594295 h 4552473"/>
                <a:gd name="connsiteX33" fmla="*/ 1066 w 4933777"/>
                <a:gd name="connsiteY33" fmla="*/ 1140428 h 4552473"/>
                <a:gd name="connsiteX34" fmla="*/ 87172 w 4933777"/>
                <a:gd name="connsiteY34" fmla="*/ 617601 h 4552473"/>
                <a:gd name="connsiteX35" fmla="*/ 256526 w 4933777"/>
                <a:gd name="connsiteY35" fmla="*/ 249936 h 4552473"/>
                <a:gd name="connsiteX36" fmla="*/ 461504 w 4933777"/>
                <a:gd name="connsiteY36" fmla="*/ 0 h 4552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33777" h="4552473">
                  <a:moveTo>
                    <a:pt x="4933778" y="4552474"/>
                  </a:moveTo>
                  <a:cubicBezTo>
                    <a:pt x="4747183" y="4533519"/>
                    <a:pt x="4208735" y="4496562"/>
                    <a:pt x="4020997" y="4493324"/>
                  </a:cubicBezTo>
                  <a:cubicBezTo>
                    <a:pt x="3939273" y="4491895"/>
                    <a:pt x="3857548" y="4485323"/>
                    <a:pt x="3777538" y="4468273"/>
                  </a:cubicBezTo>
                  <a:cubicBezTo>
                    <a:pt x="3639807" y="4438936"/>
                    <a:pt x="3509028" y="4378738"/>
                    <a:pt x="3411207" y="4277868"/>
                  </a:cubicBezTo>
                  <a:cubicBezTo>
                    <a:pt x="3323958" y="4187857"/>
                    <a:pt x="3270236" y="4072414"/>
                    <a:pt x="3215944" y="3958971"/>
                  </a:cubicBezTo>
                  <a:cubicBezTo>
                    <a:pt x="3161842" y="3845909"/>
                    <a:pt x="3106407" y="3733419"/>
                    <a:pt x="3056400" y="3618548"/>
                  </a:cubicBezTo>
                  <a:cubicBezTo>
                    <a:pt x="3013728" y="3520631"/>
                    <a:pt x="2975152" y="3420237"/>
                    <a:pt x="2963341" y="3314319"/>
                  </a:cubicBezTo>
                  <a:cubicBezTo>
                    <a:pt x="2946672" y="3164205"/>
                    <a:pt x="2985249" y="3015329"/>
                    <a:pt x="3029825" y="2870454"/>
                  </a:cubicBezTo>
                  <a:cubicBezTo>
                    <a:pt x="3072498" y="2731865"/>
                    <a:pt x="3122790" y="2590895"/>
                    <a:pt x="3094595" y="2449830"/>
                  </a:cubicBezTo>
                  <a:cubicBezTo>
                    <a:pt x="3078879" y="2371154"/>
                    <a:pt x="3040112" y="2298383"/>
                    <a:pt x="2979915" y="2245328"/>
                  </a:cubicBezTo>
                  <a:cubicBezTo>
                    <a:pt x="2939814" y="2209991"/>
                    <a:pt x="2892094" y="2185035"/>
                    <a:pt x="2843707" y="2162175"/>
                  </a:cubicBezTo>
                  <a:cubicBezTo>
                    <a:pt x="2744075" y="2115312"/>
                    <a:pt x="2639110" y="2075212"/>
                    <a:pt x="2529668" y="2080736"/>
                  </a:cubicBezTo>
                  <a:cubicBezTo>
                    <a:pt x="2463469" y="2084070"/>
                    <a:pt x="2399651" y="2103882"/>
                    <a:pt x="2336977" y="2125599"/>
                  </a:cubicBezTo>
                  <a:cubicBezTo>
                    <a:pt x="2233059" y="2161604"/>
                    <a:pt x="2130094" y="2203133"/>
                    <a:pt x="2044559" y="2271903"/>
                  </a:cubicBezTo>
                  <a:cubicBezTo>
                    <a:pt x="2030177" y="2283524"/>
                    <a:pt x="2016175" y="2295906"/>
                    <a:pt x="2007317" y="2312099"/>
                  </a:cubicBezTo>
                  <a:cubicBezTo>
                    <a:pt x="1997315" y="2330291"/>
                    <a:pt x="1994934" y="2351532"/>
                    <a:pt x="1999030" y="2371916"/>
                  </a:cubicBezTo>
                  <a:cubicBezTo>
                    <a:pt x="2011508" y="2434019"/>
                    <a:pt x="2079040" y="2461165"/>
                    <a:pt x="2129427" y="2502408"/>
                  </a:cubicBezTo>
                  <a:cubicBezTo>
                    <a:pt x="2170766" y="2536222"/>
                    <a:pt x="2202103" y="2580418"/>
                    <a:pt x="2226582" y="2627948"/>
                  </a:cubicBezTo>
                  <a:cubicBezTo>
                    <a:pt x="2251538" y="2676335"/>
                    <a:pt x="2269254" y="2728341"/>
                    <a:pt x="2273064" y="2782538"/>
                  </a:cubicBezTo>
                  <a:cubicBezTo>
                    <a:pt x="2278589" y="2859786"/>
                    <a:pt x="2256395" y="2937605"/>
                    <a:pt x="2203246" y="2993612"/>
                  </a:cubicBezTo>
                  <a:cubicBezTo>
                    <a:pt x="2178957" y="3019235"/>
                    <a:pt x="2149144" y="3039047"/>
                    <a:pt x="2115140" y="3048476"/>
                  </a:cubicBezTo>
                  <a:cubicBezTo>
                    <a:pt x="2060752" y="3063526"/>
                    <a:pt x="2003507" y="3049905"/>
                    <a:pt x="1952262" y="3025235"/>
                  </a:cubicBezTo>
                  <a:cubicBezTo>
                    <a:pt x="1889873" y="2995136"/>
                    <a:pt x="1836724" y="2948369"/>
                    <a:pt x="1801100" y="2888933"/>
                  </a:cubicBezTo>
                  <a:cubicBezTo>
                    <a:pt x="1764239" y="2827591"/>
                    <a:pt x="1748237" y="2756630"/>
                    <a:pt x="1722995" y="2689479"/>
                  </a:cubicBezTo>
                  <a:cubicBezTo>
                    <a:pt x="1706993" y="2646903"/>
                    <a:pt x="1686896" y="2605088"/>
                    <a:pt x="1653177" y="2574798"/>
                  </a:cubicBezTo>
                  <a:cubicBezTo>
                    <a:pt x="1611839" y="2537555"/>
                    <a:pt x="1555260" y="2522315"/>
                    <a:pt x="1500301" y="2531555"/>
                  </a:cubicBezTo>
                  <a:cubicBezTo>
                    <a:pt x="1452295" y="2539651"/>
                    <a:pt x="1409718" y="2565749"/>
                    <a:pt x="1364093" y="2583085"/>
                  </a:cubicBezTo>
                  <a:cubicBezTo>
                    <a:pt x="1308944" y="2603945"/>
                    <a:pt x="1249984" y="2611374"/>
                    <a:pt x="1191310" y="2618041"/>
                  </a:cubicBezTo>
                  <a:cubicBezTo>
                    <a:pt x="1047197" y="2634424"/>
                    <a:pt x="901274" y="2646236"/>
                    <a:pt x="759351" y="2618041"/>
                  </a:cubicBezTo>
                  <a:cubicBezTo>
                    <a:pt x="670388" y="2600325"/>
                    <a:pt x="585329" y="2567083"/>
                    <a:pt x="506843" y="2521649"/>
                  </a:cubicBezTo>
                  <a:cubicBezTo>
                    <a:pt x="425595" y="2474595"/>
                    <a:pt x="352253" y="2414778"/>
                    <a:pt x="290816" y="2343817"/>
                  </a:cubicBezTo>
                  <a:cubicBezTo>
                    <a:pt x="219284" y="2261140"/>
                    <a:pt x="165753" y="2164937"/>
                    <a:pt x="126320" y="2062925"/>
                  </a:cubicBezTo>
                  <a:cubicBezTo>
                    <a:pt x="68503" y="1913192"/>
                    <a:pt x="42500" y="1753838"/>
                    <a:pt x="24021" y="1594295"/>
                  </a:cubicBezTo>
                  <a:cubicBezTo>
                    <a:pt x="6590" y="1443609"/>
                    <a:pt x="-3411" y="1292066"/>
                    <a:pt x="1066" y="1140428"/>
                  </a:cubicBezTo>
                  <a:cubicBezTo>
                    <a:pt x="6305" y="962882"/>
                    <a:pt x="31927" y="786289"/>
                    <a:pt x="87172" y="617601"/>
                  </a:cubicBezTo>
                  <a:cubicBezTo>
                    <a:pt x="129272" y="489014"/>
                    <a:pt x="190423" y="367951"/>
                    <a:pt x="256526" y="249936"/>
                  </a:cubicBezTo>
                  <a:cubicBezTo>
                    <a:pt x="281577" y="205645"/>
                    <a:pt x="431786" y="41243"/>
                    <a:pt x="461504" y="0"/>
                  </a:cubicBezTo>
                </a:path>
              </a:pathLst>
            </a:custGeom>
            <a:noFill/>
            <a:ln w="9525" cap="rnd">
              <a:solidFill>
                <a:schemeClr val="bg2">
                  <a:alpha val="2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0B2BA2F3-A842-4EA4-8CB8-FD66BD1CE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72372" y="1004887"/>
              <a:ext cx="4844417" cy="4402074"/>
            </a:xfrm>
            <a:custGeom>
              <a:avLst/>
              <a:gdLst>
                <a:gd name="connsiteX0" fmla="*/ 486254 w 4844417"/>
                <a:gd name="connsiteY0" fmla="*/ 0 h 4402074"/>
                <a:gd name="connsiteX1" fmla="*/ 223364 w 4844417"/>
                <a:gd name="connsiteY1" fmla="*/ 286226 h 4402074"/>
                <a:gd name="connsiteX2" fmla="*/ 67821 w 4844417"/>
                <a:gd name="connsiteY2" fmla="*/ 699135 h 4402074"/>
                <a:gd name="connsiteX3" fmla="*/ 3 w 4844417"/>
                <a:gd name="connsiteY3" fmla="*/ 1273683 h 4402074"/>
                <a:gd name="connsiteX4" fmla="*/ 135543 w 4844417"/>
                <a:gd name="connsiteY4" fmla="*/ 2031683 h 4402074"/>
                <a:gd name="connsiteX5" fmla="*/ 297088 w 4844417"/>
                <a:gd name="connsiteY5" fmla="*/ 2312956 h 4402074"/>
                <a:gd name="connsiteX6" fmla="*/ 582171 w 4844417"/>
                <a:gd name="connsiteY6" fmla="*/ 2518410 h 4402074"/>
                <a:gd name="connsiteX7" fmla="*/ 972982 w 4844417"/>
                <a:gd name="connsiteY7" fmla="*/ 2518410 h 4402074"/>
                <a:gd name="connsiteX8" fmla="*/ 1389700 w 4844417"/>
                <a:gd name="connsiteY8" fmla="*/ 2350484 h 4402074"/>
                <a:gd name="connsiteX9" fmla="*/ 1665544 w 4844417"/>
                <a:gd name="connsiteY9" fmla="*/ 2204180 h 4402074"/>
                <a:gd name="connsiteX10" fmla="*/ 2180656 w 4844417"/>
                <a:gd name="connsiteY10" fmla="*/ 1966436 h 4402074"/>
                <a:gd name="connsiteX11" fmla="*/ 2499649 w 4844417"/>
                <a:gd name="connsiteY11" fmla="*/ 1926527 h 4402074"/>
                <a:gd name="connsiteX12" fmla="*/ 2867695 w 4844417"/>
                <a:gd name="connsiteY12" fmla="*/ 2041303 h 4402074"/>
                <a:gd name="connsiteX13" fmla="*/ 3100295 w 4844417"/>
                <a:gd name="connsiteY13" fmla="*/ 2147602 h 4402074"/>
                <a:gd name="connsiteX14" fmla="*/ 3275174 w 4844417"/>
                <a:gd name="connsiteY14" fmla="*/ 2370582 h 4402074"/>
                <a:gd name="connsiteX15" fmla="*/ 3246123 w 4844417"/>
                <a:gd name="connsiteY15" fmla="*/ 2631948 h 4402074"/>
                <a:gd name="connsiteX16" fmla="*/ 3102581 w 4844417"/>
                <a:gd name="connsiteY16" fmla="*/ 2947892 h 4402074"/>
                <a:gd name="connsiteX17" fmla="*/ 3070958 w 4844417"/>
                <a:gd name="connsiteY17" fmla="*/ 3462052 h 4402074"/>
                <a:gd name="connsiteX18" fmla="*/ 3194402 w 4844417"/>
                <a:gd name="connsiteY18" fmla="*/ 3792379 h 4402074"/>
                <a:gd name="connsiteX19" fmla="*/ 3329371 w 4844417"/>
                <a:gd name="connsiteY19" fmla="*/ 4048030 h 4402074"/>
                <a:gd name="connsiteX20" fmla="*/ 3539017 w 4844417"/>
                <a:gd name="connsiteY20" fmla="*/ 4257771 h 4402074"/>
                <a:gd name="connsiteX21" fmla="*/ 3911254 w 4844417"/>
                <a:gd name="connsiteY21" fmla="*/ 4353592 h 4402074"/>
                <a:gd name="connsiteX22" fmla="*/ 4272632 w 4844417"/>
                <a:gd name="connsiteY22" fmla="*/ 4353592 h 4402074"/>
                <a:gd name="connsiteX23" fmla="*/ 4528760 w 4844417"/>
                <a:gd name="connsiteY23" fmla="*/ 4368832 h 4402074"/>
                <a:gd name="connsiteX24" fmla="*/ 4844418 w 4844417"/>
                <a:gd name="connsiteY24" fmla="*/ 4402074 h 440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844417" h="4402074">
                  <a:moveTo>
                    <a:pt x="486254" y="0"/>
                  </a:moveTo>
                  <a:cubicBezTo>
                    <a:pt x="486254" y="0"/>
                    <a:pt x="289182" y="178689"/>
                    <a:pt x="223364" y="286226"/>
                  </a:cubicBezTo>
                  <a:cubicBezTo>
                    <a:pt x="146116" y="412337"/>
                    <a:pt x="101825" y="555022"/>
                    <a:pt x="67821" y="699135"/>
                  </a:cubicBezTo>
                  <a:cubicBezTo>
                    <a:pt x="23434" y="887540"/>
                    <a:pt x="289" y="1080135"/>
                    <a:pt x="3" y="1273683"/>
                  </a:cubicBezTo>
                  <a:cubicBezTo>
                    <a:pt x="-378" y="1532668"/>
                    <a:pt x="38865" y="1791748"/>
                    <a:pt x="135543" y="2031683"/>
                  </a:cubicBezTo>
                  <a:cubicBezTo>
                    <a:pt x="176215" y="2132648"/>
                    <a:pt x="227650" y="2229231"/>
                    <a:pt x="297088" y="2312956"/>
                  </a:cubicBezTo>
                  <a:cubicBezTo>
                    <a:pt x="373383" y="2404967"/>
                    <a:pt x="469014" y="2480882"/>
                    <a:pt x="582171" y="2518410"/>
                  </a:cubicBezTo>
                  <a:cubicBezTo>
                    <a:pt x="708091" y="2560130"/>
                    <a:pt x="843727" y="2550605"/>
                    <a:pt x="972982" y="2518410"/>
                  </a:cubicBezTo>
                  <a:cubicBezTo>
                    <a:pt x="1118714" y="2482120"/>
                    <a:pt x="1255874" y="2419160"/>
                    <a:pt x="1389700" y="2350484"/>
                  </a:cubicBezTo>
                  <a:cubicBezTo>
                    <a:pt x="1482283" y="2302955"/>
                    <a:pt x="1574104" y="2253996"/>
                    <a:pt x="1665544" y="2204180"/>
                  </a:cubicBezTo>
                  <a:cubicBezTo>
                    <a:pt x="1832137" y="2113407"/>
                    <a:pt x="1999586" y="2022348"/>
                    <a:pt x="2180656" y="1966436"/>
                  </a:cubicBezTo>
                  <a:cubicBezTo>
                    <a:pt x="2284288" y="1934432"/>
                    <a:pt x="2392016" y="1915478"/>
                    <a:pt x="2499649" y="1926527"/>
                  </a:cubicBezTo>
                  <a:cubicBezTo>
                    <a:pt x="2627950" y="1939671"/>
                    <a:pt x="2747108" y="1994535"/>
                    <a:pt x="2867695" y="2041303"/>
                  </a:cubicBezTo>
                  <a:cubicBezTo>
                    <a:pt x="2947514" y="2072259"/>
                    <a:pt x="3028667" y="2100929"/>
                    <a:pt x="3100295" y="2147602"/>
                  </a:cubicBezTo>
                  <a:cubicBezTo>
                    <a:pt x="3182401" y="2201037"/>
                    <a:pt x="3250980" y="2276189"/>
                    <a:pt x="3275174" y="2370582"/>
                  </a:cubicBezTo>
                  <a:cubicBezTo>
                    <a:pt x="3297367" y="2457450"/>
                    <a:pt x="3278508" y="2547747"/>
                    <a:pt x="3246123" y="2631948"/>
                  </a:cubicBezTo>
                  <a:cubicBezTo>
                    <a:pt x="3204403" y="2740057"/>
                    <a:pt x="3142872" y="2839307"/>
                    <a:pt x="3102581" y="2947892"/>
                  </a:cubicBezTo>
                  <a:cubicBezTo>
                    <a:pt x="3041621" y="3112103"/>
                    <a:pt x="3032668" y="3291173"/>
                    <a:pt x="3070958" y="3462052"/>
                  </a:cubicBezTo>
                  <a:cubicBezTo>
                    <a:pt x="3096771" y="3577019"/>
                    <a:pt x="3145063" y="3685223"/>
                    <a:pt x="3194402" y="3792379"/>
                  </a:cubicBezTo>
                  <a:cubicBezTo>
                    <a:pt x="3234788" y="3880104"/>
                    <a:pt x="3276127" y="3967639"/>
                    <a:pt x="3329371" y="4048030"/>
                  </a:cubicBezTo>
                  <a:cubicBezTo>
                    <a:pt x="3384712" y="4131564"/>
                    <a:pt x="3453196" y="4206335"/>
                    <a:pt x="3539017" y="4257771"/>
                  </a:cubicBezTo>
                  <a:cubicBezTo>
                    <a:pt x="3650364" y="4324541"/>
                    <a:pt x="3781142" y="4346924"/>
                    <a:pt x="3911254" y="4353592"/>
                  </a:cubicBezTo>
                  <a:cubicBezTo>
                    <a:pt x="4031554" y="4359783"/>
                    <a:pt x="4152141" y="4351878"/>
                    <a:pt x="4272632" y="4353592"/>
                  </a:cubicBezTo>
                  <a:cubicBezTo>
                    <a:pt x="4358167" y="4354830"/>
                    <a:pt x="4443511" y="4361593"/>
                    <a:pt x="4528760" y="4368832"/>
                  </a:cubicBezTo>
                  <a:cubicBezTo>
                    <a:pt x="4634201" y="4377785"/>
                    <a:pt x="4739738" y="4386644"/>
                    <a:pt x="4844418" y="4402074"/>
                  </a:cubicBezTo>
                </a:path>
              </a:pathLst>
            </a:custGeom>
            <a:noFill/>
            <a:ln w="9525" cap="rnd">
              <a:solidFill>
                <a:schemeClr val="bg2">
                  <a:alpha val="2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11968F54-9FAB-433B-B990-0552F58E04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53707" y="1004887"/>
              <a:ext cx="3915933" cy="2452322"/>
            </a:xfrm>
            <a:custGeom>
              <a:avLst/>
              <a:gdLst>
                <a:gd name="connsiteX0" fmla="*/ 540651 w 3915933"/>
                <a:gd name="connsiteY0" fmla="*/ 0 h 2452322"/>
                <a:gd name="connsiteX1" fmla="*/ 235470 w 3915933"/>
                <a:gd name="connsiteY1" fmla="*/ 274320 h 2452322"/>
                <a:gd name="connsiteX2" fmla="*/ 103929 w 3915933"/>
                <a:gd name="connsiteY2" fmla="*/ 537496 h 2452322"/>
                <a:gd name="connsiteX3" fmla="*/ 2869 w 3915933"/>
                <a:gd name="connsiteY3" fmla="*/ 998792 h 2452322"/>
                <a:gd name="connsiteX4" fmla="*/ 59638 w 3915933"/>
                <a:gd name="connsiteY4" fmla="*/ 1582007 h 2452322"/>
                <a:gd name="connsiteX5" fmla="*/ 139934 w 3915933"/>
                <a:gd name="connsiteY5" fmla="*/ 1897856 h 2452322"/>
                <a:gd name="connsiteX6" fmla="*/ 258996 w 3915933"/>
                <a:gd name="connsiteY6" fmla="*/ 2195703 h 2452322"/>
                <a:gd name="connsiteX7" fmla="*/ 495788 w 3915933"/>
                <a:gd name="connsiteY7" fmla="*/ 2417350 h 2452322"/>
                <a:gd name="connsiteX8" fmla="*/ 627328 w 3915933"/>
                <a:gd name="connsiteY8" fmla="*/ 2450592 h 2452322"/>
                <a:gd name="connsiteX9" fmla="*/ 1170063 w 3915933"/>
                <a:gd name="connsiteY9" fmla="*/ 2249710 h 2452322"/>
                <a:gd name="connsiteX10" fmla="*/ 1352847 w 3915933"/>
                <a:gd name="connsiteY10" fmla="*/ 2102834 h 2452322"/>
                <a:gd name="connsiteX11" fmla="*/ 1978735 w 3915933"/>
                <a:gd name="connsiteY11" fmla="*/ 1834134 h 2452322"/>
                <a:gd name="connsiteX12" fmla="*/ 2306872 w 3915933"/>
                <a:gd name="connsiteY12" fmla="*/ 1789843 h 2452322"/>
                <a:gd name="connsiteX13" fmla="*/ 2731972 w 3915933"/>
                <a:gd name="connsiteY13" fmla="*/ 1870234 h 2452322"/>
                <a:gd name="connsiteX14" fmla="*/ 3172313 w 3915933"/>
                <a:gd name="connsiteY14" fmla="*/ 2021205 h 2452322"/>
                <a:gd name="connsiteX15" fmla="*/ 3573887 w 3915933"/>
                <a:gd name="connsiteY15" fmla="*/ 2010156 h 2452322"/>
                <a:gd name="connsiteX16" fmla="*/ 3860494 w 3915933"/>
                <a:gd name="connsiteY16" fmla="*/ 1867472 h 2452322"/>
                <a:gd name="connsiteX17" fmla="*/ 3913072 w 3915933"/>
                <a:gd name="connsiteY17" fmla="*/ 1652778 h 2452322"/>
                <a:gd name="connsiteX18" fmla="*/ 3681805 w 3915933"/>
                <a:gd name="connsiteY18" fmla="*/ 1295400 h 2452322"/>
                <a:gd name="connsiteX19" fmla="*/ 3029533 w 3915933"/>
                <a:gd name="connsiteY19" fmla="*/ 812197 h 2452322"/>
                <a:gd name="connsiteX20" fmla="*/ 2789789 w 3915933"/>
                <a:gd name="connsiteY20" fmla="*/ 668941 h 2452322"/>
                <a:gd name="connsiteX21" fmla="*/ 2510135 w 3915933"/>
                <a:gd name="connsiteY21" fmla="*/ 498539 h 2452322"/>
                <a:gd name="connsiteX22" fmla="*/ 2281630 w 3915933"/>
                <a:gd name="connsiteY22" fmla="*/ 355854 h 2452322"/>
                <a:gd name="connsiteX23" fmla="*/ 2002357 w 3915933"/>
                <a:gd name="connsiteY23" fmla="*/ 161544 h 2452322"/>
                <a:gd name="connsiteX24" fmla="*/ 1726037 w 3915933"/>
                <a:gd name="connsiteY24" fmla="*/ 0 h 2452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15933" h="2452322">
                  <a:moveTo>
                    <a:pt x="540651" y="0"/>
                  </a:moveTo>
                  <a:cubicBezTo>
                    <a:pt x="540651" y="0"/>
                    <a:pt x="298906" y="176213"/>
                    <a:pt x="235470" y="274320"/>
                  </a:cubicBezTo>
                  <a:cubicBezTo>
                    <a:pt x="182130" y="356997"/>
                    <a:pt x="139172" y="445675"/>
                    <a:pt x="103929" y="537496"/>
                  </a:cubicBezTo>
                  <a:cubicBezTo>
                    <a:pt x="47160" y="685324"/>
                    <a:pt x="12585" y="840772"/>
                    <a:pt x="2869" y="998792"/>
                  </a:cubicBezTo>
                  <a:cubicBezTo>
                    <a:pt x="-9228" y="1194530"/>
                    <a:pt x="18300" y="1390079"/>
                    <a:pt x="59638" y="1582007"/>
                  </a:cubicBezTo>
                  <a:cubicBezTo>
                    <a:pt x="82498" y="1688211"/>
                    <a:pt x="110121" y="1793367"/>
                    <a:pt x="139934" y="1897856"/>
                  </a:cubicBezTo>
                  <a:cubicBezTo>
                    <a:pt x="169461" y="2001393"/>
                    <a:pt x="202894" y="2104073"/>
                    <a:pt x="258996" y="2195703"/>
                  </a:cubicBezTo>
                  <a:cubicBezTo>
                    <a:pt x="316623" y="2289810"/>
                    <a:pt x="395585" y="2371725"/>
                    <a:pt x="495788" y="2417350"/>
                  </a:cubicBezTo>
                  <a:cubicBezTo>
                    <a:pt x="537317" y="2436305"/>
                    <a:pt x="581799" y="2446973"/>
                    <a:pt x="627328" y="2450592"/>
                  </a:cubicBezTo>
                  <a:cubicBezTo>
                    <a:pt x="824686" y="2466404"/>
                    <a:pt x="1012233" y="2371820"/>
                    <a:pt x="1170063" y="2249710"/>
                  </a:cubicBezTo>
                  <a:cubicBezTo>
                    <a:pt x="1231975" y="2201894"/>
                    <a:pt x="1290554" y="2150174"/>
                    <a:pt x="1352847" y="2102834"/>
                  </a:cubicBezTo>
                  <a:cubicBezTo>
                    <a:pt x="1535346" y="1964246"/>
                    <a:pt x="1755564" y="1887760"/>
                    <a:pt x="1978735" y="1834134"/>
                  </a:cubicBezTo>
                  <a:cubicBezTo>
                    <a:pt x="2086558" y="1808226"/>
                    <a:pt x="2196096" y="1789462"/>
                    <a:pt x="2306872" y="1789843"/>
                  </a:cubicBezTo>
                  <a:cubicBezTo>
                    <a:pt x="2451842" y="1790319"/>
                    <a:pt x="2594812" y="1822514"/>
                    <a:pt x="2731972" y="1870234"/>
                  </a:cubicBezTo>
                  <a:cubicBezTo>
                    <a:pt x="2879038" y="1921383"/>
                    <a:pt x="3019627" y="1991963"/>
                    <a:pt x="3172313" y="2021205"/>
                  </a:cubicBezTo>
                  <a:cubicBezTo>
                    <a:pt x="3305091" y="2046732"/>
                    <a:pt x="3441204" y="2037017"/>
                    <a:pt x="3573887" y="2010156"/>
                  </a:cubicBezTo>
                  <a:cubicBezTo>
                    <a:pt x="3682567" y="1988153"/>
                    <a:pt x="3793724" y="1954435"/>
                    <a:pt x="3860494" y="1867472"/>
                  </a:cubicBezTo>
                  <a:cubicBezTo>
                    <a:pt x="3907167" y="1806607"/>
                    <a:pt x="3923073" y="1728978"/>
                    <a:pt x="3913072" y="1652778"/>
                  </a:cubicBezTo>
                  <a:cubicBezTo>
                    <a:pt x="3894118" y="1508570"/>
                    <a:pt x="3788866" y="1396079"/>
                    <a:pt x="3681805" y="1295400"/>
                  </a:cubicBezTo>
                  <a:cubicBezTo>
                    <a:pt x="3484162" y="1109472"/>
                    <a:pt x="3261277" y="953548"/>
                    <a:pt x="3029533" y="812197"/>
                  </a:cubicBezTo>
                  <a:cubicBezTo>
                    <a:pt x="2949999" y="763715"/>
                    <a:pt x="2869704" y="716661"/>
                    <a:pt x="2789789" y="668941"/>
                  </a:cubicBezTo>
                  <a:cubicBezTo>
                    <a:pt x="2696063" y="612934"/>
                    <a:pt x="2603289" y="555403"/>
                    <a:pt x="2510135" y="498539"/>
                  </a:cubicBezTo>
                  <a:cubicBezTo>
                    <a:pt x="2433459" y="451771"/>
                    <a:pt x="2356592" y="405384"/>
                    <a:pt x="2281630" y="355854"/>
                  </a:cubicBezTo>
                  <a:cubicBezTo>
                    <a:pt x="2187047" y="293370"/>
                    <a:pt x="2095988" y="225457"/>
                    <a:pt x="2002357" y="161544"/>
                  </a:cubicBezTo>
                  <a:cubicBezTo>
                    <a:pt x="1892439" y="86487"/>
                    <a:pt x="1726037" y="0"/>
                    <a:pt x="1726037" y="0"/>
                  </a:cubicBezTo>
                </a:path>
              </a:pathLst>
            </a:custGeom>
            <a:noFill/>
            <a:ln w="9525" cap="rnd">
              <a:solidFill>
                <a:schemeClr val="bg2">
                  <a:alpha val="25000"/>
                </a:schemeClr>
              </a:solidFill>
              <a:prstDash val="lgDash"/>
              <a:round/>
            </a:ln>
          </p:spPr>
          <p:txBody>
            <a:bodyPr rtlCol="0" anchor="ctr"/>
            <a:lstStyle/>
            <a:p>
              <a:endParaRPr lang="en-US"/>
            </a:p>
          </p:txBody>
        </p:sp>
        <p:grpSp>
          <p:nvGrpSpPr>
            <p:cNvPr id="24" name="Graphic 3">
              <a:extLst>
                <a:ext uri="{FF2B5EF4-FFF2-40B4-BE49-F238E27FC236}">
                  <a16:creationId xmlns:a16="http://schemas.microsoft.com/office/drawing/2014/main" id="{7DF11618-754F-4C58-94AD-F7AA3530D6A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538537" y="995362"/>
              <a:ext cx="3521990" cy="2074884"/>
              <a:chOff x="3538537" y="995362"/>
              <a:chExt cx="3521990" cy="2074884"/>
            </a:xfrm>
            <a:noFill/>
          </p:grpSpPr>
          <p:sp>
            <p:nvSpPr>
              <p:cNvPr id="37" name="Freeform: Shape 36">
                <a:extLst>
                  <a:ext uri="{FF2B5EF4-FFF2-40B4-BE49-F238E27FC236}">
                    <a16:creationId xmlns:a16="http://schemas.microsoft.com/office/drawing/2014/main" id="{F890D7E4-2E90-4189-AA14-2693B94739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537" y="995362"/>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3D53848D-8416-4C24-A2D1-CB2D5EF4B1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537" y="995362"/>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D5C6ABEA-3701-4591-9F7A-DF96C707B2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537" y="995362"/>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8BABF3D0-6D14-430A-8648-AA359FF6D4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23749" y="1004791"/>
                <a:ext cx="2567851" cy="1647045"/>
              </a:xfrm>
              <a:custGeom>
                <a:avLst/>
                <a:gdLst>
                  <a:gd name="connsiteX0" fmla="*/ 630083 w 2567851"/>
                  <a:gd name="connsiteY0" fmla="*/ 95 h 1647045"/>
                  <a:gd name="connsiteX1" fmla="*/ 124686 w 2567851"/>
                  <a:gd name="connsiteY1" fmla="*/ 410718 h 1647045"/>
                  <a:gd name="connsiteX2" fmla="*/ 26674 w 2567851"/>
                  <a:gd name="connsiteY2" fmla="*/ 689991 h 1647045"/>
                  <a:gd name="connsiteX3" fmla="*/ 1718 w 2567851"/>
                  <a:gd name="connsiteY3" fmla="*/ 974217 h 1647045"/>
                  <a:gd name="connsiteX4" fmla="*/ 56582 w 2567851"/>
                  <a:gd name="connsiteY4" fmla="*/ 1208627 h 1647045"/>
                  <a:gd name="connsiteX5" fmla="*/ 212792 w 2567851"/>
                  <a:gd name="connsiteY5" fmla="*/ 1443038 h 1647045"/>
                  <a:gd name="connsiteX6" fmla="*/ 385576 w 2567851"/>
                  <a:gd name="connsiteY6" fmla="*/ 1590961 h 1647045"/>
                  <a:gd name="connsiteX7" fmla="*/ 528451 w 2567851"/>
                  <a:gd name="connsiteY7" fmla="*/ 1645825 h 1647045"/>
                  <a:gd name="connsiteX8" fmla="*/ 739430 w 2567851"/>
                  <a:gd name="connsiteY8" fmla="*/ 1604296 h 1647045"/>
                  <a:gd name="connsiteX9" fmla="*/ 1023560 w 2567851"/>
                  <a:gd name="connsiteY9" fmla="*/ 1517809 h 1647045"/>
                  <a:gd name="connsiteX10" fmla="*/ 1384082 w 2567851"/>
                  <a:gd name="connsiteY10" fmla="*/ 1394841 h 1647045"/>
                  <a:gd name="connsiteX11" fmla="*/ 1872619 w 2567851"/>
                  <a:gd name="connsiteY11" fmla="*/ 1318355 h 1647045"/>
                  <a:gd name="connsiteX12" fmla="*/ 2169989 w 2567851"/>
                  <a:gd name="connsiteY12" fmla="*/ 1359884 h 1647045"/>
                  <a:gd name="connsiteX13" fmla="*/ 2331152 w 2567851"/>
                  <a:gd name="connsiteY13" fmla="*/ 1359884 h 1647045"/>
                  <a:gd name="connsiteX14" fmla="*/ 2500602 w 2567851"/>
                  <a:gd name="connsiteY14" fmla="*/ 1351598 h 1647045"/>
                  <a:gd name="connsiteX15" fmla="*/ 2557085 w 2567851"/>
                  <a:gd name="connsiteY15" fmla="*/ 1316641 h 1647045"/>
                  <a:gd name="connsiteX16" fmla="*/ 2533844 w 2567851"/>
                  <a:gd name="connsiteY16" fmla="*/ 1195292 h 1647045"/>
                  <a:gd name="connsiteX17" fmla="*/ 2312864 w 2567851"/>
                  <a:gd name="connsiteY17" fmla="*/ 1005745 h 1647045"/>
                  <a:gd name="connsiteX18" fmla="*/ 1980537 w 2567851"/>
                  <a:gd name="connsiteY18" fmla="*/ 763048 h 1647045"/>
                  <a:gd name="connsiteX19" fmla="*/ 1706408 w 2567851"/>
                  <a:gd name="connsiteY19" fmla="*/ 548640 h 1647045"/>
                  <a:gd name="connsiteX20" fmla="*/ 1422372 w 2567851"/>
                  <a:gd name="connsiteY20" fmla="*/ 328803 h 1647045"/>
                  <a:gd name="connsiteX21" fmla="*/ 960695 w 2567851"/>
                  <a:gd name="connsiteY21" fmla="*/ 0 h 1647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567851" h="1647045">
                    <a:moveTo>
                      <a:pt x="630083" y="95"/>
                    </a:moveTo>
                    <a:cubicBezTo>
                      <a:pt x="431201" y="60008"/>
                      <a:pt x="185837" y="291751"/>
                      <a:pt x="124686" y="410718"/>
                    </a:cubicBezTo>
                    <a:cubicBezTo>
                      <a:pt x="79442" y="498920"/>
                      <a:pt x="47438" y="593027"/>
                      <a:pt x="26674" y="689991"/>
                    </a:cubicBezTo>
                    <a:cubicBezTo>
                      <a:pt x="6576" y="783431"/>
                      <a:pt x="-4473" y="878967"/>
                      <a:pt x="1718" y="974217"/>
                    </a:cubicBezTo>
                    <a:cubicBezTo>
                      <a:pt x="7052" y="1054894"/>
                      <a:pt x="24674" y="1134332"/>
                      <a:pt x="56582" y="1208627"/>
                    </a:cubicBezTo>
                    <a:cubicBezTo>
                      <a:pt x="93825" y="1295495"/>
                      <a:pt x="148975" y="1373219"/>
                      <a:pt x="212792" y="1443038"/>
                    </a:cubicBezTo>
                    <a:cubicBezTo>
                      <a:pt x="264227" y="1499330"/>
                      <a:pt x="320996" y="1550575"/>
                      <a:pt x="385576" y="1590961"/>
                    </a:cubicBezTo>
                    <a:cubicBezTo>
                      <a:pt x="429486" y="1618393"/>
                      <a:pt x="477111" y="1640681"/>
                      <a:pt x="528451" y="1645825"/>
                    </a:cubicBezTo>
                    <a:cubicBezTo>
                      <a:pt x="600460" y="1653064"/>
                      <a:pt x="670278" y="1626680"/>
                      <a:pt x="739430" y="1604296"/>
                    </a:cubicBezTo>
                    <a:cubicBezTo>
                      <a:pt x="833632" y="1573721"/>
                      <a:pt x="929453" y="1548479"/>
                      <a:pt x="1023560" y="1517809"/>
                    </a:cubicBezTo>
                    <a:cubicBezTo>
                      <a:pt x="1144337" y="1478471"/>
                      <a:pt x="1262924" y="1432846"/>
                      <a:pt x="1384082" y="1394841"/>
                    </a:cubicBezTo>
                    <a:cubicBezTo>
                      <a:pt x="1542959" y="1345025"/>
                      <a:pt x="1707074" y="1305497"/>
                      <a:pt x="1872619" y="1318355"/>
                    </a:cubicBezTo>
                    <a:cubicBezTo>
                      <a:pt x="1972536" y="1326071"/>
                      <a:pt x="2070072" y="1353312"/>
                      <a:pt x="2169989" y="1359884"/>
                    </a:cubicBezTo>
                    <a:cubicBezTo>
                      <a:pt x="2223615" y="1363409"/>
                      <a:pt x="2277431" y="1359503"/>
                      <a:pt x="2331152" y="1359884"/>
                    </a:cubicBezTo>
                    <a:cubicBezTo>
                      <a:pt x="2388112" y="1360265"/>
                      <a:pt x="2445738" y="1366076"/>
                      <a:pt x="2500602" y="1351598"/>
                    </a:cubicBezTo>
                    <a:cubicBezTo>
                      <a:pt x="2522986" y="1345692"/>
                      <a:pt x="2544322" y="1335691"/>
                      <a:pt x="2557085" y="1316641"/>
                    </a:cubicBezTo>
                    <a:cubicBezTo>
                      <a:pt x="2581850" y="1279874"/>
                      <a:pt x="2559562" y="1233202"/>
                      <a:pt x="2533844" y="1195292"/>
                    </a:cubicBezTo>
                    <a:cubicBezTo>
                      <a:pt x="2478790" y="1114330"/>
                      <a:pt x="2394208" y="1060990"/>
                      <a:pt x="2312864" y="1005745"/>
                    </a:cubicBezTo>
                    <a:cubicBezTo>
                      <a:pt x="2199326" y="928688"/>
                      <a:pt x="2089027" y="847058"/>
                      <a:pt x="1980537" y="763048"/>
                    </a:cubicBezTo>
                    <a:cubicBezTo>
                      <a:pt x="1888811" y="691991"/>
                      <a:pt x="1796514" y="621697"/>
                      <a:pt x="1706408" y="548640"/>
                    </a:cubicBezTo>
                    <a:cubicBezTo>
                      <a:pt x="1554865" y="425672"/>
                      <a:pt x="1572105" y="453866"/>
                      <a:pt x="1422372" y="328803"/>
                    </a:cubicBezTo>
                    <a:cubicBezTo>
                      <a:pt x="1381224" y="294418"/>
                      <a:pt x="1009749" y="21146"/>
                      <a:pt x="960695" y="0"/>
                    </a:cubicBezTo>
                  </a:path>
                </a:pathLst>
              </a:custGeom>
              <a:noFill/>
              <a:ln w="9525" cap="rnd">
                <a:solidFill>
                  <a:schemeClr val="bg2">
                    <a:alpha val="25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7C04F5C9-F7C6-4B5D-AA5A-252D9DDBA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327427" y="1016602"/>
                <a:ext cx="1676495" cy="1223010"/>
              </a:xfrm>
              <a:custGeom>
                <a:avLst/>
                <a:gdLst>
                  <a:gd name="connsiteX0" fmla="*/ 1676495 w 1676495"/>
                  <a:gd name="connsiteY0" fmla="*/ 1223010 h 1223010"/>
                  <a:gd name="connsiteX1" fmla="*/ 1421702 w 1676495"/>
                  <a:gd name="connsiteY1" fmla="*/ 1000697 h 1223010"/>
                  <a:gd name="connsiteX2" fmla="*/ 1024604 w 1676495"/>
                  <a:gd name="connsiteY2" fmla="*/ 744665 h 1223010"/>
                  <a:gd name="connsiteX3" fmla="*/ 444722 w 1676495"/>
                  <a:gd name="connsiteY3" fmla="*/ 345758 h 1223010"/>
                  <a:gd name="connsiteX4" fmla="*/ 0 w 1676495"/>
                  <a:gd name="connsiteY4" fmla="*/ 0 h 1223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6495" h="1223010">
                    <a:moveTo>
                      <a:pt x="1676495" y="1223010"/>
                    </a:moveTo>
                    <a:cubicBezTo>
                      <a:pt x="1603724" y="1136428"/>
                      <a:pt x="1514094" y="1066229"/>
                      <a:pt x="1421702" y="1000697"/>
                    </a:cubicBezTo>
                    <a:cubicBezTo>
                      <a:pt x="1293209" y="909638"/>
                      <a:pt x="1158526" y="827627"/>
                      <a:pt x="1024604" y="744665"/>
                    </a:cubicBezTo>
                    <a:cubicBezTo>
                      <a:pt x="824770" y="620935"/>
                      <a:pt x="623792" y="497681"/>
                      <a:pt x="444722" y="345758"/>
                    </a:cubicBezTo>
                    <a:cubicBezTo>
                      <a:pt x="330517" y="248888"/>
                      <a:pt x="135731" y="61722"/>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7337B922-7D88-47CA-A9FD-0841B373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031727" y="1004887"/>
                <a:ext cx="3028800" cy="2065359"/>
              </a:xfrm>
              <a:custGeom>
                <a:avLst/>
                <a:gdLst>
                  <a:gd name="connsiteX0" fmla="*/ 525127 w 3028800"/>
                  <a:gd name="connsiteY0" fmla="*/ 0 h 2065359"/>
                  <a:gd name="connsiteX1" fmla="*/ 256141 w 3028800"/>
                  <a:gd name="connsiteY1" fmla="*/ 229648 h 2065359"/>
                  <a:gd name="connsiteX2" fmla="*/ 115552 w 3028800"/>
                  <a:gd name="connsiteY2" fmla="*/ 438531 h 2065359"/>
                  <a:gd name="connsiteX3" fmla="*/ 29446 w 3028800"/>
                  <a:gd name="connsiteY3" fmla="*/ 723424 h 2065359"/>
                  <a:gd name="connsiteX4" fmla="*/ 776 w 3028800"/>
                  <a:gd name="connsiteY4" fmla="*/ 1034606 h 2065359"/>
                  <a:gd name="connsiteX5" fmla="*/ 48592 w 3028800"/>
                  <a:gd name="connsiteY5" fmla="*/ 1288352 h 2065359"/>
                  <a:gd name="connsiteX6" fmla="*/ 146699 w 3028800"/>
                  <a:gd name="connsiteY6" fmla="*/ 1496568 h 2065359"/>
                  <a:gd name="connsiteX7" fmla="*/ 254332 w 3028800"/>
                  <a:gd name="connsiteY7" fmla="*/ 1721549 h 2065359"/>
                  <a:gd name="connsiteX8" fmla="*/ 338056 w 3028800"/>
                  <a:gd name="connsiteY8" fmla="*/ 1905857 h 2065359"/>
                  <a:gd name="connsiteX9" fmla="*/ 407398 w 3028800"/>
                  <a:gd name="connsiteY9" fmla="*/ 2008823 h 2065359"/>
                  <a:gd name="connsiteX10" fmla="*/ 476740 w 3028800"/>
                  <a:gd name="connsiteY10" fmla="*/ 2059114 h 2065359"/>
                  <a:gd name="connsiteX11" fmla="*/ 596374 w 3028800"/>
                  <a:gd name="connsiteY11" fmla="*/ 2047113 h 2065359"/>
                  <a:gd name="connsiteX12" fmla="*/ 804496 w 3028800"/>
                  <a:gd name="connsiteY12" fmla="*/ 1903476 h 2065359"/>
                  <a:gd name="connsiteX13" fmla="*/ 1084435 w 3028800"/>
                  <a:gd name="connsiteY13" fmla="*/ 1721549 h 2065359"/>
                  <a:gd name="connsiteX14" fmla="*/ 1369138 w 3028800"/>
                  <a:gd name="connsiteY14" fmla="*/ 1611439 h 2065359"/>
                  <a:gd name="connsiteX15" fmla="*/ 1603643 w 3028800"/>
                  <a:gd name="connsiteY15" fmla="*/ 1554004 h 2065359"/>
                  <a:gd name="connsiteX16" fmla="*/ 1897966 w 3028800"/>
                  <a:gd name="connsiteY16" fmla="*/ 1498949 h 2065359"/>
                  <a:gd name="connsiteX17" fmla="*/ 2146759 w 3028800"/>
                  <a:gd name="connsiteY17" fmla="*/ 1513332 h 2065359"/>
                  <a:gd name="connsiteX18" fmla="*/ 2292682 w 3028800"/>
                  <a:gd name="connsiteY18" fmla="*/ 1537240 h 2065359"/>
                  <a:gd name="connsiteX19" fmla="*/ 2584623 w 3028800"/>
                  <a:gd name="connsiteY19" fmla="*/ 1594676 h 2065359"/>
                  <a:gd name="connsiteX20" fmla="*/ 2795126 w 3028800"/>
                  <a:gd name="connsiteY20" fmla="*/ 1620964 h 2065359"/>
                  <a:gd name="connsiteX21" fmla="*/ 2972005 w 3028800"/>
                  <a:gd name="connsiteY21" fmla="*/ 1234631 h 2065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28800" h="2065359">
                    <a:moveTo>
                      <a:pt x="525127" y="0"/>
                    </a:moveTo>
                    <a:cubicBezTo>
                      <a:pt x="525127" y="0"/>
                      <a:pt x="307386" y="172212"/>
                      <a:pt x="256141" y="229648"/>
                    </a:cubicBezTo>
                    <a:cubicBezTo>
                      <a:pt x="199944" y="292608"/>
                      <a:pt x="151843" y="362331"/>
                      <a:pt x="115552" y="438531"/>
                    </a:cubicBezTo>
                    <a:cubicBezTo>
                      <a:pt x="72785" y="528447"/>
                      <a:pt x="48115" y="625507"/>
                      <a:pt x="29446" y="723424"/>
                    </a:cubicBezTo>
                    <a:cubicBezTo>
                      <a:pt x="9825" y="826103"/>
                      <a:pt x="-3415" y="930212"/>
                      <a:pt x="776" y="1034606"/>
                    </a:cubicBezTo>
                    <a:cubicBezTo>
                      <a:pt x="4205" y="1121093"/>
                      <a:pt x="19159" y="1206913"/>
                      <a:pt x="48592" y="1288352"/>
                    </a:cubicBezTo>
                    <a:cubicBezTo>
                      <a:pt x="74785" y="1360551"/>
                      <a:pt x="111457" y="1428274"/>
                      <a:pt x="146699" y="1496568"/>
                    </a:cubicBezTo>
                    <a:cubicBezTo>
                      <a:pt x="184894" y="1570482"/>
                      <a:pt x="221185" y="1645349"/>
                      <a:pt x="254332" y="1721549"/>
                    </a:cubicBezTo>
                    <a:cubicBezTo>
                      <a:pt x="281287" y="1783461"/>
                      <a:pt x="306433" y="1846231"/>
                      <a:pt x="338056" y="1905857"/>
                    </a:cubicBezTo>
                    <a:cubicBezTo>
                      <a:pt x="357583" y="1942529"/>
                      <a:pt x="379776" y="1977866"/>
                      <a:pt x="407398" y="2008823"/>
                    </a:cubicBezTo>
                    <a:cubicBezTo>
                      <a:pt x="426829" y="2030539"/>
                      <a:pt x="449308" y="2049780"/>
                      <a:pt x="476740" y="2059114"/>
                    </a:cubicBezTo>
                    <a:cubicBezTo>
                      <a:pt x="515793" y="2072354"/>
                      <a:pt x="557893" y="2062734"/>
                      <a:pt x="596374" y="2047113"/>
                    </a:cubicBezTo>
                    <a:cubicBezTo>
                      <a:pt x="674860" y="2015300"/>
                      <a:pt x="738106" y="1956530"/>
                      <a:pt x="804496" y="1903476"/>
                    </a:cubicBezTo>
                    <a:cubicBezTo>
                      <a:pt x="891649" y="1833848"/>
                      <a:pt x="984804" y="1771841"/>
                      <a:pt x="1084435" y="1721549"/>
                    </a:cubicBezTo>
                    <a:cubicBezTo>
                      <a:pt x="1175494" y="1675638"/>
                      <a:pt x="1271030" y="1639348"/>
                      <a:pt x="1369138" y="1611439"/>
                    </a:cubicBezTo>
                    <a:cubicBezTo>
                      <a:pt x="1446576" y="1589437"/>
                      <a:pt x="1525252" y="1572387"/>
                      <a:pt x="1603643" y="1554004"/>
                    </a:cubicBezTo>
                    <a:cubicBezTo>
                      <a:pt x="1700989" y="1531049"/>
                      <a:pt x="1798144" y="1505141"/>
                      <a:pt x="1897966" y="1498949"/>
                    </a:cubicBezTo>
                    <a:cubicBezTo>
                      <a:pt x="1981119" y="1493711"/>
                      <a:pt x="2064272" y="1501521"/>
                      <a:pt x="2146759" y="1513332"/>
                    </a:cubicBezTo>
                    <a:cubicBezTo>
                      <a:pt x="2195527" y="1520285"/>
                      <a:pt x="2244200" y="1528382"/>
                      <a:pt x="2292682" y="1537240"/>
                    </a:cubicBezTo>
                    <a:cubicBezTo>
                      <a:pt x="2390218" y="1555147"/>
                      <a:pt x="2487563" y="1574102"/>
                      <a:pt x="2584623" y="1594676"/>
                    </a:cubicBezTo>
                    <a:cubicBezTo>
                      <a:pt x="2654251" y="1609439"/>
                      <a:pt x="2724260" y="1624393"/>
                      <a:pt x="2795126" y="1620964"/>
                    </a:cubicBezTo>
                    <a:cubicBezTo>
                      <a:pt x="2859991" y="1617821"/>
                      <a:pt x="3149551" y="1625918"/>
                      <a:pt x="2972005" y="1234631"/>
                    </a:cubicBezTo>
                  </a:path>
                </a:pathLst>
              </a:custGeom>
              <a:noFill/>
              <a:ln w="9525" cap="rnd">
                <a:solidFill>
                  <a:schemeClr val="bg2">
                    <a:alpha val="25000"/>
                  </a:schemeClr>
                </a:solidFill>
                <a:prstDash val="lgDash"/>
                <a:round/>
              </a:ln>
            </p:spPr>
            <p:txBody>
              <a:bodyPr rtlCol="0" anchor="ctr"/>
              <a:lstStyle/>
              <a:p>
                <a:endParaRPr lang="en-US"/>
              </a:p>
            </p:txBody>
          </p:sp>
        </p:grpSp>
        <p:sp>
          <p:nvSpPr>
            <p:cNvPr id="25" name="Freeform: Shape 24">
              <a:extLst>
                <a:ext uri="{FF2B5EF4-FFF2-40B4-BE49-F238E27FC236}">
                  <a16:creationId xmlns:a16="http://schemas.microsoft.com/office/drawing/2014/main" id="{3099EA02-8097-44CE-ABA3-D27A4AA00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2354" y="1198466"/>
              <a:ext cx="1161937" cy="1049976"/>
            </a:xfrm>
            <a:custGeom>
              <a:avLst/>
              <a:gdLst>
                <a:gd name="connsiteX0" fmla="*/ 279459 w 1161937"/>
                <a:gd name="connsiteY0" fmla="*/ 64453 h 1049976"/>
                <a:gd name="connsiteX1" fmla="*/ 99437 w 1161937"/>
                <a:gd name="connsiteY1" fmla="*/ 232093 h 1049976"/>
                <a:gd name="connsiteX2" fmla="*/ 2472 w 1161937"/>
                <a:gd name="connsiteY2" fmla="*/ 507746 h 1049976"/>
                <a:gd name="connsiteX3" fmla="*/ 17712 w 1161937"/>
                <a:gd name="connsiteY3" fmla="*/ 734917 h 1049976"/>
                <a:gd name="connsiteX4" fmla="*/ 85530 w 1161937"/>
                <a:gd name="connsiteY4" fmla="*/ 905320 h 1049976"/>
                <a:gd name="connsiteX5" fmla="*/ 388806 w 1161937"/>
                <a:gd name="connsiteY5" fmla="*/ 1048004 h 1049976"/>
                <a:gd name="connsiteX6" fmla="*/ 755709 w 1161937"/>
                <a:gd name="connsiteY6" fmla="*/ 984282 h 1049976"/>
                <a:gd name="connsiteX7" fmla="*/ 984214 w 1161937"/>
                <a:gd name="connsiteY7" fmla="*/ 856837 h 1049976"/>
                <a:gd name="connsiteX8" fmla="*/ 1144806 w 1161937"/>
                <a:gd name="connsiteY8" fmla="*/ 651859 h 1049976"/>
                <a:gd name="connsiteX9" fmla="*/ 1144806 w 1161937"/>
                <a:gd name="connsiteY9" fmla="*/ 435737 h 1049976"/>
                <a:gd name="connsiteX10" fmla="*/ 894203 w 1161937"/>
                <a:gd name="connsiteY10" fmla="*/ 110173 h 1049976"/>
                <a:gd name="connsiteX11" fmla="*/ 645219 w 1161937"/>
                <a:gd name="connsiteY11" fmla="*/ 11494 h 1049976"/>
                <a:gd name="connsiteX12" fmla="*/ 469102 w 1161937"/>
                <a:gd name="connsiteY12" fmla="*/ 3207 h 1049976"/>
                <a:gd name="connsiteX13" fmla="*/ 279459 w 1161937"/>
                <a:gd name="connsiteY13" fmla="*/ 64453 h 1049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61937" h="1049976">
                  <a:moveTo>
                    <a:pt x="279459" y="64453"/>
                  </a:moveTo>
                  <a:cubicBezTo>
                    <a:pt x="206784" y="104934"/>
                    <a:pt x="145538" y="162751"/>
                    <a:pt x="99437" y="232093"/>
                  </a:cubicBezTo>
                  <a:cubicBezTo>
                    <a:pt x="44763" y="314389"/>
                    <a:pt x="10759" y="409258"/>
                    <a:pt x="2472" y="507746"/>
                  </a:cubicBezTo>
                  <a:cubicBezTo>
                    <a:pt x="-3909" y="583660"/>
                    <a:pt x="2377" y="660146"/>
                    <a:pt x="17712" y="734917"/>
                  </a:cubicBezTo>
                  <a:cubicBezTo>
                    <a:pt x="30190" y="795782"/>
                    <a:pt x="48002" y="855980"/>
                    <a:pt x="85530" y="905320"/>
                  </a:cubicBezTo>
                  <a:cubicBezTo>
                    <a:pt x="155730" y="997617"/>
                    <a:pt x="272030" y="1038955"/>
                    <a:pt x="388806" y="1048004"/>
                  </a:cubicBezTo>
                  <a:cubicBezTo>
                    <a:pt x="514251" y="1057720"/>
                    <a:pt x="638361" y="1030764"/>
                    <a:pt x="755709" y="984282"/>
                  </a:cubicBezTo>
                  <a:cubicBezTo>
                    <a:pt x="837339" y="951992"/>
                    <a:pt x="915444" y="911320"/>
                    <a:pt x="984214" y="856837"/>
                  </a:cubicBezTo>
                  <a:cubicBezTo>
                    <a:pt x="1053556" y="801878"/>
                    <a:pt x="1115659" y="735013"/>
                    <a:pt x="1144806" y="651859"/>
                  </a:cubicBezTo>
                  <a:cubicBezTo>
                    <a:pt x="1169285" y="581946"/>
                    <a:pt x="1165951" y="506984"/>
                    <a:pt x="1144806" y="435737"/>
                  </a:cubicBezTo>
                  <a:cubicBezTo>
                    <a:pt x="1104801" y="300673"/>
                    <a:pt x="1011837" y="187801"/>
                    <a:pt x="894203" y="110173"/>
                  </a:cubicBezTo>
                  <a:cubicBezTo>
                    <a:pt x="818860" y="60547"/>
                    <a:pt x="733897" y="28258"/>
                    <a:pt x="645219" y="11494"/>
                  </a:cubicBezTo>
                  <a:cubicBezTo>
                    <a:pt x="587117" y="540"/>
                    <a:pt x="527776" y="-3365"/>
                    <a:pt x="469102" y="3207"/>
                  </a:cubicBezTo>
                  <a:cubicBezTo>
                    <a:pt x="402522" y="10636"/>
                    <a:pt x="337943" y="31782"/>
                    <a:pt x="279459" y="64453"/>
                  </a:cubicBezTo>
                  <a:close/>
                </a:path>
              </a:pathLst>
            </a:custGeom>
            <a:noFill/>
            <a:ln w="9525" cap="rnd">
              <a:solidFill>
                <a:schemeClr val="bg2">
                  <a:alpha val="2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77B9352D-F916-42DA-A39C-C6F0C72BB0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50030" y="1304029"/>
              <a:ext cx="846327" cy="774726"/>
            </a:xfrm>
            <a:custGeom>
              <a:avLst/>
              <a:gdLst>
                <a:gd name="connsiteX0" fmla="*/ 223506 w 846327"/>
                <a:gd name="connsiteY0" fmla="*/ 47187 h 774726"/>
                <a:gd name="connsiteX1" fmla="*/ 29100 w 846327"/>
                <a:gd name="connsiteY1" fmla="*/ 283216 h 774726"/>
                <a:gd name="connsiteX2" fmla="*/ 29100 w 846327"/>
                <a:gd name="connsiteY2" fmla="*/ 589064 h 774726"/>
                <a:gd name="connsiteX3" fmla="*/ 155402 w 846327"/>
                <a:gd name="connsiteY3" fmla="*/ 735368 h 774726"/>
                <a:gd name="connsiteX4" fmla="*/ 402957 w 846327"/>
                <a:gd name="connsiteY4" fmla="*/ 770325 h 774726"/>
                <a:gd name="connsiteX5" fmla="*/ 638891 w 846327"/>
                <a:gd name="connsiteY5" fmla="*/ 698887 h 774726"/>
                <a:gd name="connsiteX6" fmla="*/ 818342 w 846327"/>
                <a:gd name="connsiteY6" fmla="*/ 519341 h 774726"/>
                <a:gd name="connsiteX7" fmla="*/ 844917 w 846327"/>
                <a:gd name="connsiteY7" fmla="*/ 356463 h 774726"/>
                <a:gd name="connsiteX8" fmla="*/ 675467 w 846327"/>
                <a:gd name="connsiteY8" fmla="*/ 70523 h 774726"/>
                <a:gd name="connsiteX9" fmla="*/ 343140 w 846327"/>
                <a:gd name="connsiteY9" fmla="*/ 7372 h 774726"/>
                <a:gd name="connsiteX10" fmla="*/ 223506 w 846327"/>
                <a:gd name="connsiteY10" fmla="*/ 47187 h 774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327" h="774726">
                  <a:moveTo>
                    <a:pt x="223506" y="47187"/>
                  </a:moveTo>
                  <a:cubicBezTo>
                    <a:pt x="131304" y="97288"/>
                    <a:pt x="65391" y="184537"/>
                    <a:pt x="29100" y="283216"/>
                  </a:cubicBezTo>
                  <a:cubicBezTo>
                    <a:pt x="-7380" y="382467"/>
                    <a:pt x="-11952" y="491909"/>
                    <a:pt x="29100" y="589064"/>
                  </a:cubicBezTo>
                  <a:cubicBezTo>
                    <a:pt x="54913" y="650214"/>
                    <a:pt x="97585" y="703078"/>
                    <a:pt x="155402" y="735368"/>
                  </a:cubicBezTo>
                  <a:cubicBezTo>
                    <a:pt x="229697" y="776802"/>
                    <a:pt x="317898" y="779659"/>
                    <a:pt x="402957" y="770325"/>
                  </a:cubicBezTo>
                  <a:cubicBezTo>
                    <a:pt x="485538" y="761181"/>
                    <a:pt x="566120" y="738987"/>
                    <a:pt x="638891" y="698887"/>
                  </a:cubicBezTo>
                  <a:cubicBezTo>
                    <a:pt x="714900" y="656977"/>
                    <a:pt x="781956" y="597827"/>
                    <a:pt x="818342" y="519341"/>
                  </a:cubicBezTo>
                  <a:cubicBezTo>
                    <a:pt x="841964" y="468477"/>
                    <a:pt x="849870" y="412280"/>
                    <a:pt x="844917" y="356463"/>
                  </a:cubicBezTo>
                  <a:cubicBezTo>
                    <a:pt x="834630" y="240449"/>
                    <a:pt x="771955" y="135293"/>
                    <a:pt x="675467" y="70523"/>
                  </a:cubicBezTo>
                  <a:cubicBezTo>
                    <a:pt x="578788" y="5658"/>
                    <a:pt x="458392" y="-11868"/>
                    <a:pt x="343140" y="7372"/>
                  </a:cubicBezTo>
                  <a:cubicBezTo>
                    <a:pt x="301325" y="14325"/>
                    <a:pt x="260748" y="26994"/>
                    <a:pt x="223506" y="47187"/>
                  </a:cubicBezTo>
                  <a:close/>
                </a:path>
              </a:pathLst>
            </a:custGeom>
            <a:noFill/>
            <a:ln w="9525" cap="rnd">
              <a:solidFill>
                <a:schemeClr val="bg2">
                  <a:alpha val="2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BBECF786-5D3B-4D7B-941E-FE96E6478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06972" y="1445833"/>
              <a:ext cx="477596" cy="447528"/>
            </a:xfrm>
            <a:custGeom>
              <a:avLst/>
              <a:gdLst>
                <a:gd name="connsiteX0" fmla="*/ 88185 w 477596"/>
                <a:gd name="connsiteY0" fmla="*/ 75022 h 447528"/>
                <a:gd name="connsiteX1" fmla="*/ 79 w 477596"/>
                <a:gd name="connsiteY1" fmla="*/ 236280 h 447528"/>
                <a:gd name="connsiteX2" fmla="*/ 69897 w 477596"/>
                <a:gd name="connsiteY2" fmla="*/ 370964 h 447528"/>
                <a:gd name="connsiteX3" fmla="*/ 172958 w 477596"/>
                <a:gd name="connsiteY3" fmla="*/ 429162 h 447528"/>
                <a:gd name="connsiteX4" fmla="*/ 309165 w 477596"/>
                <a:gd name="connsiteY4" fmla="*/ 440782 h 447528"/>
                <a:gd name="connsiteX5" fmla="*/ 432990 w 477596"/>
                <a:gd name="connsiteY5" fmla="*/ 316957 h 447528"/>
                <a:gd name="connsiteX6" fmla="*/ 476996 w 477596"/>
                <a:gd name="connsiteY6" fmla="*/ 164843 h 447528"/>
                <a:gd name="connsiteX7" fmla="*/ 383937 w 477596"/>
                <a:gd name="connsiteY7" fmla="*/ 26826 h 447528"/>
                <a:gd name="connsiteX8" fmla="*/ 88185 w 477596"/>
                <a:gd name="connsiteY8" fmla="*/ 75022 h 447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7596" h="447528">
                  <a:moveTo>
                    <a:pt x="88185" y="75022"/>
                  </a:moveTo>
                  <a:cubicBezTo>
                    <a:pt x="37798" y="116361"/>
                    <a:pt x="-2016" y="171796"/>
                    <a:pt x="79" y="236280"/>
                  </a:cubicBezTo>
                  <a:cubicBezTo>
                    <a:pt x="1794" y="288763"/>
                    <a:pt x="30178" y="336103"/>
                    <a:pt x="69897" y="370964"/>
                  </a:cubicBezTo>
                  <a:cubicBezTo>
                    <a:pt x="99806" y="397253"/>
                    <a:pt x="135429" y="415636"/>
                    <a:pt x="172958" y="429162"/>
                  </a:cubicBezTo>
                  <a:cubicBezTo>
                    <a:pt x="217249" y="445068"/>
                    <a:pt x="264588" y="454784"/>
                    <a:pt x="309165" y="440782"/>
                  </a:cubicBezTo>
                  <a:cubicBezTo>
                    <a:pt x="366696" y="422780"/>
                    <a:pt x="403272" y="370297"/>
                    <a:pt x="432990" y="316957"/>
                  </a:cubicBezTo>
                  <a:cubicBezTo>
                    <a:pt x="459375" y="269618"/>
                    <a:pt x="481568" y="218469"/>
                    <a:pt x="476996" y="164843"/>
                  </a:cubicBezTo>
                  <a:cubicBezTo>
                    <a:pt x="472043" y="106169"/>
                    <a:pt x="435276" y="55972"/>
                    <a:pt x="383937" y="26826"/>
                  </a:cubicBezTo>
                  <a:cubicBezTo>
                    <a:pt x="289734" y="-26705"/>
                    <a:pt x="173244" y="5299"/>
                    <a:pt x="88185" y="75022"/>
                  </a:cubicBezTo>
                  <a:close/>
                </a:path>
              </a:pathLst>
            </a:custGeom>
            <a:noFill/>
            <a:ln w="9525" cap="rnd">
              <a:solidFill>
                <a:schemeClr val="bg2">
                  <a:alpha val="2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FF19012F-4A59-4866-B2D1-60B1A896B6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4816" y="1004887"/>
              <a:ext cx="2861881" cy="1271168"/>
            </a:xfrm>
            <a:custGeom>
              <a:avLst/>
              <a:gdLst>
                <a:gd name="connsiteX0" fmla="*/ 0 w 2861881"/>
                <a:gd name="connsiteY0" fmla="*/ 0 h 1271168"/>
                <a:gd name="connsiteX1" fmla="*/ 176879 w 2861881"/>
                <a:gd name="connsiteY1" fmla="*/ 115157 h 1271168"/>
                <a:gd name="connsiteX2" fmla="*/ 400812 w 2861881"/>
                <a:gd name="connsiteY2" fmla="*/ 277178 h 1271168"/>
                <a:gd name="connsiteX3" fmla="*/ 652367 w 2861881"/>
                <a:gd name="connsiteY3" fmla="*/ 421958 h 1271168"/>
                <a:gd name="connsiteX4" fmla="*/ 1110615 w 2861881"/>
                <a:gd name="connsiteY4" fmla="*/ 690848 h 1271168"/>
                <a:gd name="connsiteX5" fmla="*/ 1410843 w 2861881"/>
                <a:gd name="connsiteY5" fmla="*/ 830580 h 1271168"/>
                <a:gd name="connsiteX6" fmla="*/ 1585341 w 2861881"/>
                <a:gd name="connsiteY6" fmla="*/ 917067 h 1271168"/>
                <a:gd name="connsiteX7" fmla="*/ 1896047 w 2861881"/>
                <a:gd name="connsiteY7" fmla="*/ 1114901 h 1271168"/>
                <a:gd name="connsiteX8" fmla="*/ 2042255 w 2861881"/>
                <a:gd name="connsiteY8" fmla="*/ 1204627 h 1271168"/>
                <a:gd name="connsiteX9" fmla="*/ 2276570 w 2861881"/>
                <a:gd name="connsiteY9" fmla="*/ 1271111 h 1271168"/>
                <a:gd name="connsiteX10" fmla="*/ 2568988 w 2861881"/>
                <a:gd name="connsiteY10" fmla="*/ 1128141 h 1271168"/>
                <a:gd name="connsiteX11" fmla="*/ 2726817 w 2861881"/>
                <a:gd name="connsiteY11" fmla="*/ 882110 h 1271168"/>
                <a:gd name="connsiteX12" fmla="*/ 2861882 w 2861881"/>
                <a:gd name="connsiteY12" fmla="*/ 574929 h 127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61881" h="1271168">
                  <a:moveTo>
                    <a:pt x="0" y="0"/>
                  </a:moveTo>
                  <a:cubicBezTo>
                    <a:pt x="0" y="0"/>
                    <a:pt x="110680" y="67151"/>
                    <a:pt x="176879" y="115157"/>
                  </a:cubicBezTo>
                  <a:cubicBezTo>
                    <a:pt x="251555" y="169259"/>
                    <a:pt x="323564" y="226981"/>
                    <a:pt x="400812" y="277178"/>
                  </a:cubicBezTo>
                  <a:cubicBezTo>
                    <a:pt x="481965" y="329946"/>
                    <a:pt x="568166" y="374142"/>
                    <a:pt x="652367" y="421958"/>
                  </a:cubicBezTo>
                  <a:cubicBezTo>
                    <a:pt x="806387" y="509492"/>
                    <a:pt x="953167" y="609695"/>
                    <a:pt x="1110615" y="690848"/>
                  </a:cubicBezTo>
                  <a:cubicBezTo>
                    <a:pt x="1208723" y="741426"/>
                    <a:pt x="1310449" y="784670"/>
                    <a:pt x="1410843" y="830580"/>
                  </a:cubicBezTo>
                  <a:cubicBezTo>
                    <a:pt x="1469898" y="857631"/>
                    <a:pt x="1528477" y="885635"/>
                    <a:pt x="1585341" y="917067"/>
                  </a:cubicBezTo>
                  <a:cubicBezTo>
                    <a:pt x="1692878" y="976408"/>
                    <a:pt x="1794034" y="1046417"/>
                    <a:pt x="1896047" y="1114901"/>
                  </a:cubicBezTo>
                  <a:cubicBezTo>
                    <a:pt x="1943576" y="1146810"/>
                    <a:pt x="1991773" y="1177671"/>
                    <a:pt x="2042255" y="1204627"/>
                  </a:cubicBezTo>
                  <a:cubicBezTo>
                    <a:pt x="2115217" y="1243679"/>
                    <a:pt x="2194179" y="1272635"/>
                    <a:pt x="2276570" y="1271111"/>
                  </a:cubicBezTo>
                  <a:cubicBezTo>
                    <a:pt x="2388870" y="1269111"/>
                    <a:pt x="2490597" y="1209485"/>
                    <a:pt x="2568988" y="1128141"/>
                  </a:cubicBezTo>
                  <a:cubicBezTo>
                    <a:pt x="2637092" y="1057561"/>
                    <a:pt x="2686622" y="971836"/>
                    <a:pt x="2726817" y="882110"/>
                  </a:cubicBezTo>
                  <a:cubicBezTo>
                    <a:pt x="2772632" y="779907"/>
                    <a:pt x="2807208" y="672560"/>
                    <a:pt x="2861882" y="574929"/>
                  </a:cubicBezTo>
                </a:path>
              </a:pathLst>
            </a:custGeom>
            <a:noFill/>
            <a:ln w="9525" cap="rnd">
              <a:solidFill>
                <a:schemeClr val="bg2">
                  <a:alpha val="2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FA9DE6B4-5329-41C6-9FB0-2E88732A10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85128" y="1004887"/>
              <a:ext cx="2636234" cy="919096"/>
            </a:xfrm>
            <a:custGeom>
              <a:avLst/>
              <a:gdLst>
                <a:gd name="connsiteX0" fmla="*/ 0 w 2636234"/>
                <a:gd name="connsiteY0" fmla="*/ 0 h 919096"/>
                <a:gd name="connsiteX1" fmla="*/ 417862 w 2636234"/>
                <a:gd name="connsiteY1" fmla="*/ 274415 h 919096"/>
                <a:gd name="connsiteX2" fmla="*/ 980218 w 2636234"/>
                <a:gd name="connsiteY2" fmla="*/ 607981 h 919096"/>
                <a:gd name="connsiteX3" fmla="*/ 1473137 w 2636234"/>
                <a:gd name="connsiteY3" fmla="*/ 792290 h 919096"/>
                <a:gd name="connsiteX4" fmla="*/ 1827276 w 2636234"/>
                <a:gd name="connsiteY4" fmla="*/ 914400 h 919096"/>
                <a:gd name="connsiteX5" fmla="*/ 2119218 w 2636234"/>
                <a:gd name="connsiteY5" fmla="*/ 847344 h 919096"/>
                <a:gd name="connsiteX6" fmla="*/ 2269998 w 2636234"/>
                <a:gd name="connsiteY6" fmla="*/ 610362 h 919096"/>
                <a:gd name="connsiteX7" fmla="*/ 2413540 w 2636234"/>
                <a:gd name="connsiteY7" fmla="*/ 361379 h 919096"/>
                <a:gd name="connsiteX8" fmla="*/ 2636235 w 2636234"/>
                <a:gd name="connsiteY8" fmla="*/ 66961 h 919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36234" h="919096">
                  <a:moveTo>
                    <a:pt x="0" y="0"/>
                  </a:moveTo>
                  <a:cubicBezTo>
                    <a:pt x="0" y="0"/>
                    <a:pt x="243745" y="162020"/>
                    <a:pt x="417862" y="274415"/>
                  </a:cubicBezTo>
                  <a:cubicBezTo>
                    <a:pt x="601409" y="392906"/>
                    <a:pt x="781145" y="518732"/>
                    <a:pt x="980218" y="607981"/>
                  </a:cubicBezTo>
                  <a:cubicBezTo>
                    <a:pt x="1140333" y="679799"/>
                    <a:pt x="1310545" y="726091"/>
                    <a:pt x="1473137" y="792290"/>
                  </a:cubicBezTo>
                  <a:cubicBezTo>
                    <a:pt x="1589532" y="839724"/>
                    <a:pt x="1702975" y="897922"/>
                    <a:pt x="1827276" y="914400"/>
                  </a:cubicBezTo>
                  <a:cubicBezTo>
                    <a:pt x="1930813" y="928116"/>
                    <a:pt x="2039208" y="913543"/>
                    <a:pt x="2119218" y="847344"/>
                  </a:cubicBezTo>
                  <a:cubicBezTo>
                    <a:pt x="2192084" y="786956"/>
                    <a:pt x="2228184" y="696087"/>
                    <a:pt x="2269998" y="610362"/>
                  </a:cubicBezTo>
                  <a:cubicBezTo>
                    <a:pt x="2312003" y="524161"/>
                    <a:pt x="2362867" y="442722"/>
                    <a:pt x="2413540" y="361379"/>
                  </a:cubicBezTo>
                  <a:cubicBezTo>
                    <a:pt x="2485835" y="245459"/>
                    <a:pt x="2514886" y="126873"/>
                    <a:pt x="2636235" y="66961"/>
                  </a:cubicBezTo>
                </a:path>
              </a:pathLst>
            </a:custGeom>
            <a:noFill/>
            <a:ln w="9525" cap="rnd">
              <a:solidFill>
                <a:schemeClr val="bg2">
                  <a:alpha val="2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D5B645CC-35E5-4026-A374-3213D0173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7625" y="1004887"/>
              <a:ext cx="2292381" cy="625711"/>
            </a:xfrm>
            <a:custGeom>
              <a:avLst/>
              <a:gdLst>
                <a:gd name="connsiteX0" fmla="*/ 0 w 2292381"/>
                <a:gd name="connsiteY0" fmla="*/ 0 h 625711"/>
                <a:gd name="connsiteX1" fmla="*/ 272415 w 2292381"/>
                <a:gd name="connsiteY1" fmla="*/ 181070 h 625711"/>
                <a:gd name="connsiteX2" fmla="*/ 651415 w 2292381"/>
                <a:gd name="connsiteY2" fmla="*/ 385000 h 625711"/>
                <a:gd name="connsiteX3" fmla="*/ 915543 w 2292381"/>
                <a:gd name="connsiteY3" fmla="*/ 514255 h 625711"/>
                <a:gd name="connsiteX4" fmla="*/ 1277302 w 2292381"/>
                <a:gd name="connsiteY4" fmla="*/ 606171 h 625711"/>
                <a:gd name="connsiteX5" fmla="*/ 1618964 w 2292381"/>
                <a:gd name="connsiteY5" fmla="*/ 606171 h 625711"/>
                <a:gd name="connsiteX6" fmla="*/ 1817084 w 2292381"/>
                <a:gd name="connsiteY6" fmla="*/ 485489 h 625711"/>
                <a:gd name="connsiteX7" fmla="*/ 1963483 w 2292381"/>
                <a:gd name="connsiteY7" fmla="*/ 313182 h 625711"/>
                <a:gd name="connsiteX8" fmla="*/ 2102739 w 2292381"/>
                <a:gd name="connsiteY8" fmla="*/ 173831 h 625711"/>
                <a:gd name="connsiteX9" fmla="*/ 2292382 w 2292381"/>
                <a:gd name="connsiteY9" fmla="*/ 0 h 625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2381" h="625711">
                  <a:moveTo>
                    <a:pt x="0" y="0"/>
                  </a:moveTo>
                  <a:cubicBezTo>
                    <a:pt x="0" y="0"/>
                    <a:pt x="152019" y="110776"/>
                    <a:pt x="272415" y="181070"/>
                  </a:cubicBezTo>
                  <a:cubicBezTo>
                    <a:pt x="396335" y="253460"/>
                    <a:pt x="524351" y="318325"/>
                    <a:pt x="651415" y="385000"/>
                  </a:cubicBezTo>
                  <a:cubicBezTo>
                    <a:pt x="738283" y="430625"/>
                    <a:pt x="824198" y="478536"/>
                    <a:pt x="915543" y="514255"/>
                  </a:cubicBezTo>
                  <a:cubicBezTo>
                    <a:pt x="1031748" y="559689"/>
                    <a:pt x="1154049" y="585788"/>
                    <a:pt x="1277302" y="606171"/>
                  </a:cubicBezTo>
                  <a:cubicBezTo>
                    <a:pt x="1391602" y="625031"/>
                    <a:pt x="1508379" y="638556"/>
                    <a:pt x="1618964" y="606171"/>
                  </a:cubicBezTo>
                  <a:cubicBezTo>
                    <a:pt x="1694307" y="584168"/>
                    <a:pt x="1760791" y="540258"/>
                    <a:pt x="1817084" y="485489"/>
                  </a:cubicBezTo>
                  <a:cubicBezTo>
                    <a:pt x="1871186" y="432911"/>
                    <a:pt x="1913287" y="369475"/>
                    <a:pt x="1963483" y="313182"/>
                  </a:cubicBezTo>
                  <a:cubicBezTo>
                    <a:pt x="2007203" y="264128"/>
                    <a:pt x="2055305" y="219361"/>
                    <a:pt x="2102739" y="173831"/>
                  </a:cubicBezTo>
                  <a:cubicBezTo>
                    <a:pt x="2170271" y="109347"/>
                    <a:pt x="2292382" y="0"/>
                    <a:pt x="2292382" y="0"/>
                  </a:cubicBezTo>
                </a:path>
              </a:pathLst>
            </a:custGeom>
            <a:noFill/>
            <a:ln w="9525" cap="rnd">
              <a:solidFill>
                <a:schemeClr val="bg2">
                  <a:alpha val="2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C17ABE3A-3743-4935-8680-30474904B8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40696" y="1004887"/>
              <a:ext cx="1865852" cy="421548"/>
            </a:xfrm>
            <a:custGeom>
              <a:avLst/>
              <a:gdLst>
                <a:gd name="connsiteX0" fmla="*/ 1865852 w 1865852"/>
                <a:gd name="connsiteY0" fmla="*/ 0 h 421548"/>
                <a:gd name="connsiteX1" fmla="*/ 1535049 w 1865852"/>
                <a:gd name="connsiteY1" fmla="*/ 258699 h 421548"/>
                <a:gd name="connsiteX2" fmla="*/ 1247965 w 1865852"/>
                <a:gd name="connsiteY2" fmla="*/ 408051 h 421548"/>
                <a:gd name="connsiteX3" fmla="*/ 955072 w 1865852"/>
                <a:gd name="connsiteY3" fmla="*/ 408051 h 421548"/>
                <a:gd name="connsiteX4" fmla="*/ 596170 w 1865852"/>
                <a:gd name="connsiteY4" fmla="*/ 336233 h 421548"/>
                <a:gd name="connsiteX5" fmla="*/ 283178 w 1865852"/>
                <a:gd name="connsiteY5" fmla="*/ 186881 h 421548"/>
                <a:gd name="connsiteX6" fmla="*/ 0 w 1865852"/>
                <a:gd name="connsiteY6" fmla="*/ 0 h 421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852" h="421548">
                  <a:moveTo>
                    <a:pt x="1865852" y="0"/>
                  </a:moveTo>
                  <a:cubicBezTo>
                    <a:pt x="1865852" y="0"/>
                    <a:pt x="1677543" y="155734"/>
                    <a:pt x="1535049" y="258699"/>
                  </a:cubicBezTo>
                  <a:cubicBezTo>
                    <a:pt x="1446752" y="322517"/>
                    <a:pt x="1353598" y="383096"/>
                    <a:pt x="1247965" y="408051"/>
                  </a:cubicBezTo>
                  <a:cubicBezTo>
                    <a:pt x="1152239" y="430625"/>
                    <a:pt x="1053084" y="420815"/>
                    <a:pt x="955072" y="408051"/>
                  </a:cubicBezTo>
                  <a:cubicBezTo>
                    <a:pt x="833723" y="392240"/>
                    <a:pt x="711803" y="376142"/>
                    <a:pt x="596170" y="336233"/>
                  </a:cubicBezTo>
                  <a:cubicBezTo>
                    <a:pt x="486728" y="298418"/>
                    <a:pt x="382714" y="246412"/>
                    <a:pt x="283178" y="186881"/>
                  </a:cubicBezTo>
                  <a:cubicBezTo>
                    <a:pt x="176117" y="122777"/>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C35BA021-8EE3-4AAC-886D-84BD02C5D5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98062" y="1004887"/>
              <a:ext cx="1358265" cy="286935"/>
            </a:xfrm>
            <a:custGeom>
              <a:avLst/>
              <a:gdLst>
                <a:gd name="connsiteX0" fmla="*/ 0 w 1358265"/>
                <a:gd name="connsiteY0" fmla="*/ 11621 h 286935"/>
                <a:gd name="connsiteX1" fmla="*/ 200978 w 1358265"/>
                <a:gd name="connsiteY1" fmla="*/ 163830 h 286935"/>
                <a:gd name="connsiteX2" fmla="*/ 499586 w 1358265"/>
                <a:gd name="connsiteY2" fmla="*/ 258604 h 286935"/>
                <a:gd name="connsiteX3" fmla="*/ 780955 w 1358265"/>
                <a:gd name="connsiteY3" fmla="*/ 284417 h 286935"/>
                <a:gd name="connsiteX4" fmla="*/ 1027843 w 1358265"/>
                <a:gd name="connsiteY4" fmla="*/ 215456 h 286935"/>
                <a:gd name="connsiteX5" fmla="*/ 1358265 w 1358265"/>
                <a:gd name="connsiteY5" fmla="*/ 0 h 286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8265" h="286935">
                  <a:moveTo>
                    <a:pt x="0" y="11621"/>
                  </a:moveTo>
                  <a:cubicBezTo>
                    <a:pt x="0" y="11621"/>
                    <a:pt x="89249" y="104299"/>
                    <a:pt x="200978" y="163830"/>
                  </a:cubicBezTo>
                  <a:cubicBezTo>
                    <a:pt x="293465" y="213074"/>
                    <a:pt x="396812" y="237458"/>
                    <a:pt x="499586" y="258604"/>
                  </a:cubicBezTo>
                  <a:cubicBezTo>
                    <a:pt x="592360" y="277749"/>
                    <a:pt x="686753" y="293180"/>
                    <a:pt x="780955" y="284417"/>
                  </a:cubicBezTo>
                  <a:cubicBezTo>
                    <a:pt x="866585" y="276511"/>
                    <a:pt x="949166" y="250412"/>
                    <a:pt x="1027843" y="215456"/>
                  </a:cubicBezTo>
                  <a:cubicBezTo>
                    <a:pt x="1167860" y="153353"/>
                    <a:pt x="1358265" y="0"/>
                    <a:pt x="1358265" y="0"/>
                  </a:cubicBezTo>
                </a:path>
              </a:pathLst>
            </a:custGeom>
            <a:noFill/>
            <a:ln w="9525" cap="rnd">
              <a:solidFill>
                <a:schemeClr val="bg2">
                  <a:alpha val="2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474FDD7A-185B-4C48-925E-B353DDF0A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784276" y="1004887"/>
              <a:ext cx="890968" cy="167300"/>
            </a:xfrm>
            <a:custGeom>
              <a:avLst/>
              <a:gdLst>
                <a:gd name="connsiteX0" fmla="*/ 890968 w 890968"/>
                <a:gd name="connsiteY0" fmla="*/ 0 h 167300"/>
                <a:gd name="connsiteX1" fmla="*/ 657892 w 890968"/>
                <a:gd name="connsiteY1" fmla="*/ 143732 h 167300"/>
                <a:gd name="connsiteX2" fmla="*/ 408146 w 890968"/>
                <a:gd name="connsiteY2" fmla="*/ 160973 h 167300"/>
                <a:gd name="connsiteX3" fmla="*/ 0 w 890968"/>
                <a:gd name="connsiteY3" fmla="*/ 0 h 167300"/>
              </a:gdLst>
              <a:ahLst/>
              <a:cxnLst>
                <a:cxn ang="0">
                  <a:pos x="connsiteX0" y="connsiteY0"/>
                </a:cxn>
                <a:cxn ang="0">
                  <a:pos x="connsiteX1" y="connsiteY1"/>
                </a:cxn>
                <a:cxn ang="0">
                  <a:pos x="connsiteX2" y="connsiteY2"/>
                </a:cxn>
                <a:cxn ang="0">
                  <a:pos x="connsiteX3" y="connsiteY3"/>
                </a:cxn>
              </a:cxnLst>
              <a:rect l="l" t="t" r="r" b="b"/>
              <a:pathLst>
                <a:path w="890968" h="167300">
                  <a:moveTo>
                    <a:pt x="890968" y="0"/>
                  </a:moveTo>
                  <a:cubicBezTo>
                    <a:pt x="890968" y="0"/>
                    <a:pt x="763714" y="110585"/>
                    <a:pt x="657892" y="143732"/>
                  </a:cubicBezTo>
                  <a:cubicBezTo>
                    <a:pt x="577405" y="168974"/>
                    <a:pt x="491871" y="172593"/>
                    <a:pt x="408146" y="160973"/>
                  </a:cubicBezTo>
                  <a:cubicBezTo>
                    <a:pt x="235077" y="136970"/>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AECAF353-692D-4440-A095-A282E677A7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65548" y="2182176"/>
              <a:ext cx="1677721" cy="3076193"/>
            </a:xfrm>
            <a:custGeom>
              <a:avLst/>
              <a:gdLst>
                <a:gd name="connsiteX0" fmla="*/ 1665434 w 1677721"/>
                <a:gd name="connsiteY0" fmla="*/ 3076194 h 3076193"/>
                <a:gd name="connsiteX1" fmla="*/ 1068693 w 1677721"/>
                <a:gd name="connsiteY1" fmla="*/ 3054382 h 3076193"/>
                <a:gd name="connsiteX2" fmla="*/ 852952 w 1677721"/>
                <a:gd name="connsiteY2" fmla="*/ 3054382 h 3076193"/>
                <a:gd name="connsiteX3" fmla="*/ 519481 w 1677721"/>
                <a:gd name="connsiteY3" fmla="*/ 3002471 h 3076193"/>
                <a:gd name="connsiteX4" fmla="*/ 400610 w 1677721"/>
                <a:gd name="connsiteY4" fmla="*/ 2945892 h 3076193"/>
                <a:gd name="connsiteX5" fmla="*/ 184868 w 1677721"/>
                <a:gd name="connsiteY5" fmla="*/ 2706910 h 3076193"/>
                <a:gd name="connsiteX6" fmla="*/ 59138 w 1677721"/>
                <a:gd name="connsiteY6" fmla="*/ 2451830 h 3076193"/>
                <a:gd name="connsiteX7" fmla="*/ 274 w 1677721"/>
                <a:gd name="connsiteY7" fmla="*/ 2128552 h 3076193"/>
                <a:gd name="connsiteX8" fmla="*/ 172200 w 1677721"/>
                <a:gd name="connsiteY8" fmla="*/ 1672590 h 3076193"/>
                <a:gd name="connsiteX9" fmla="*/ 446806 w 1677721"/>
                <a:gd name="connsiteY9" fmla="*/ 1445133 h 3076193"/>
                <a:gd name="connsiteX10" fmla="*/ 633686 w 1677721"/>
                <a:gd name="connsiteY10" fmla="*/ 1381601 h 3076193"/>
                <a:gd name="connsiteX11" fmla="*/ 840188 w 1677721"/>
                <a:gd name="connsiteY11" fmla="*/ 1260348 h 3076193"/>
                <a:gd name="connsiteX12" fmla="*/ 904768 w 1677721"/>
                <a:gd name="connsiteY12" fmla="*/ 1108615 h 3076193"/>
                <a:gd name="connsiteX13" fmla="*/ 926294 w 1677721"/>
                <a:gd name="connsiteY13" fmla="*/ 955453 h 3076193"/>
                <a:gd name="connsiteX14" fmla="*/ 912959 w 1677721"/>
                <a:gd name="connsiteY14" fmla="*/ 763905 h 3076193"/>
                <a:gd name="connsiteX15" fmla="*/ 949535 w 1677721"/>
                <a:gd name="connsiteY15" fmla="*/ 651320 h 3076193"/>
                <a:gd name="connsiteX16" fmla="*/ 1089934 w 1677721"/>
                <a:gd name="connsiteY16" fmla="*/ 510826 h 3076193"/>
                <a:gd name="connsiteX17" fmla="*/ 1324535 w 1677721"/>
                <a:gd name="connsiteY17" fmla="*/ 323278 h 3076193"/>
                <a:gd name="connsiteX18" fmla="*/ 1677721 w 1677721"/>
                <a:gd name="connsiteY18" fmla="*/ 0 h 3076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77721" h="3076193">
                  <a:moveTo>
                    <a:pt x="1665434" y="3076194"/>
                  </a:moveTo>
                  <a:cubicBezTo>
                    <a:pt x="1494651" y="3069431"/>
                    <a:pt x="1239571" y="3053620"/>
                    <a:pt x="1068693" y="3054382"/>
                  </a:cubicBezTo>
                  <a:cubicBezTo>
                    <a:pt x="996779" y="3054668"/>
                    <a:pt x="924866" y="3056573"/>
                    <a:pt x="852952" y="3054382"/>
                  </a:cubicBezTo>
                  <a:cubicBezTo>
                    <a:pt x="739890" y="3050953"/>
                    <a:pt x="626638" y="3038380"/>
                    <a:pt x="519481" y="3002471"/>
                  </a:cubicBezTo>
                  <a:cubicBezTo>
                    <a:pt x="477667" y="2988469"/>
                    <a:pt x="437567" y="2969990"/>
                    <a:pt x="400610" y="2945892"/>
                  </a:cubicBezTo>
                  <a:cubicBezTo>
                    <a:pt x="309836" y="2886837"/>
                    <a:pt x="242876" y="2798731"/>
                    <a:pt x="184868" y="2706910"/>
                  </a:cubicBezTo>
                  <a:cubicBezTo>
                    <a:pt x="134005" y="2626519"/>
                    <a:pt x="91618" y="2541175"/>
                    <a:pt x="59138" y="2451830"/>
                  </a:cubicBezTo>
                  <a:cubicBezTo>
                    <a:pt x="21324" y="2347913"/>
                    <a:pt x="-2870" y="2238947"/>
                    <a:pt x="274" y="2128552"/>
                  </a:cubicBezTo>
                  <a:cubicBezTo>
                    <a:pt x="4941" y="1962531"/>
                    <a:pt x="71044" y="1804797"/>
                    <a:pt x="172200" y="1672590"/>
                  </a:cubicBezTo>
                  <a:cubicBezTo>
                    <a:pt x="245638" y="1576578"/>
                    <a:pt x="336220" y="1493615"/>
                    <a:pt x="446806" y="1445133"/>
                  </a:cubicBezTo>
                  <a:cubicBezTo>
                    <a:pt x="507099" y="1418749"/>
                    <a:pt x="571012" y="1401890"/>
                    <a:pt x="633686" y="1381601"/>
                  </a:cubicBezTo>
                  <a:cubicBezTo>
                    <a:pt x="711696" y="1356455"/>
                    <a:pt x="789992" y="1324356"/>
                    <a:pt x="840188" y="1260348"/>
                  </a:cubicBezTo>
                  <a:cubicBezTo>
                    <a:pt x="874478" y="1216724"/>
                    <a:pt x="891528" y="1162812"/>
                    <a:pt x="904768" y="1108615"/>
                  </a:cubicBezTo>
                  <a:cubicBezTo>
                    <a:pt x="917055" y="1058323"/>
                    <a:pt x="927152" y="1007174"/>
                    <a:pt x="926294" y="955453"/>
                  </a:cubicBezTo>
                  <a:cubicBezTo>
                    <a:pt x="925246" y="891159"/>
                    <a:pt x="907720" y="827913"/>
                    <a:pt x="912959" y="763905"/>
                  </a:cubicBezTo>
                  <a:cubicBezTo>
                    <a:pt x="916198" y="724090"/>
                    <a:pt x="928961" y="685610"/>
                    <a:pt x="949535" y="651320"/>
                  </a:cubicBezTo>
                  <a:cubicBezTo>
                    <a:pt x="983825" y="594170"/>
                    <a:pt x="1037737" y="552640"/>
                    <a:pt x="1089934" y="510826"/>
                  </a:cubicBezTo>
                  <a:cubicBezTo>
                    <a:pt x="1168039" y="448247"/>
                    <a:pt x="1245477" y="384619"/>
                    <a:pt x="1324535" y="323278"/>
                  </a:cubicBezTo>
                  <a:cubicBezTo>
                    <a:pt x="1423785" y="246221"/>
                    <a:pt x="1594854" y="94202"/>
                    <a:pt x="1677721" y="0"/>
                  </a:cubicBezTo>
                </a:path>
              </a:pathLst>
            </a:custGeom>
            <a:noFill/>
            <a:ln w="9525" cap="rnd">
              <a:solidFill>
                <a:schemeClr val="bg2">
                  <a:alpha val="2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68A28F31-C1FD-4B00-8A52-48952AB443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40193" y="2492025"/>
              <a:ext cx="1468691" cy="2607257"/>
            </a:xfrm>
            <a:custGeom>
              <a:avLst/>
              <a:gdLst>
                <a:gd name="connsiteX0" fmla="*/ 1450689 w 1468691"/>
                <a:gd name="connsiteY0" fmla="*/ 2568321 h 2607257"/>
                <a:gd name="connsiteX1" fmla="*/ 1210183 w 1468691"/>
                <a:gd name="connsiteY1" fmla="*/ 2590609 h 2607257"/>
                <a:gd name="connsiteX2" fmla="*/ 905573 w 1468691"/>
                <a:gd name="connsiteY2" fmla="*/ 2606802 h 2607257"/>
                <a:gd name="connsiteX3" fmla="*/ 558292 w 1468691"/>
                <a:gd name="connsiteY3" fmla="*/ 2587181 h 2607257"/>
                <a:gd name="connsiteX4" fmla="*/ 467138 w 1468691"/>
                <a:gd name="connsiteY4" fmla="*/ 2568702 h 2607257"/>
                <a:gd name="connsiteX5" fmla="*/ 206343 w 1468691"/>
                <a:gd name="connsiteY5" fmla="*/ 2407063 h 2607257"/>
                <a:gd name="connsiteX6" fmla="*/ 78613 w 1468691"/>
                <a:gd name="connsiteY6" fmla="*/ 2211896 h 2607257"/>
                <a:gd name="connsiteX7" fmla="*/ 2032 w 1468691"/>
                <a:gd name="connsiteY7" fmla="*/ 1936623 h 2607257"/>
                <a:gd name="connsiteX8" fmla="*/ 21177 w 1468691"/>
                <a:gd name="connsiteY8" fmla="*/ 1749933 h 2607257"/>
                <a:gd name="connsiteX9" fmla="*/ 116903 w 1468691"/>
                <a:gd name="connsiteY9" fmla="*/ 1594295 h 2607257"/>
                <a:gd name="connsiteX10" fmla="*/ 241300 w 1468691"/>
                <a:gd name="connsiteY10" fmla="*/ 1512951 h 2607257"/>
                <a:gd name="connsiteX11" fmla="*/ 475805 w 1468691"/>
                <a:gd name="connsiteY11" fmla="*/ 1500949 h 2607257"/>
                <a:gd name="connsiteX12" fmla="*/ 664781 w 1468691"/>
                <a:gd name="connsiteY12" fmla="*/ 1541621 h 2607257"/>
                <a:gd name="connsiteX13" fmla="*/ 803560 w 1468691"/>
                <a:gd name="connsiteY13" fmla="*/ 1541621 h 2607257"/>
                <a:gd name="connsiteX14" fmla="*/ 942340 w 1468691"/>
                <a:gd name="connsiteY14" fmla="*/ 1429131 h 2607257"/>
                <a:gd name="connsiteX15" fmla="*/ 1018921 w 1468691"/>
                <a:gd name="connsiteY15" fmla="*/ 1163383 h 2607257"/>
                <a:gd name="connsiteX16" fmla="*/ 1061974 w 1468691"/>
                <a:gd name="connsiteY16" fmla="*/ 811530 h 2607257"/>
                <a:gd name="connsiteX17" fmla="*/ 1114647 w 1468691"/>
                <a:gd name="connsiteY17" fmla="*/ 574548 h 2607257"/>
                <a:gd name="connsiteX18" fmla="*/ 1243806 w 1468691"/>
                <a:gd name="connsiteY18" fmla="*/ 284893 h 2607257"/>
                <a:gd name="connsiteX19" fmla="*/ 1468691 w 1468691"/>
                <a:gd name="connsiteY19" fmla="*/ 0 h 260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68691" h="2607257">
                  <a:moveTo>
                    <a:pt x="1450689" y="2568321"/>
                  </a:moveTo>
                  <a:cubicBezTo>
                    <a:pt x="1398682" y="2574989"/>
                    <a:pt x="1262570" y="2587752"/>
                    <a:pt x="1210183" y="2590609"/>
                  </a:cubicBezTo>
                  <a:cubicBezTo>
                    <a:pt x="1108646" y="2596134"/>
                    <a:pt x="1007205" y="2604707"/>
                    <a:pt x="905573" y="2606802"/>
                  </a:cubicBezTo>
                  <a:cubicBezTo>
                    <a:pt x="789464" y="2609088"/>
                    <a:pt x="673354" y="2602802"/>
                    <a:pt x="558292" y="2587181"/>
                  </a:cubicBezTo>
                  <a:cubicBezTo>
                    <a:pt x="527526" y="2582990"/>
                    <a:pt x="497046" y="2577274"/>
                    <a:pt x="467138" y="2568702"/>
                  </a:cubicBezTo>
                  <a:cubicBezTo>
                    <a:pt x="367220" y="2540222"/>
                    <a:pt x="277876" y="2482501"/>
                    <a:pt x="206343" y="2407063"/>
                  </a:cubicBezTo>
                  <a:cubicBezTo>
                    <a:pt x="152527" y="2350294"/>
                    <a:pt x="111379" y="2283047"/>
                    <a:pt x="78613" y="2211896"/>
                  </a:cubicBezTo>
                  <a:cubicBezTo>
                    <a:pt x="38513" y="2124742"/>
                    <a:pt x="9938" y="2032159"/>
                    <a:pt x="2032" y="1936623"/>
                  </a:cubicBezTo>
                  <a:cubicBezTo>
                    <a:pt x="-3207" y="1873567"/>
                    <a:pt x="1174" y="1809845"/>
                    <a:pt x="21177" y="1749933"/>
                  </a:cubicBezTo>
                  <a:cubicBezTo>
                    <a:pt x="40608" y="1691449"/>
                    <a:pt x="73469" y="1638109"/>
                    <a:pt x="116903" y="1594295"/>
                  </a:cubicBezTo>
                  <a:cubicBezTo>
                    <a:pt x="152241" y="1558576"/>
                    <a:pt x="194151" y="1530001"/>
                    <a:pt x="241300" y="1512951"/>
                  </a:cubicBezTo>
                  <a:cubicBezTo>
                    <a:pt x="315881" y="1485900"/>
                    <a:pt x="397224" y="1487519"/>
                    <a:pt x="475805" y="1500949"/>
                  </a:cubicBezTo>
                  <a:cubicBezTo>
                    <a:pt x="539337" y="1511808"/>
                    <a:pt x="601440" y="1529810"/>
                    <a:pt x="664781" y="1541621"/>
                  </a:cubicBezTo>
                  <a:cubicBezTo>
                    <a:pt x="710977" y="1550194"/>
                    <a:pt x="758412" y="1554194"/>
                    <a:pt x="803560" y="1541621"/>
                  </a:cubicBezTo>
                  <a:cubicBezTo>
                    <a:pt x="862711" y="1525143"/>
                    <a:pt x="909288" y="1481233"/>
                    <a:pt x="942340" y="1429131"/>
                  </a:cubicBezTo>
                  <a:cubicBezTo>
                    <a:pt x="992156" y="1350455"/>
                    <a:pt x="1006919" y="1256157"/>
                    <a:pt x="1018921" y="1163383"/>
                  </a:cubicBezTo>
                  <a:cubicBezTo>
                    <a:pt x="1034065" y="1046131"/>
                    <a:pt x="1043972" y="928306"/>
                    <a:pt x="1061974" y="811530"/>
                  </a:cubicBezTo>
                  <a:cubicBezTo>
                    <a:pt x="1074356" y="731425"/>
                    <a:pt x="1091120" y="652081"/>
                    <a:pt x="1114647" y="574548"/>
                  </a:cubicBezTo>
                  <a:cubicBezTo>
                    <a:pt x="1145413" y="472916"/>
                    <a:pt x="1187990" y="375094"/>
                    <a:pt x="1243806" y="284893"/>
                  </a:cubicBezTo>
                  <a:cubicBezTo>
                    <a:pt x="1307623" y="181832"/>
                    <a:pt x="1388396" y="90868"/>
                    <a:pt x="1468691" y="0"/>
                  </a:cubicBezTo>
                </a:path>
              </a:pathLst>
            </a:custGeom>
            <a:noFill/>
            <a:ln w="9525" cap="rnd">
              <a:solidFill>
                <a:schemeClr val="bg2">
                  <a:alpha val="2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E1E3F6DD-B482-497A-843E-010612C85F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58181" y="2783204"/>
              <a:ext cx="1175182" cy="2095685"/>
            </a:xfrm>
            <a:custGeom>
              <a:avLst/>
              <a:gdLst>
                <a:gd name="connsiteX0" fmla="*/ 1175183 w 1175182"/>
                <a:gd name="connsiteY0" fmla="*/ 1950434 h 2095685"/>
                <a:gd name="connsiteX1" fmla="*/ 696075 w 1175182"/>
                <a:gd name="connsiteY1" fmla="*/ 2077307 h 2095685"/>
                <a:gd name="connsiteX2" fmla="*/ 349175 w 1175182"/>
                <a:gd name="connsiteY2" fmla="*/ 2089309 h 2095685"/>
                <a:gd name="connsiteX3" fmla="*/ 73997 w 1175182"/>
                <a:gd name="connsiteY3" fmla="*/ 1987582 h 2095685"/>
                <a:gd name="connsiteX4" fmla="*/ 2179 w 1175182"/>
                <a:gd name="connsiteY4" fmla="*/ 1818037 h 2095685"/>
                <a:gd name="connsiteX5" fmla="*/ 18086 w 1175182"/>
                <a:gd name="connsiteY5" fmla="*/ 1694402 h 2095685"/>
                <a:gd name="connsiteX6" fmla="*/ 161627 w 1175182"/>
                <a:gd name="connsiteY6" fmla="*/ 1594676 h 2095685"/>
                <a:gd name="connsiteX7" fmla="*/ 384893 w 1175182"/>
                <a:gd name="connsiteY7" fmla="*/ 1664494 h 2095685"/>
                <a:gd name="connsiteX8" fmla="*/ 648069 w 1175182"/>
                <a:gd name="connsiteY8" fmla="*/ 1684401 h 2095685"/>
                <a:gd name="connsiteX9" fmla="*/ 831520 w 1175182"/>
                <a:gd name="connsiteY9" fmla="*/ 1550765 h 2095685"/>
                <a:gd name="connsiteX10" fmla="*/ 909245 w 1175182"/>
                <a:gd name="connsiteY10" fmla="*/ 1315402 h 2095685"/>
                <a:gd name="connsiteX11" fmla="*/ 975062 w 1175182"/>
                <a:gd name="connsiteY11" fmla="*/ 876586 h 2095685"/>
                <a:gd name="connsiteX12" fmla="*/ 989064 w 1175182"/>
                <a:gd name="connsiteY12" fmla="*/ 591312 h 2095685"/>
                <a:gd name="connsiteX13" fmla="*/ 1158514 w 1175182"/>
                <a:gd name="connsiteY13" fmla="*/ 0 h 2095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75182" h="2095685">
                  <a:moveTo>
                    <a:pt x="1175183" y="1950434"/>
                  </a:moveTo>
                  <a:cubicBezTo>
                    <a:pt x="1097554" y="1973485"/>
                    <a:pt x="775799" y="2063115"/>
                    <a:pt x="696075" y="2077307"/>
                  </a:cubicBezTo>
                  <a:cubicBezTo>
                    <a:pt x="581489" y="2097786"/>
                    <a:pt x="465094" y="2100167"/>
                    <a:pt x="349175" y="2089309"/>
                  </a:cubicBezTo>
                  <a:cubicBezTo>
                    <a:pt x="247638" y="2079784"/>
                    <a:pt x="142292" y="2061401"/>
                    <a:pt x="73997" y="1987582"/>
                  </a:cubicBezTo>
                  <a:cubicBezTo>
                    <a:pt x="31420" y="1941481"/>
                    <a:pt x="9513" y="1880616"/>
                    <a:pt x="2179" y="1818037"/>
                  </a:cubicBezTo>
                  <a:cubicBezTo>
                    <a:pt x="-2774" y="1775746"/>
                    <a:pt x="-12" y="1732693"/>
                    <a:pt x="18086" y="1694402"/>
                  </a:cubicBezTo>
                  <a:cubicBezTo>
                    <a:pt x="44755" y="1638110"/>
                    <a:pt x="99810" y="1600295"/>
                    <a:pt x="161627" y="1594676"/>
                  </a:cubicBezTo>
                  <a:cubicBezTo>
                    <a:pt x="240304" y="1587532"/>
                    <a:pt x="310312" y="1635633"/>
                    <a:pt x="384893" y="1664494"/>
                  </a:cubicBezTo>
                  <a:cubicBezTo>
                    <a:pt x="468904" y="1696974"/>
                    <a:pt x="561392" y="1708594"/>
                    <a:pt x="648069" y="1684401"/>
                  </a:cubicBezTo>
                  <a:cubicBezTo>
                    <a:pt x="723602" y="1663351"/>
                    <a:pt x="788563" y="1616488"/>
                    <a:pt x="831520" y="1550765"/>
                  </a:cubicBezTo>
                  <a:cubicBezTo>
                    <a:pt x="877050" y="1480947"/>
                    <a:pt x="893052" y="1397508"/>
                    <a:pt x="909245" y="1315402"/>
                  </a:cubicBezTo>
                  <a:cubicBezTo>
                    <a:pt x="938010" y="1170051"/>
                    <a:pt x="963156" y="1024128"/>
                    <a:pt x="975062" y="876586"/>
                  </a:cubicBezTo>
                  <a:cubicBezTo>
                    <a:pt x="982682" y="781717"/>
                    <a:pt x="981539" y="686276"/>
                    <a:pt x="989064" y="591312"/>
                  </a:cubicBezTo>
                  <a:cubicBezTo>
                    <a:pt x="998970" y="465296"/>
                    <a:pt x="981730" y="160211"/>
                    <a:pt x="1158514" y="0"/>
                  </a:cubicBezTo>
                </a:path>
              </a:pathLst>
            </a:custGeom>
            <a:noFill/>
            <a:ln w="9525" cap="rnd">
              <a:solidFill>
                <a:schemeClr val="bg2">
                  <a:alpha val="25000"/>
                </a:schemeClr>
              </a:solidFill>
              <a:prstDash val="lgDash"/>
              <a:round/>
            </a:ln>
          </p:spPr>
          <p:txBody>
            <a:bodyPr rtlCol="0" anchor="ctr"/>
            <a:lstStyle/>
            <a:p>
              <a:endParaRPr lang="en-US"/>
            </a:p>
          </p:txBody>
        </p:sp>
      </p:grpSp>
      <p:grpSp>
        <p:nvGrpSpPr>
          <p:cNvPr id="44" name="Bottom Right">
            <a:extLst>
              <a:ext uri="{FF2B5EF4-FFF2-40B4-BE49-F238E27FC236}">
                <a16:creationId xmlns:a16="http://schemas.microsoft.com/office/drawing/2014/main" id="{A5761FD8-9CFD-4F5A-AB69-F179306BC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45" name="Graphic 157">
              <a:extLst>
                <a:ext uri="{FF2B5EF4-FFF2-40B4-BE49-F238E27FC236}">
                  <a16:creationId xmlns:a16="http://schemas.microsoft.com/office/drawing/2014/main" id="{853A7FDC-72AB-4F06-8A0A-EE5BE087D7B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7"/>
              <a:chOff x="4114800" y="1423987"/>
              <a:chExt cx="3961542" cy="4007547"/>
            </a:xfrm>
            <a:noFill/>
          </p:grpSpPr>
          <p:sp>
            <p:nvSpPr>
              <p:cNvPr id="47" name="Freeform: Shape 46">
                <a:extLst>
                  <a:ext uri="{FF2B5EF4-FFF2-40B4-BE49-F238E27FC236}">
                    <a16:creationId xmlns:a16="http://schemas.microsoft.com/office/drawing/2014/main" id="{4F1A41BD-2192-490D-9C88-AB9D24292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C2F4F134-CBCA-4B59-8D8A-AEF12063F7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6399BC90-16E2-4AAD-9BB1-6FECCA22B7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393E4470-E7B4-49CF-9EEF-4F40E31F36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E25ED4C5-C452-433A-9E42-979F52F8B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40B2D17D-9313-4262-BB14-4030DE291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33B17B98-027F-4155-A5F5-FED5D0F73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46" name="Freeform: Shape 45">
              <a:extLst>
                <a:ext uri="{FF2B5EF4-FFF2-40B4-BE49-F238E27FC236}">
                  <a16:creationId xmlns:a16="http://schemas.microsoft.com/office/drawing/2014/main" id="{01EB1739-4A5E-4811-8CCC-6E261D2921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p:cNvSpPr>
            <a:spLocks noGrp="1"/>
          </p:cNvSpPr>
          <p:nvPr>
            <p:ph type="ctrTitle"/>
          </p:nvPr>
        </p:nvSpPr>
        <p:spPr>
          <a:xfrm>
            <a:off x="4000500" y="740211"/>
            <a:ext cx="7530685" cy="3163864"/>
          </a:xfrm>
        </p:spPr>
        <p:txBody>
          <a:bodyPr>
            <a:normAutofit/>
          </a:bodyPr>
          <a:lstStyle/>
          <a:p>
            <a:pPr algn="l"/>
            <a:r>
              <a:rPr lang="en-US" sz="5400">
                <a:solidFill>
                  <a:srgbClr val="FFFFFF"/>
                </a:solidFill>
                <a:cs typeface="Calibri Light"/>
              </a:rPr>
              <a:t>Cost-Effective App Data Distribution in Edge Computing</a:t>
            </a:r>
            <a:endParaRPr lang="en-US" sz="5400">
              <a:solidFill>
                <a:srgbClr val="FFFFFF"/>
              </a:solidFill>
            </a:endParaRPr>
          </a:p>
        </p:txBody>
      </p:sp>
      <p:sp>
        <p:nvSpPr>
          <p:cNvPr id="3" name="Subtitle 2"/>
          <p:cNvSpPr>
            <a:spLocks noGrp="1"/>
          </p:cNvSpPr>
          <p:nvPr>
            <p:ph type="subTitle" idx="1"/>
          </p:nvPr>
        </p:nvSpPr>
        <p:spPr>
          <a:xfrm>
            <a:off x="4000193" y="4074515"/>
            <a:ext cx="7583133" cy="1279124"/>
          </a:xfrm>
        </p:spPr>
        <p:txBody>
          <a:bodyPr vert="horz" lIns="91440" tIns="45720" rIns="91440" bIns="45720" rtlCol="0" anchor="t">
            <a:normAutofit/>
          </a:bodyPr>
          <a:lstStyle/>
          <a:p>
            <a:pPr algn="l"/>
            <a:r>
              <a:rPr lang="en-US" sz="2200" dirty="0">
                <a:solidFill>
                  <a:srgbClr val="FFFFFF"/>
                </a:solidFill>
                <a:cs typeface="Calibri"/>
              </a:rPr>
              <a:t>RAVI SHANKAR – 170101053</a:t>
            </a:r>
          </a:p>
          <a:p>
            <a:pPr algn="l"/>
            <a:r>
              <a:rPr lang="en-US" sz="2200" dirty="0">
                <a:solidFill>
                  <a:srgbClr val="FFFFFF"/>
                </a:solidFill>
                <a:cs typeface="Calibri"/>
              </a:rPr>
              <a:t>UNDER THE GUIDANCE OF DR. ARYABARTTA SAHU</a:t>
            </a:r>
          </a:p>
        </p:txBody>
      </p:sp>
      <p:grpSp>
        <p:nvGrpSpPr>
          <p:cNvPr id="55" name="Cross">
            <a:extLst>
              <a:ext uri="{FF2B5EF4-FFF2-40B4-BE49-F238E27FC236}">
                <a16:creationId xmlns:a16="http://schemas.microsoft.com/office/drawing/2014/main" id="{361195DA-BFB4-4917-BAFD-7D3D669EFA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37795" y="4013703"/>
            <a:ext cx="118872" cy="118872"/>
            <a:chOff x="1175347" y="3733800"/>
            <a:chExt cx="118872" cy="118872"/>
          </a:xfrm>
        </p:grpSpPr>
        <p:cxnSp>
          <p:nvCxnSpPr>
            <p:cNvPr id="56" name="Straight Connector 55">
              <a:extLst>
                <a:ext uri="{FF2B5EF4-FFF2-40B4-BE49-F238E27FC236}">
                  <a16:creationId xmlns:a16="http://schemas.microsoft.com/office/drawing/2014/main" id="{ABA6C567-3C4A-4D67-9D01-9CC2623D40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7" name="Straight Connector 56">
              <a:extLst>
                <a:ext uri="{FF2B5EF4-FFF2-40B4-BE49-F238E27FC236}">
                  <a16:creationId xmlns:a16="http://schemas.microsoft.com/office/drawing/2014/main" id="{9180C785-A181-4425-9C06-6670254CBF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374BC-8BDB-4097-9817-C2964D6FFF96}"/>
              </a:ext>
            </a:extLst>
          </p:cNvPr>
          <p:cNvSpPr>
            <a:spLocks noGrp="1"/>
          </p:cNvSpPr>
          <p:nvPr>
            <p:ph type="title"/>
          </p:nvPr>
        </p:nvSpPr>
        <p:spPr/>
        <p:txBody>
          <a:bodyPr/>
          <a:lstStyle/>
          <a:p>
            <a:r>
              <a:rPr lang="en-US" dirty="0">
                <a:cs typeface="Posterama"/>
              </a:rPr>
              <a:t>Solution Strategy – II </a:t>
            </a:r>
            <a:endParaRPr lang="en-US" dirty="0"/>
          </a:p>
        </p:txBody>
      </p:sp>
      <p:sp>
        <p:nvSpPr>
          <p:cNvPr id="3" name="Content Placeholder 2">
            <a:extLst>
              <a:ext uri="{FF2B5EF4-FFF2-40B4-BE49-F238E27FC236}">
                <a16:creationId xmlns:a16="http://schemas.microsoft.com/office/drawing/2014/main" id="{DCFA7C67-1072-4013-929C-D317DF9ECA78}"/>
              </a:ext>
            </a:extLst>
          </p:cNvPr>
          <p:cNvSpPr>
            <a:spLocks noGrp="1"/>
          </p:cNvSpPr>
          <p:nvPr>
            <p:ph idx="1"/>
          </p:nvPr>
        </p:nvSpPr>
        <p:spPr/>
        <p:txBody>
          <a:bodyPr vert="horz" lIns="91440" tIns="45720" rIns="91440" bIns="45720" rtlCol="0" anchor="t">
            <a:normAutofit lnSpcReduction="10000"/>
          </a:bodyPr>
          <a:lstStyle/>
          <a:p>
            <a:r>
              <a:rPr lang="en-US" dirty="0"/>
              <a:t>Edge Data Distribution as a Network Steiner Tree Approximation.</a:t>
            </a:r>
          </a:p>
          <a:p>
            <a:r>
              <a:rPr lang="en-US">
                <a:ea typeface="+mn-lt"/>
                <a:cs typeface="+mn-lt"/>
              </a:rPr>
              <a:t>First of all, we calculate a network steiner tree approximation with destination edge servers 𝑅, as the set of distinguished vertices, in the given graph 𝐺. </a:t>
            </a:r>
            <a:endParaRPr lang="en-US" dirty="0">
              <a:ea typeface="+mn-lt"/>
              <a:cs typeface="+mn-lt"/>
            </a:endParaRPr>
          </a:p>
          <a:p>
            <a:r>
              <a:rPr lang="en-US">
                <a:ea typeface="+mn-lt"/>
                <a:cs typeface="+mn-lt"/>
              </a:rPr>
              <a:t>Then, we present a heuristic algorithm which estimates a rooted minimum steiner tree, by adding cloud 𝑐 to the graph, and then slicing and fine-tuning the rooted steiner tree with the vendor’s latency constraint of 𝐷</a:t>
            </a:r>
            <a:r>
              <a:rPr lang="en-US" baseline="-25000">
                <a:ea typeface="+mn-lt"/>
                <a:cs typeface="+mn-lt"/>
              </a:rPr>
              <a:t>limit</a:t>
            </a:r>
            <a:r>
              <a:rPr lang="en-US">
                <a:ea typeface="+mn-lt"/>
                <a:cs typeface="+mn-lt"/>
              </a:rPr>
              <a:t>. </a:t>
            </a:r>
          </a:p>
        </p:txBody>
      </p:sp>
    </p:spTree>
    <p:extLst>
      <p:ext uri="{BB962C8B-B14F-4D97-AF65-F5344CB8AC3E}">
        <p14:creationId xmlns:p14="http://schemas.microsoft.com/office/powerpoint/2010/main" val="1394761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29FEB8-B63E-424D-BF80-BFF5FB7D7DC8}"/>
              </a:ext>
            </a:extLst>
          </p:cNvPr>
          <p:cNvSpPr>
            <a:spLocks noGrp="1"/>
          </p:cNvSpPr>
          <p:nvPr>
            <p:ph idx="1"/>
          </p:nvPr>
        </p:nvSpPr>
        <p:spPr>
          <a:xfrm>
            <a:off x="838200" y="790087"/>
            <a:ext cx="10515600" cy="5386876"/>
          </a:xfrm>
        </p:spPr>
        <p:txBody>
          <a:bodyPr vert="horz" lIns="91440" tIns="45720" rIns="91440" bIns="45720" rtlCol="0" anchor="t">
            <a:normAutofit fontScale="77500" lnSpcReduction="20000"/>
          </a:bodyPr>
          <a:lstStyle/>
          <a:p>
            <a:r>
              <a:rPr lang="en-US">
                <a:ea typeface="+mn-lt"/>
                <a:cs typeface="+mn-lt"/>
              </a:rPr>
              <a:t>Here, given a graph 𝐺, we first calculate the metric closure of the graph, denoted by 𝐺', which is a complete graph of 𝐺, having edge lengths equal to the shortest distance between the vertices in 𝐺.</a:t>
            </a:r>
          </a:p>
          <a:p>
            <a:r>
              <a:rPr lang="en-US">
                <a:ea typeface="+mn-lt"/>
                <a:cs typeface="+mn-lt"/>
              </a:rPr>
              <a:t>𝐺'</a:t>
            </a:r>
            <a:r>
              <a:rPr lang="en-US" baseline="-25000" dirty="0">
                <a:ea typeface="+mn-lt"/>
                <a:cs typeface="+mn-lt"/>
              </a:rPr>
              <a:t>R</a:t>
            </a:r>
            <a:r>
              <a:rPr lang="en-US">
                <a:ea typeface="+mn-lt"/>
                <a:cs typeface="+mn-lt"/>
              </a:rPr>
              <a:t> denotes the subgraph of 𝐺 induced by a vertex subset 𝑅 ⊆ 𝑉 , i.e., the subgraph on destination edge servers. </a:t>
            </a:r>
          </a:p>
          <a:p>
            <a:r>
              <a:rPr lang="en-US">
                <a:ea typeface="+mn-lt"/>
                <a:cs typeface="+mn-lt"/>
              </a:rPr>
              <a:t>We denote the minimum spanning tree (MST) of any graph 𝐺 as 𝑚𝑠𝑡(𝐺).  </a:t>
            </a:r>
          </a:p>
          <a:p>
            <a:r>
              <a:rPr lang="en-US">
                <a:ea typeface="+mn-lt"/>
                <a:cs typeface="+mn-lt"/>
              </a:rPr>
              <a:t>Given a metrically closed graph 𝐺, we may contract an edge 𝑒, i.e., reduce its length to 0, we represent such a resulting graph as 𝐺[𝑒]. For any triple set of vertices, 𝑧 = (𝑢, 𝑣, 𝑤) we represent 𝐺[𝑧] as a graph resulting from contraction of two edges i.e., 𝑒(u, v) and 𝑒(v, w). </a:t>
            </a:r>
          </a:p>
          <a:p>
            <a:r>
              <a:rPr lang="en-US">
                <a:ea typeface="+mn-lt"/>
                <a:cs typeface="+mn-lt"/>
              </a:rPr>
              <a:t>𝑇𝑟𝑖𝑝𝑙𝑒𝑠 denotes the set of all combination of 3 destination edge servers.</a:t>
            </a:r>
          </a:p>
          <a:p>
            <a:r>
              <a:rPr lang="en-US">
                <a:ea typeface="+mn-lt"/>
                <a:cs typeface="+mn-lt"/>
              </a:rPr>
              <a:t>𝑣(𝑧) denotes the centroid of a particular triple, i.e., the vertices other than the destination edge servers whose sum of distance from a triple is minimum.</a:t>
            </a:r>
          </a:p>
          <a:p>
            <a:r>
              <a:rPr lang="en-US">
                <a:ea typeface="+mn-lt"/>
                <a:cs typeface="+mn-lt"/>
              </a:rPr>
              <a:t>𝑑(𝑒) denotes the length of the edge 𝑒.</a:t>
            </a:r>
            <a:endParaRPr lang="en-US"/>
          </a:p>
        </p:txBody>
      </p:sp>
    </p:spTree>
    <p:extLst>
      <p:ext uri="{BB962C8B-B14F-4D97-AF65-F5344CB8AC3E}">
        <p14:creationId xmlns:p14="http://schemas.microsoft.com/office/powerpoint/2010/main" val="3337396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4" name="Top left">
            <a:extLst>
              <a:ext uri="{FF2B5EF4-FFF2-40B4-BE49-F238E27FC236}">
                <a16:creationId xmlns:a16="http://schemas.microsoft.com/office/drawing/2014/main" id="{34B438D8-EF7C-445C-8B7F-953BEB1BC1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5" name="Freeform: Shape 14">
              <a:extLst>
                <a:ext uri="{FF2B5EF4-FFF2-40B4-BE49-F238E27FC236}">
                  <a16:creationId xmlns:a16="http://schemas.microsoft.com/office/drawing/2014/main" id="{9FE087E2-E4B7-42FA-A441-7EDEE41B00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Freeform: Shape 15">
              <a:extLst>
                <a:ext uri="{FF2B5EF4-FFF2-40B4-BE49-F238E27FC236}">
                  <a16:creationId xmlns:a16="http://schemas.microsoft.com/office/drawing/2014/main" id="{A61B2EF2-665F-429A-9CFB-08C14FAC99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0B0B1C71-6C49-4F64-8859-9CC59D7D9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66BBF9FA-27D4-45DF-8D9C-623EA4106A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0F2F0D01-71CB-4693-A192-5BA045A5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E740E1FB-ACD1-41FC-9828-9B5D2CAA77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12BABC85-DC43-42B8-8AAA-9198D7A62D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F48F9955-240E-4180-81B8-5909B1A91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50D6FD1F-E656-427E-94D8-5D09E11D203F}"/>
              </a:ext>
            </a:extLst>
          </p:cNvPr>
          <p:cNvSpPr>
            <a:spLocks noGrp="1"/>
          </p:cNvSpPr>
          <p:nvPr>
            <p:ph type="title"/>
          </p:nvPr>
        </p:nvSpPr>
        <p:spPr>
          <a:xfrm>
            <a:off x="1198182" y="559813"/>
            <a:ext cx="3988369" cy="2236864"/>
          </a:xfrm>
        </p:spPr>
        <p:txBody>
          <a:bodyPr>
            <a:normAutofit/>
          </a:bodyPr>
          <a:lstStyle/>
          <a:p>
            <a:r>
              <a:rPr lang="en-US" dirty="0">
                <a:cs typeface="Posterama"/>
              </a:rPr>
              <a:t>Network Steiner Tree </a:t>
            </a:r>
            <a:r>
              <a:rPr lang="en-US">
                <a:cs typeface="Posterama"/>
              </a:rPr>
              <a:t>Approximation</a:t>
            </a:r>
            <a:endParaRPr lang="en-US" dirty="0">
              <a:cs typeface="Posterama"/>
            </a:endParaRPr>
          </a:p>
        </p:txBody>
      </p:sp>
      <p:sp>
        <p:nvSpPr>
          <p:cNvPr id="3" name="Content Placeholder 2">
            <a:extLst>
              <a:ext uri="{FF2B5EF4-FFF2-40B4-BE49-F238E27FC236}">
                <a16:creationId xmlns:a16="http://schemas.microsoft.com/office/drawing/2014/main" id="{A0C9049A-32AE-4957-865D-C08FF0E3ACDC}"/>
              </a:ext>
            </a:extLst>
          </p:cNvPr>
          <p:cNvSpPr>
            <a:spLocks noGrp="1"/>
          </p:cNvSpPr>
          <p:nvPr>
            <p:ph idx="1"/>
          </p:nvPr>
        </p:nvSpPr>
        <p:spPr>
          <a:xfrm>
            <a:off x="1185756" y="2955401"/>
            <a:ext cx="3988112" cy="3157686"/>
          </a:xfrm>
        </p:spPr>
        <p:txBody>
          <a:bodyPr vert="horz" lIns="91440" tIns="45720" rIns="91440" bIns="45720" rtlCol="0" anchor="t">
            <a:normAutofit fontScale="92500" lnSpcReduction="20000"/>
          </a:bodyPr>
          <a:lstStyle/>
          <a:p>
            <a:r>
              <a:rPr lang="en-US" sz="1800" dirty="0">
                <a:ea typeface="+mn-lt"/>
                <a:cs typeface="+mn-lt"/>
              </a:rPr>
              <a:t>In a few words, the algorithm presented finds, as-long-as possible, the best reduction of the cost of MST of F, which initially coincides with G</a:t>
            </a:r>
            <a:r>
              <a:rPr lang="en-US" sz="1800" baseline="-25000" dirty="0">
                <a:ea typeface="+mn-lt"/>
                <a:cs typeface="+mn-lt"/>
              </a:rPr>
              <a:t>R</a:t>
            </a:r>
            <a:r>
              <a:rPr lang="en-US" sz="1800" dirty="0">
                <a:ea typeface="+mn-lt"/>
                <a:cs typeface="+mn-lt"/>
              </a:rPr>
              <a:t>, by adding to an MST of F three G-edges with a common end and removing the longest edges from each resulting cycle. After the triple contraction we get the next F. </a:t>
            </a:r>
          </a:p>
          <a:p>
            <a:r>
              <a:rPr lang="en-US" sz="1800" dirty="0"/>
              <a:t>The implementation time complexity is O</a:t>
            </a:r>
            <a:r>
              <a:rPr lang="en-US" sz="1800" dirty="0">
                <a:ea typeface="+mn-lt"/>
                <a:cs typeface="+mn-lt"/>
              </a:rPr>
              <a:t>(|V||E| + IRI</a:t>
            </a:r>
            <a:r>
              <a:rPr lang="en-US" sz="1800" baseline="30000" dirty="0">
                <a:ea typeface="+mn-lt"/>
                <a:cs typeface="+mn-lt"/>
              </a:rPr>
              <a:t>4</a:t>
            </a:r>
            <a:r>
              <a:rPr lang="en-US" sz="1800" dirty="0">
                <a:ea typeface="+mn-lt"/>
                <a:cs typeface="+mn-lt"/>
              </a:rPr>
              <a:t>). </a:t>
            </a:r>
            <a:endParaRPr lang="en-US" sz="1800" dirty="0"/>
          </a:p>
        </p:txBody>
      </p:sp>
      <p:pic>
        <p:nvPicPr>
          <p:cNvPr id="5" name="Picture 4" descr="Text&#10;&#10;Description automatically generated">
            <a:extLst>
              <a:ext uri="{FF2B5EF4-FFF2-40B4-BE49-F238E27FC236}">
                <a16:creationId xmlns:a16="http://schemas.microsoft.com/office/drawing/2014/main" id="{9BEC62DF-DF49-401A-9C08-239CA407E3EC}"/>
              </a:ext>
            </a:extLst>
          </p:cNvPr>
          <p:cNvPicPr>
            <a:picLocks noChangeAspect="1"/>
          </p:cNvPicPr>
          <p:nvPr/>
        </p:nvPicPr>
        <p:blipFill rotWithShape="1">
          <a:blip r:embed="rId2"/>
          <a:srcRect r="9918"/>
          <a:stretch/>
        </p:blipFill>
        <p:spPr>
          <a:xfrm>
            <a:off x="5602903" y="1751262"/>
            <a:ext cx="6387190" cy="3350222"/>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grpSp>
        <p:nvGrpSpPr>
          <p:cNvPr id="24" name="Bottom Right">
            <a:extLst>
              <a:ext uri="{FF2B5EF4-FFF2-40B4-BE49-F238E27FC236}">
                <a16:creationId xmlns:a16="http://schemas.microsoft.com/office/drawing/2014/main" id="{284021E3-6F46-410C-BF43-B2DED73655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5" name="Freeform: Shape 24">
              <a:extLst>
                <a:ext uri="{FF2B5EF4-FFF2-40B4-BE49-F238E27FC236}">
                  <a16:creationId xmlns:a16="http://schemas.microsoft.com/office/drawing/2014/main" id="{A48AF179-3265-4A10-A62C-92B7E186C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6" name="Graphic 157">
              <a:extLst>
                <a:ext uri="{FF2B5EF4-FFF2-40B4-BE49-F238E27FC236}">
                  <a16:creationId xmlns:a16="http://schemas.microsoft.com/office/drawing/2014/main" id="{30DF5C12-B34D-4E70-8FD0-D98069994E4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8" name="Freeform: Shape 27">
                <a:extLst>
                  <a:ext uri="{FF2B5EF4-FFF2-40B4-BE49-F238E27FC236}">
                    <a16:creationId xmlns:a16="http://schemas.microsoft.com/office/drawing/2014/main" id="{9589785B-0300-4D1C-BEFB-DCA5AA045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7F41DF3E-3189-428F-B4FE-AACA35130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7C51D846-61EF-4EB5-BE03-65A572A2EA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C5417C86-AA6B-4AD4-BD75-694E8E073E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51D5067E-85F6-4202-AFB5-41F9C9EA7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A9598395-257E-4B18-949B-50F109866B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39DDA522-37EB-48B3-9B62-748F75D36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7" name="Freeform: Shape 26">
              <a:extLst>
                <a:ext uri="{FF2B5EF4-FFF2-40B4-BE49-F238E27FC236}">
                  <a16:creationId xmlns:a16="http://schemas.microsoft.com/office/drawing/2014/main" id="{B9D8F012-98AD-4320-BA44-DE1CE4E4D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819541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xt&#10;&#10;Description automatically generated">
            <a:extLst>
              <a:ext uri="{FF2B5EF4-FFF2-40B4-BE49-F238E27FC236}">
                <a16:creationId xmlns:a16="http://schemas.microsoft.com/office/drawing/2014/main" id="{2C7A46AD-281C-4710-ACEC-CF6E0BED059B}"/>
              </a:ext>
            </a:extLst>
          </p:cNvPr>
          <p:cNvPicPr>
            <a:picLocks noGrp="1" noChangeAspect="1"/>
          </p:cNvPicPr>
          <p:nvPr>
            <p:ph idx="1"/>
          </p:nvPr>
        </p:nvPicPr>
        <p:blipFill>
          <a:blip r:embed="rId2"/>
          <a:stretch>
            <a:fillRect/>
          </a:stretch>
        </p:blipFill>
        <p:spPr>
          <a:xfrm>
            <a:off x="1972424" y="3346234"/>
            <a:ext cx="8655719" cy="2334954"/>
          </a:xfrm>
        </p:spPr>
      </p:pic>
      <p:sp>
        <p:nvSpPr>
          <p:cNvPr id="2" name="TextBox 1">
            <a:extLst>
              <a:ext uri="{FF2B5EF4-FFF2-40B4-BE49-F238E27FC236}">
                <a16:creationId xmlns:a16="http://schemas.microsoft.com/office/drawing/2014/main" id="{C95572AA-60BE-4F3A-85B5-1E513A9CDA2D}"/>
              </a:ext>
            </a:extLst>
          </p:cNvPr>
          <p:cNvSpPr txBox="1"/>
          <p:nvPr/>
        </p:nvSpPr>
        <p:spPr>
          <a:xfrm>
            <a:off x="1969477" y="787400"/>
            <a:ext cx="8663352"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FindSave(T)</a:t>
            </a:r>
            <a:r>
              <a:rPr lang="en-US" dirty="0"/>
              <a:t>  is the procedure that calculates the save matrix for the edge servers in T.</a:t>
            </a:r>
          </a:p>
          <a:p>
            <a:r>
              <a:rPr lang="en-US" dirty="0">
                <a:ea typeface="+mn-lt"/>
                <a:cs typeface="+mn-lt"/>
              </a:rPr>
              <a:t>Here, we calculate a 𝑠𝑎𝑣𝑒 matrix for edges in the graph 𝐹 , to estimate the maximum win for a given triple, where 𝑠𝑎𝑣𝑒 (𝑣1, 𝑣2) is the minimum value, such that both ends 𝑣1 and 𝑣2 are in the same component of 𝐹 , given by the equation below. The implementation time complexity of this algorithm is O(|R|</a:t>
            </a:r>
            <a:r>
              <a:rPr lang="en-US" baseline="30000" dirty="0">
                <a:ea typeface="+mn-lt"/>
                <a:cs typeface="+mn-lt"/>
              </a:rPr>
              <a:t>2</a:t>
            </a:r>
            <a:r>
              <a:rPr lang="en-US" dirty="0">
                <a:ea typeface="+mn-lt"/>
                <a:cs typeface="+mn-lt"/>
              </a:rPr>
              <a:t>). </a:t>
            </a:r>
          </a:p>
          <a:p>
            <a:endParaRPr lang="en-US" dirty="0">
              <a:ea typeface="+mn-lt"/>
              <a:cs typeface="+mn-lt"/>
            </a:endParaRPr>
          </a:p>
          <a:p>
            <a:r>
              <a:rPr lang="en-US" dirty="0">
                <a:ea typeface="+mn-lt"/>
                <a:cs typeface="+mn-lt"/>
              </a:rPr>
              <a:t>                         𝑠𝑎𝑣𝑒 (𝑣1, 𝑣2) = 𝑚𝑠𝑡(𝐹 ) − 𝑚𝑠𝑡(𝐹 [𝑒(𝑣1, 𝑣2)]), ∀ 𝑣1, 𝑣2 ∈ 𝐹</a:t>
            </a:r>
            <a:endParaRPr lang="en-US" dirty="0"/>
          </a:p>
        </p:txBody>
      </p:sp>
    </p:spTree>
    <p:extLst>
      <p:ext uri="{BB962C8B-B14F-4D97-AF65-F5344CB8AC3E}">
        <p14:creationId xmlns:p14="http://schemas.microsoft.com/office/powerpoint/2010/main" val="383833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xt&#10;&#10;Description automatically generated">
            <a:extLst>
              <a:ext uri="{FF2B5EF4-FFF2-40B4-BE49-F238E27FC236}">
                <a16:creationId xmlns:a16="http://schemas.microsoft.com/office/drawing/2014/main" id="{479E9E77-1A96-447E-822D-A2C7C7034558}"/>
              </a:ext>
            </a:extLst>
          </p:cNvPr>
          <p:cNvPicPr>
            <a:picLocks noGrp="1" noChangeAspect="1"/>
          </p:cNvPicPr>
          <p:nvPr>
            <p:ph idx="1"/>
          </p:nvPr>
        </p:nvPicPr>
        <p:blipFill>
          <a:blip r:embed="rId2"/>
          <a:stretch>
            <a:fillRect/>
          </a:stretch>
        </p:blipFill>
        <p:spPr>
          <a:xfrm>
            <a:off x="5081659" y="174625"/>
            <a:ext cx="6659831" cy="6510871"/>
          </a:xfrm>
        </p:spPr>
      </p:pic>
      <p:sp>
        <p:nvSpPr>
          <p:cNvPr id="2" name="TextBox 1">
            <a:extLst>
              <a:ext uri="{FF2B5EF4-FFF2-40B4-BE49-F238E27FC236}">
                <a16:creationId xmlns:a16="http://schemas.microsoft.com/office/drawing/2014/main" id="{F812232B-AA23-47D3-BDC2-2CBBF298F573}"/>
              </a:ext>
            </a:extLst>
          </p:cNvPr>
          <p:cNvSpPr txBox="1"/>
          <p:nvPr/>
        </p:nvSpPr>
        <p:spPr>
          <a:xfrm>
            <a:off x="943707" y="2829169"/>
            <a:ext cx="2743199"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Procedure 3</a:t>
            </a:r>
            <a:r>
              <a:rPr lang="en-US" dirty="0"/>
              <a:t> – For the fine tuning, pruning and slicing of the graph to satisfy the vendors' latency constraint of </a:t>
            </a:r>
            <a:r>
              <a:rPr lang="en-US" dirty="0" err="1"/>
              <a:t>D</a:t>
            </a:r>
            <a:r>
              <a:rPr lang="en-US" baseline="-25000" dirty="0" err="1"/>
              <a:t>limit</a:t>
            </a:r>
            <a:r>
              <a:rPr lang="en-US" dirty="0"/>
              <a:t>.</a:t>
            </a:r>
          </a:p>
          <a:p>
            <a:endParaRPr lang="en-US" dirty="0"/>
          </a:p>
          <a:p>
            <a:r>
              <a:rPr lang="en-US" dirty="0"/>
              <a:t>Time Complexity = O(|V| + |E|)</a:t>
            </a:r>
          </a:p>
        </p:txBody>
      </p:sp>
    </p:spTree>
    <p:extLst>
      <p:ext uri="{BB962C8B-B14F-4D97-AF65-F5344CB8AC3E}">
        <p14:creationId xmlns:p14="http://schemas.microsoft.com/office/powerpoint/2010/main" val="1922627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0E57F-BF5C-4B59-8496-90C846C5D2D3}"/>
              </a:ext>
            </a:extLst>
          </p:cNvPr>
          <p:cNvSpPr>
            <a:spLocks noGrp="1"/>
          </p:cNvSpPr>
          <p:nvPr>
            <p:ph type="title"/>
          </p:nvPr>
        </p:nvSpPr>
        <p:spPr/>
        <p:txBody>
          <a:bodyPr>
            <a:normAutofit fontScale="90000"/>
          </a:bodyPr>
          <a:lstStyle/>
          <a:p>
            <a:pPr>
              <a:spcBef>
                <a:spcPts val="0"/>
              </a:spcBef>
            </a:pPr>
            <a:r>
              <a:rPr lang="en-US" dirty="0">
                <a:ea typeface="+mj-lt"/>
                <a:cs typeface="+mj-lt"/>
              </a:rPr>
              <a:t>Simulation Settings and Approaches for comparison of the result</a:t>
            </a:r>
            <a:endParaRPr lang="en-US">
              <a:cs typeface="Posterama"/>
            </a:endParaRPr>
          </a:p>
        </p:txBody>
      </p:sp>
      <p:sp>
        <p:nvSpPr>
          <p:cNvPr id="3" name="Content Placeholder 2">
            <a:extLst>
              <a:ext uri="{FF2B5EF4-FFF2-40B4-BE49-F238E27FC236}">
                <a16:creationId xmlns:a16="http://schemas.microsoft.com/office/drawing/2014/main" id="{97F8F5B3-F57C-478E-84AE-5485664C6F3C}"/>
              </a:ext>
            </a:extLst>
          </p:cNvPr>
          <p:cNvSpPr>
            <a:spLocks noGrp="1"/>
          </p:cNvSpPr>
          <p:nvPr>
            <p:ph idx="1"/>
          </p:nvPr>
        </p:nvSpPr>
        <p:spPr/>
        <p:txBody>
          <a:bodyPr vert="horz" lIns="91440" tIns="45720" rIns="91440" bIns="45720" rtlCol="0" anchor="t">
            <a:normAutofit/>
          </a:bodyPr>
          <a:lstStyle/>
          <a:p>
            <a:r>
              <a:rPr lang="en-US" dirty="0"/>
              <a:t> Greedy Connectivity (GC)</a:t>
            </a:r>
          </a:p>
          <a:p>
            <a:r>
              <a:rPr lang="en-US" dirty="0"/>
              <a:t> Random </a:t>
            </a:r>
          </a:p>
          <a:p>
            <a:r>
              <a:rPr lang="en-US" dirty="0"/>
              <a:t> EDD Integer Programming</a:t>
            </a:r>
          </a:p>
          <a:p>
            <a:r>
              <a:rPr lang="en-US" dirty="0"/>
              <a:t> EDD – Approximation (EDD-A)</a:t>
            </a:r>
          </a:p>
        </p:txBody>
      </p:sp>
    </p:spTree>
    <p:extLst>
      <p:ext uri="{BB962C8B-B14F-4D97-AF65-F5344CB8AC3E}">
        <p14:creationId xmlns:p14="http://schemas.microsoft.com/office/powerpoint/2010/main" val="9699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16243-8442-448A-801D-0A9103505890}"/>
              </a:ext>
            </a:extLst>
          </p:cNvPr>
          <p:cNvSpPr>
            <a:spLocks noGrp="1"/>
          </p:cNvSpPr>
          <p:nvPr>
            <p:ph type="title"/>
          </p:nvPr>
        </p:nvSpPr>
        <p:spPr/>
        <p:txBody>
          <a:bodyPr/>
          <a:lstStyle/>
          <a:p>
            <a:r>
              <a:rPr lang="en-US" dirty="0">
                <a:cs typeface="Posterama"/>
              </a:rPr>
              <a:t>Dataset Used and Experiment Data</a:t>
            </a:r>
            <a:endParaRPr lang="en-US" dirty="0"/>
          </a:p>
        </p:txBody>
      </p:sp>
      <p:sp>
        <p:nvSpPr>
          <p:cNvPr id="3" name="Content Placeholder 2">
            <a:extLst>
              <a:ext uri="{FF2B5EF4-FFF2-40B4-BE49-F238E27FC236}">
                <a16:creationId xmlns:a16="http://schemas.microsoft.com/office/drawing/2014/main" id="{0D48B463-24EA-45A7-888B-91E7410BC08E}"/>
              </a:ext>
            </a:extLst>
          </p:cNvPr>
          <p:cNvSpPr>
            <a:spLocks noGrp="1"/>
          </p:cNvSpPr>
          <p:nvPr>
            <p:ph idx="1"/>
          </p:nvPr>
        </p:nvSpPr>
        <p:spPr/>
        <p:txBody>
          <a:bodyPr vert="horz" lIns="91440" tIns="45720" rIns="91440" bIns="45720" rtlCol="0" anchor="t">
            <a:normAutofit lnSpcReduction="10000"/>
          </a:bodyPr>
          <a:lstStyle/>
          <a:p>
            <a:pPr algn="just"/>
            <a:r>
              <a:rPr lang="en-US" dirty="0">
                <a:ea typeface="+mn-lt"/>
                <a:cs typeface="+mn-lt"/>
              </a:rPr>
              <a:t>The experiments were conducted on a widely used EUA Dataset. This dataset contains the geographical locations of 1,464 real-world base stations in Melbourne, Australia. </a:t>
            </a:r>
            <a:endParaRPr lang="en-US" dirty="0"/>
          </a:p>
          <a:p>
            <a:pPr algn="just"/>
            <a:r>
              <a:rPr lang="en-US" dirty="0">
                <a:ea typeface="+mn-lt"/>
                <a:cs typeface="+mn-lt"/>
              </a:rPr>
              <a:t>In the experiments, 𝛾 = 20 is taken.</a:t>
            </a:r>
          </a:p>
          <a:p>
            <a:pPr algn="just"/>
            <a:r>
              <a:rPr lang="en-US" dirty="0">
                <a:ea typeface="+mn-lt"/>
                <a:cs typeface="+mn-lt"/>
              </a:rPr>
              <a:t>All experimental were conducted on an Ubuntu 18.04.5 LTS machine equipped with Intel Core i5-7200U processor (4 CPU’s, 2.50GHz) and 16GB RAM. The integer programming simulation was done on Google Collab (Python 3 Google Computer Engine Backend, 12.72GB RAM).</a:t>
            </a:r>
            <a:endParaRPr lang="en-US" dirty="0"/>
          </a:p>
        </p:txBody>
      </p:sp>
    </p:spTree>
    <p:extLst>
      <p:ext uri="{BB962C8B-B14F-4D97-AF65-F5344CB8AC3E}">
        <p14:creationId xmlns:p14="http://schemas.microsoft.com/office/powerpoint/2010/main" val="549796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61782-0BD3-4F0E-9637-30802CA94AF0}"/>
              </a:ext>
            </a:extLst>
          </p:cNvPr>
          <p:cNvSpPr>
            <a:spLocks noGrp="1"/>
          </p:cNvSpPr>
          <p:nvPr>
            <p:ph type="title"/>
          </p:nvPr>
        </p:nvSpPr>
        <p:spPr/>
        <p:txBody>
          <a:bodyPr/>
          <a:lstStyle/>
          <a:p>
            <a:r>
              <a:rPr lang="en-US" dirty="0">
                <a:cs typeface="Posterama"/>
              </a:rPr>
              <a:t>Experiment Results</a:t>
            </a:r>
            <a:endParaRPr lang="en-US" dirty="0"/>
          </a:p>
        </p:txBody>
      </p:sp>
      <p:pic>
        <p:nvPicPr>
          <p:cNvPr id="4" name="Picture 4" descr="Chart, line chart&#10;&#10;Description automatically generated">
            <a:extLst>
              <a:ext uri="{FF2B5EF4-FFF2-40B4-BE49-F238E27FC236}">
                <a16:creationId xmlns:a16="http://schemas.microsoft.com/office/drawing/2014/main" id="{F1B94BE4-9D39-4CB9-A3E8-BA9FBDDCDAE7}"/>
              </a:ext>
            </a:extLst>
          </p:cNvPr>
          <p:cNvPicPr>
            <a:picLocks noGrp="1" noChangeAspect="1"/>
          </p:cNvPicPr>
          <p:nvPr>
            <p:ph idx="1"/>
          </p:nvPr>
        </p:nvPicPr>
        <p:blipFill>
          <a:blip r:embed="rId2"/>
          <a:stretch>
            <a:fillRect/>
          </a:stretch>
        </p:blipFill>
        <p:spPr>
          <a:xfrm>
            <a:off x="1516184" y="1434185"/>
            <a:ext cx="9687169" cy="4958372"/>
          </a:xfrm>
        </p:spPr>
      </p:pic>
    </p:spTree>
    <p:extLst>
      <p:ext uri="{BB962C8B-B14F-4D97-AF65-F5344CB8AC3E}">
        <p14:creationId xmlns:p14="http://schemas.microsoft.com/office/powerpoint/2010/main" val="15972064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61782-0BD3-4F0E-9637-30802CA94AF0}"/>
              </a:ext>
            </a:extLst>
          </p:cNvPr>
          <p:cNvSpPr>
            <a:spLocks noGrp="1"/>
          </p:cNvSpPr>
          <p:nvPr>
            <p:ph type="title"/>
          </p:nvPr>
        </p:nvSpPr>
        <p:spPr/>
        <p:txBody>
          <a:bodyPr/>
          <a:lstStyle/>
          <a:p>
            <a:r>
              <a:rPr lang="en-US" dirty="0">
                <a:cs typeface="Posterama"/>
              </a:rPr>
              <a:t>Experiment Results</a:t>
            </a:r>
            <a:endParaRPr lang="en-US" dirty="0"/>
          </a:p>
        </p:txBody>
      </p:sp>
      <p:pic>
        <p:nvPicPr>
          <p:cNvPr id="6" name="Picture 6" descr="Chart, line chart&#10;&#10;Description automatically generated">
            <a:extLst>
              <a:ext uri="{FF2B5EF4-FFF2-40B4-BE49-F238E27FC236}">
                <a16:creationId xmlns:a16="http://schemas.microsoft.com/office/drawing/2014/main" id="{FFCF3022-D5E3-4DBF-AF37-A22BD7E12666}"/>
              </a:ext>
            </a:extLst>
          </p:cNvPr>
          <p:cNvPicPr>
            <a:picLocks noGrp="1" noChangeAspect="1"/>
          </p:cNvPicPr>
          <p:nvPr>
            <p:ph idx="1"/>
          </p:nvPr>
        </p:nvPicPr>
        <p:blipFill>
          <a:blip r:embed="rId2"/>
          <a:stretch>
            <a:fillRect/>
          </a:stretch>
        </p:blipFill>
        <p:spPr>
          <a:xfrm>
            <a:off x="1308275" y="1531364"/>
            <a:ext cx="9483377" cy="4818344"/>
          </a:xfrm>
        </p:spPr>
      </p:pic>
    </p:spTree>
    <p:extLst>
      <p:ext uri="{BB962C8B-B14F-4D97-AF65-F5344CB8AC3E}">
        <p14:creationId xmlns:p14="http://schemas.microsoft.com/office/powerpoint/2010/main" val="22621623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61782-0BD3-4F0E-9637-30802CA94AF0}"/>
              </a:ext>
            </a:extLst>
          </p:cNvPr>
          <p:cNvSpPr>
            <a:spLocks noGrp="1"/>
          </p:cNvSpPr>
          <p:nvPr>
            <p:ph type="title"/>
          </p:nvPr>
        </p:nvSpPr>
        <p:spPr/>
        <p:txBody>
          <a:bodyPr/>
          <a:lstStyle/>
          <a:p>
            <a:r>
              <a:rPr lang="en-US" dirty="0">
                <a:cs typeface="Posterama"/>
              </a:rPr>
              <a:t>Experiment Results</a:t>
            </a:r>
            <a:endParaRPr lang="en-US" dirty="0"/>
          </a:p>
        </p:txBody>
      </p:sp>
      <p:pic>
        <p:nvPicPr>
          <p:cNvPr id="6" name="Picture 6" descr="Chart, line chart&#10;&#10;Description automatically generated">
            <a:extLst>
              <a:ext uri="{FF2B5EF4-FFF2-40B4-BE49-F238E27FC236}">
                <a16:creationId xmlns:a16="http://schemas.microsoft.com/office/drawing/2014/main" id="{B9C19CEC-D982-42A6-979B-0255C75F6AC2}"/>
              </a:ext>
            </a:extLst>
          </p:cNvPr>
          <p:cNvPicPr>
            <a:picLocks noGrp="1" noChangeAspect="1"/>
          </p:cNvPicPr>
          <p:nvPr>
            <p:ph idx="1"/>
          </p:nvPr>
        </p:nvPicPr>
        <p:blipFill>
          <a:blip r:embed="rId2"/>
          <a:stretch>
            <a:fillRect/>
          </a:stretch>
        </p:blipFill>
        <p:spPr>
          <a:xfrm>
            <a:off x="2807355" y="1396448"/>
            <a:ext cx="6592011" cy="5301228"/>
          </a:xfrm>
        </p:spPr>
      </p:pic>
    </p:spTree>
    <p:extLst>
      <p:ext uri="{BB962C8B-B14F-4D97-AF65-F5344CB8AC3E}">
        <p14:creationId xmlns:p14="http://schemas.microsoft.com/office/powerpoint/2010/main" val="3275805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048AC-366B-4566-A975-FB8D6E0D0C74}"/>
              </a:ext>
            </a:extLst>
          </p:cNvPr>
          <p:cNvSpPr>
            <a:spLocks noGrp="1"/>
          </p:cNvSpPr>
          <p:nvPr>
            <p:ph type="title"/>
          </p:nvPr>
        </p:nvSpPr>
        <p:spPr/>
        <p:txBody>
          <a:bodyPr/>
          <a:lstStyle/>
          <a:p>
            <a:r>
              <a:rPr lang="en-US" dirty="0">
                <a:cs typeface="Posterama"/>
              </a:rPr>
              <a:t>Outline</a:t>
            </a:r>
            <a:endParaRPr lang="en-US" dirty="0"/>
          </a:p>
        </p:txBody>
      </p:sp>
      <p:sp>
        <p:nvSpPr>
          <p:cNvPr id="3" name="Content Placeholder 2">
            <a:extLst>
              <a:ext uri="{FF2B5EF4-FFF2-40B4-BE49-F238E27FC236}">
                <a16:creationId xmlns:a16="http://schemas.microsoft.com/office/drawing/2014/main" id="{FF41D8AB-7783-4FD5-802A-73B64773644E}"/>
              </a:ext>
            </a:extLst>
          </p:cNvPr>
          <p:cNvSpPr>
            <a:spLocks noGrp="1"/>
          </p:cNvSpPr>
          <p:nvPr>
            <p:ph idx="1"/>
          </p:nvPr>
        </p:nvSpPr>
        <p:spPr/>
        <p:txBody>
          <a:bodyPr vert="horz" lIns="91440" tIns="45720" rIns="91440" bIns="45720" rtlCol="0" anchor="t">
            <a:normAutofit fontScale="92500" lnSpcReduction="20000"/>
          </a:bodyPr>
          <a:lstStyle/>
          <a:p>
            <a:r>
              <a:rPr lang="en-US" dirty="0"/>
              <a:t>Introduction and Industry Examples.</a:t>
            </a:r>
          </a:p>
          <a:p>
            <a:r>
              <a:rPr lang="en-US" dirty="0"/>
              <a:t>Problem Definition.</a:t>
            </a:r>
          </a:p>
          <a:p>
            <a:r>
              <a:rPr lang="en-US" dirty="0"/>
              <a:t>Solution Strategies.</a:t>
            </a:r>
          </a:p>
          <a:p>
            <a:r>
              <a:rPr lang="en-US" dirty="0"/>
              <a:t>Other Approaches in Comparison.</a:t>
            </a:r>
          </a:p>
          <a:p>
            <a:r>
              <a:rPr lang="en-US" dirty="0"/>
              <a:t>Experimental Results.</a:t>
            </a:r>
          </a:p>
          <a:p>
            <a:r>
              <a:rPr lang="en-US"/>
              <a:t>Implementations.</a:t>
            </a:r>
            <a:endParaRPr lang="en-US" dirty="0"/>
          </a:p>
          <a:p>
            <a:r>
              <a:rPr lang="en-US" dirty="0"/>
              <a:t>Conclusion.</a:t>
            </a:r>
          </a:p>
          <a:p>
            <a:r>
              <a:rPr lang="en-US" dirty="0"/>
              <a:t>Plan for Phase II.</a:t>
            </a:r>
          </a:p>
          <a:p>
            <a:r>
              <a:rPr lang="en-US" dirty="0"/>
              <a:t>References.</a:t>
            </a:r>
          </a:p>
          <a:p>
            <a:endParaRPr lang="en-US" dirty="0"/>
          </a:p>
        </p:txBody>
      </p:sp>
    </p:spTree>
    <p:extLst>
      <p:ext uri="{BB962C8B-B14F-4D97-AF65-F5344CB8AC3E}">
        <p14:creationId xmlns:p14="http://schemas.microsoft.com/office/powerpoint/2010/main" val="27766448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61782-0BD3-4F0E-9637-30802CA94AF0}"/>
              </a:ext>
            </a:extLst>
          </p:cNvPr>
          <p:cNvSpPr>
            <a:spLocks noGrp="1"/>
          </p:cNvSpPr>
          <p:nvPr>
            <p:ph type="title"/>
          </p:nvPr>
        </p:nvSpPr>
        <p:spPr/>
        <p:txBody>
          <a:bodyPr/>
          <a:lstStyle/>
          <a:p>
            <a:r>
              <a:rPr lang="en-US" dirty="0">
                <a:cs typeface="Posterama"/>
              </a:rPr>
              <a:t>Experiment Results</a:t>
            </a:r>
            <a:endParaRPr lang="en-US" dirty="0"/>
          </a:p>
        </p:txBody>
      </p:sp>
      <p:pic>
        <p:nvPicPr>
          <p:cNvPr id="6" name="Picture 6" descr="Chart, bar chart&#10;&#10;Description automatically generated">
            <a:extLst>
              <a:ext uri="{FF2B5EF4-FFF2-40B4-BE49-F238E27FC236}">
                <a16:creationId xmlns:a16="http://schemas.microsoft.com/office/drawing/2014/main" id="{8B68A2DA-C360-4C83-92A3-F076115F2E4B}"/>
              </a:ext>
            </a:extLst>
          </p:cNvPr>
          <p:cNvPicPr>
            <a:picLocks noGrp="1" noChangeAspect="1"/>
          </p:cNvPicPr>
          <p:nvPr>
            <p:ph idx="1"/>
          </p:nvPr>
        </p:nvPicPr>
        <p:blipFill>
          <a:blip r:embed="rId2"/>
          <a:stretch>
            <a:fillRect/>
          </a:stretch>
        </p:blipFill>
        <p:spPr>
          <a:xfrm>
            <a:off x="1901385" y="1477010"/>
            <a:ext cx="8559187" cy="4915009"/>
          </a:xfrm>
        </p:spPr>
      </p:pic>
    </p:spTree>
    <p:extLst>
      <p:ext uri="{BB962C8B-B14F-4D97-AF65-F5344CB8AC3E}">
        <p14:creationId xmlns:p14="http://schemas.microsoft.com/office/powerpoint/2010/main" val="27851010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61782-0BD3-4F0E-9637-30802CA94AF0}"/>
              </a:ext>
            </a:extLst>
          </p:cNvPr>
          <p:cNvSpPr>
            <a:spLocks noGrp="1"/>
          </p:cNvSpPr>
          <p:nvPr>
            <p:ph type="title"/>
          </p:nvPr>
        </p:nvSpPr>
        <p:spPr/>
        <p:txBody>
          <a:bodyPr/>
          <a:lstStyle/>
          <a:p>
            <a:r>
              <a:rPr lang="en-US" dirty="0">
                <a:cs typeface="Posterama"/>
              </a:rPr>
              <a:t>Experiment Results</a:t>
            </a:r>
            <a:endParaRPr lang="en-US" dirty="0"/>
          </a:p>
        </p:txBody>
      </p:sp>
      <p:pic>
        <p:nvPicPr>
          <p:cNvPr id="6" name="Picture 6" descr="Chart, bar chart&#10;&#10;Description automatically generated">
            <a:extLst>
              <a:ext uri="{FF2B5EF4-FFF2-40B4-BE49-F238E27FC236}">
                <a16:creationId xmlns:a16="http://schemas.microsoft.com/office/drawing/2014/main" id="{7CF31F0D-14B2-4FC5-9076-A525D7CA2188}"/>
              </a:ext>
            </a:extLst>
          </p:cNvPr>
          <p:cNvPicPr>
            <a:picLocks noGrp="1" noChangeAspect="1"/>
          </p:cNvPicPr>
          <p:nvPr>
            <p:ph idx="1"/>
          </p:nvPr>
        </p:nvPicPr>
        <p:blipFill>
          <a:blip r:embed="rId2"/>
          <a:stretch>
            <a:fillRect/>
          </a:stretch>
        </p:blipFill>
        <p:spPr>
          <a:xfrm>
            <a:off x="2083761" y="1581394"/>
            <a:ext cx="8296410" cy="4852379"/>
          </a:xfrm>
        </p:spPr>
      </p:pic>
    </p:spTree>
    <p:extLst>
      <p:ext uri="{BB962C8B-B14F-4D97-AF65-F5344CB8AC3E}">
        <p14:creationId xmlns:p14="http://schemas.microsoft.com/office/powerpoint/2010/main" val="6598859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0DBD8-1F5E-48B3-A2DD-471065801F8A}"/>
              </a:ext>
            </a:extLst>
          </p:cNvPr>
          <p:cNvSpPr>
            <a:spLocks noGrp="1"/>
          </p:cNvSpPr>
          <p:nvPr>
            <p:ph type="title"/>
          </p:nvPr>
        </p:nvSpPr>
        <p:spPr/>
        <p:txBody>
          <a:bodyPr/>
          <a:lstStyle/>
          <a:p>
            <a:r>
              <a:rPr lang="en-US">
                <a:cs typeface="Posterama"/>
              </a:rPr>
              <a:t>Implementation</a:t>
            </a:r>
            <a:endParaRPr lang="en-US"/>
          </a:p>
        </p:txBody>
      </p:sp>
      <p:sp>
        <p:nvSpPr>
          <p:cNvPr id="3" name="Content Placeholder 2">
            <a:extLst>
              <a:ext uri="{FF2B5EF4-FFF2-40B4-BE49-F238E27FC236}">
                <a16:creationId xmlns:a16="http://schemas.microsoft.com/office/drawing/2014/main" id="{272942D9-0C0B-44B1-8A00-7C60A50B7F69}"/>
              </a:ext>
            </a:extLst>
          </p:cNvPr>
          <p:cNvSpPr>
            <a:spLocks noGrp="1"/>
          </p:cNvSpPr>
          <p:nvPr>
            <p:ph idx="1"/>
          </p:nvPr>
        </p:nvSpPr>
        <p:spPr/>
        <p:txBody>
          <a:bodyPr vert="horz" lIns="91440" tIns="45720" rIns="91440" bIns="45720" rtlCol="0" anchor="t">
            <a:normAutofit/>
          </a:bodyPr>
          <a:lstStyle/>
          <a:p>
            <a:r>
              <a:rPr lang="en-US" dirty="0"/>
              <a:t>All above-mentioned solutions and approaches in comparison have been implemented.</a:t>
            </a:r>
          </a:p>
          <a:p>
            <a:r>
              <a:rPr lang="en-US" dirty="0"/>
              <a:t>Integer Programming Solution – Implemented using Google Collab Python-</a:t>
            </a:r>
            <a:r>
              <a:rPr lang="en-US" dirty="0" err="1"/>
              <a:t>PuLP</a:t>
            </a:r>
            <a:r>
              <a:rPr lang="en-US" dirty="0"/>
              <a:t> from scratch.</a:t>
            </a:r>
          </a:p>
          <a:p>
            <a:r>
              <a:rPr lang="en-US" dirty="0"/>
              <a:t>Greedy, Random, EDD-A and EDD-NSTE – Implemented completely in C++ from scratch.</a:t>
            </a:r>
          </a:p>
          <a:p>
            <a:r>
              <a:rPr lang="en-US" dirty="0"/>
              <a:t>Link to the repository – </a:t>
            </a:r>
            <a:r>
              <a:rPr lang="en-US" dirty="0">
                <a:hlinkClick r:id="rId2"/>
              </a:rPr>
              <a:t>GitHub</a:t>
            </a:r>
            <a:endParaRPr lang="en-US" dirty="0"/>
          </a:p>
          <a:p>
            <a:endParaRPr lang="en-US" dirty="0"/>
          </a:p>
        </p:txBody>
      </p:sp>
    </p:spTree>
    <p:extLst>
      <p:ext uri="{BB962C8B-B14F-4D97-AF65-F5344CB8AC3E}">
        <p14:creationId xmlns:p14="http://schemas.microsoft.com/office/powerpoint/2010/main" val="28794564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ED751-01E5-4D6C-BB5E-ABE0A48C32CA}"/>
              </a:ext>
            </a:extLst>
          </p:cNvPr>
          <p:cNvSpPr>
            <a:spLocks noGrp="1"/>
          </p:cNvSpPr>
          <p:nvPr>
            <p:ph type="title"/>
          </p:nvPr>
        </p:nvSpPr>
        <p:spPr/>
        <p:txBody>
          <a:bodyPr/>
          <a:lstStyle/>
          <a:p>
            <a:r>
              <a:rPr lang="en-US" dirty="0">
                <a:cs typeface="Posterama"/>
              </a:rPr>
              <a:t>Conclusion</a:t>
            </a:r>
            <a:endParaRPr lang="en-US" dirty="0"/>
          </a:p>
        </p:txBody>
      </p:sp>
      <p:sp>
        <p:nvSpPr>
          <p:cNvPr id="3" name="Content Placeholder 2">
            <a:extLst>
              <a:ext uri="{FF2B5EF4-FFF2-40B4-BE49-F238E27FC236}">
                <a16:creationId xmlns:a16="http://schemas.microsoft.com/office/drawing/2014/main" id="{480AE293-CD31-4A77-9D54-333B7DF3C5F0}"/>
              </a:ext>
            </a:extLst>
          </p:cNvPr>
          <p:cNvSpPr>
            <a:spLocks noGrp="1"/>
          </p:cNvSpPr>
          <p:nvPr>
            <p:ph idx="1"/>
          </p:nvPr>
        </p:nvSpPr>
        <p:spPr/>
        <p:txBody>
          <a:bodyPr vert="horz" lIns="91440" tIns="45720" rIns="91440" bIns="45720" rtlCol="0" anchor="t">
            <a:normAutofit fontScale="85000" lnSpcReduction="20000"/>
          </a:bodyPr>
          <a:lstStyle/>
          <a:p>
            <a:pPr algn="just"/>
            <a:r>
              <a:rPr lang="en-US" dirty="0">
                <a:ea typeface="+mn-lt"/>
                <a:cs typeface="+mn-lt"/>
              </a:rPr>
              <a:t>The EDD-NSTE algorithm suggested in this report performs considerably better than the other simulations and approaches implemented for the edge data distribution problem.</a:t>
            </a:r>
            <a:endParaRPr lang="en-US"/>
          </a:p>
          <a:p>
            <a:pPr algn="just"/>
            <a:r>
              <a:rPr lang="en-US" dirty="0">
                <a:ea typeface="+mn-lt"/>
                <a:cs typeface="+mn-lt"/>
              </a:rPr>
              <a:t>The algorithm also performs significantly better than the last best EDD-A algorithm suggested. The EDD-A algorithm is an 𝑂(𝑘) approximation algorithm4 and the EDD-NSTE algorithm is an 𝑂(𝑘′) approximation algorithm where 𝑘 ′ &lt; 𝑘 and thus, the performance of EDD-NSTE is better than EDD-A, which coincides with the experimental evaluations done so far.</a:t>
            </a:r>
          </a:p>
          <a:p>
            <a:pPr algn="just"/>
            <a:r>
              <a:rPr lang="en-US" dirty="0">
                <a:ea typeface="+mn-lt"/>
                <a:cs typeface="+mn-lt"/>
              </a:rPr>
              <a:t>EDD-NSTE algorithm produced better solutions than EDD-A or other simulations in more than </a:t>
            </a:r>
            <a:r>
              <a:rPr lang="en-US" b="1" dirty="0">
                <a:ea typeface="+mn-lt"/>
                <a:cs typeface="+mn-lt"/>
              </a:rPr>
              <a:t>86.67%</a:t>
            </a:r>
            <a:r>
              <a:rPr lang="en-US" dirty="0">
                <a:ea typeface="+mn-lt"/>
                <a:cs typeface="+mn-lt"/>
              </a:rPr>
              <a:t> of the test cases, ranging from very dense graphs to sparse graphs or trees.</a:t>
            </a:r>
          </a:p>
          <a:p>
            <a:endParaRPr lang="en-US" dirty="0"/>
          </a:p>
        </p:txBody>
      </p:sp>
    </p:spTree>
    <p:extLst>
      <p:ext uri="{BB962C8B-B14F-4D97-AF65-F5344CB8AC3E}">
        <p14:creationId xmlns:p14="http://schemas.microsoft.com/office/powerpoint/2010/main" val="39887790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9A07F-E382-4475-AEEA-251FC967BAE1}"/>
              </a:ext>
            </a:extLst>
          </p:cNvPr>
          <p:cNvSpPr>
            <a:spLocks noGrp="1"/>
          </p:cNvSpPr>
          <p:nvPr>
            <p:ph type="title"/>
          </p:nvPr>
        </p:nvSpPr>
        <p:spPr/>
        <p:txBody>
          <a:bodyPr>
            <a:normAutofit/>
          </a:bodyPr>
          <a:lstStyle/>
          <a:p>
            <a:r>
              <a:rPr lang="en-US" dirty="0">
                <a:ea typeface="+mj-lt"/>
                <a:cs typeface="+mj-lt"/>
              </a:rPr>
              <a:t>Plan for Phase-II of BTP work</a:t>
            </a:r>
            <a:endParaRPr lang="en-US" dirty="0">
              <a:cs typeface="Posterama"/>
            </a:endParaRPr>
          </a:p>
        </p:txBody>
      </p:sp>
      <p:sp>
        <p:nvSpPr>
          <p:cNvPr id="3" name="Content Placeholder 2">
            <a:extLst>
              <a:ext uri="{FF2B5EF4-FFF2-40B4-BE49-F238E27FC236}">
                <a16:creationId xmlns:a16="http://schemas.microsoft.com/office/drawing/2014/main" id="{BA4E14CA-83EC-444A-9AC5-7BDEE9F55813}"/>
              </a:ext>
            </a:extLst>
          </p:cNvPr>
          <p:cNvSpPr>
            <a:spLocks noGrp="1"/>
          </p:cNvSpPr>
          <p:nvPr>
            <p:ph idx="1"/>
          </p:nvPr>
        </p:nvSpPr>
        <p:spPr/>
        <p:txBody>
          <a:bodyPr vert="horz" lIns="91440" tIns="45720" rIns="91440" bIns="45720" rtlCol="0" anchor="t">
            <a:normAutofit fontScale="70000" lnSpcReduction="20000"/>
          </a:bodyPr>
          <a:lstStyle/>
          <a:p>
            <a:pPr algn="just">
              <a:buFont typeface="Avenir Next LT Pro"/>
            </a:pPr>
            <a:r>
              <a:rPr lang="en-US" dirty="0">
                <a:ea typeface="+mn-lt"/>
                <a:cs typeface="+mn-lt"/>
              </a:rPr>
              <a:t>The lower bound to approximate Steiner Tree in general graphs is smaller than 1.01 theoretically. The current best algorithm has an approximation ratio of (1.39+epsilon). Thus, implementing a better way of estimating the Steiner Tree can help improve the approximation ratio and so, we would work on incorporating these methods in our edge data distribution solution.</a:t>
            </a:r>
            <a:endParaRPr lang="en-US"/>
          </a:p>
          <a:p>
            <a:pPr algn="just"/>
            <a:r>
              <a:rPr lang="en-US" dirty="0">
                <a:ea typeface="+mn-lt"/>
                <a:cs typeface="+mn-lt"/>
              </a:rPr>
              <a:t>We would also try and implement a heuristic algorithm completely independent from Steiner Tree approximation that can estimate better solutions.</a:t>
            </a:r>
            <a:endParaRPr lang="en-US" dirty="0"/>
          </a:p>
          <a:p>
            <a:pPr algn="just"/>
            <a:r>
              <a:rPr lang="en-US" dirty="0">
                <a:ea typeface="+mn-lt"/>
                <a:cs typeface="+mn-lt"/>
              </a:rPr>
              <a:t>We would also try and attach a definitive proof for the approximation ratio of the EDD-NSTE algorithm. </a:t>
            </a:r>
          </a:p>
          <a:p>
            <a:pPr algn="just"/>
            <a:r>
              <a:rPr lang="en-US" dirty="0">
                <a:ea typeface="+mn-lt"/>
                <a:cs typeface="+mn-lt"/>
              </a:rPr>
              <a:t>More thorough testing of these above-mentioned algorithms will also be done to test their efficiency with the previous methods.</a:t>
            </a:r>
          </a:p>
          <a:p>
            <a:pPr algn="just"/>
            <a:r>
              <a:rPr lang="en-US" dirty="0">
                <a:ea typeface="+mn-lt"/>
                <a:cs typeface="+mn-lt"/>
              </a:rPr>
              <a:t>Finally, we will try and produce a series of solutions that can then be used for the edge data distribution problem depending on the various use-cases in the industry.</a:t>
            </a:r>
            <a:endParaRPr lang="en-US"/>
          </a:p>
          <a:p>
            <a:endParaRPr lang="en-US" dirty="0"/>
          </a:p>
        </p:txBody>
      </p:sp>
    </p:spTree>
    <p:extLst>
      <p:ext uri="{BB962C8B-B14F-4D97-AF65-F5344CB8AC3E}">
        <p14:creationId xmlns:p14="http://schemas.microsoft.com/office/powerpoint/2010/main" val="37517272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E8D0B-8FB9-4CB3-A8F8-4694F0B38D7B}"/>
              </a:ext>
            </a:extLst>
          </p:cNvPr>
          <p:cNvSpPr>
            <a:spLocks noGrp="1"/>
          </p:cNvSpPr>
          <p:nvPr>
            <p:ph type="title"/>
          </p:nvPr>
        </p:nvSpPr>
        <p:spPr>
          <a:xfrm>
            <a:off x="838200" y="365125"/>
            <a:ext cx="10515600" cy="837102"/>
          </a:xfrm>
        </p:spPr>
        <p:txBody>
          <a:bodyPr/>
          <a:lstStyle/>
          <a:p>
            <a:r>
              <a:rPr lang="en-US" dirty="0">
                <a:cs typeface="Posterama"/>
              </a:rPr>
              <a:t>References</a:t>
            </a:r>
            <a:endParaRPr lang="en-US" dirty="0"/>
          </a:p>
        </p:txBody>
      </p:sp>
      <p:sp>
        <p:nvSpPr>
          <p:cNvPr id="3" name="Content Placeholder 2">
            <a:extLst>
              <a:ext uri="{FF2B5EF4-FFF2-40B4-BE49-F238E27FC236}">
                <a16:creationId xmlns:a16="http://schemas.microsoft.com/office/drawing/2014/main" id="{EC14D179-858E-411C-995B-25415803CF58}"/>
              </a:ext>
            </a:extLst>
          </p:cNvPr>
          <p:cNvSpPr>
            <a:spLocks noGrp="1"/>
          </p:cNvSpPr>
          <p:nvPr>
            <p:ph idx="1"/>
          </p:nvPr>
        </p:nvSpPr>
        <p:spPr>
          <a:xfrm>
            <a:off x="838200" y="1210164"/>
            <a:ext cx="10515600" cy="5152414"/>
          </a:xfrm>
        </p:spPr>
        <p:txBody>
          <a:bodyPr vert="horz" lIns="91440" tIns="45720" rIns="91440" bIns="45720" rtlCol="0" anchor="t">
            <a:normAutofit fontScale="40000" lnSpcReduction="20000"/>
          </a:bodyPr>
          <a:lstStyle/>
          <a:p>
            <a:r>
              <a:rPr lang="en-US" dirty="0">
                <a:ea typeface="+mn-lt"/>
                <a:cs typeface="+mn-lt"/>
              </a:rPr>
              <a:t>[1] Anil Maheshwari Ahmad Biniaz and Michiel Smid. 2015. On the hardness of full Steiner tree problems. Journal of Discrete Algorithms 34, 7 (Aug. 2015), 118–127. </a:t>
            </a:r>
          </a:p>
          <a:p>
            <a:r>
              <a:rPr lang="en-US" dirty="0">
                <a:ea typeface="+mn-lt"/>
                <a:cs typeface="+mn-lt"/>
              </a:rPr>
              <a:t>[2] Stephan Beyer and Markus </a:t>
            </a:r>
            <a:r>
              <a:rPr lang="en-US" dirty="0" err="1">
                <a:ea typeface="+mn-lt"/>
                <a:cs typeface="+mn-lt"/>
              </a:rPr>
              <a:t>Chimani</a:t>
            </a:r>
            <a:r>
              <a:rPr lang="en-US" dirty="0">
                <a:ea typeface="+mn-lt"/>
                <a:cs typeface="+mn-lt"/>
              </a:rPr>
              <a:t>. 2014. Steiner Tree 1.39-Approximation in Practice. Mathematical and Engineering Methods in Computer Science. MEMICS, Springer 8934, 7 (Feb. 2014), 60–72. </a:t>
            </a:r>
          </a:p>
          <a:p>
            <a:r>
              <a:rPr lang="en-US" dirty="0">
                <a:ea typeface="+mn-lt"/>
                <a:cs typeface="+mn-lt"/>
              </a:rPr>
              <a:t>[3] Till Nierhoff Clemens </a:t>
            </a:r>
            <a:r>
              <a:rPr lang="en-US" dirty="0" err="1">
                <a:ea typeface="+mn-lt"/>
                <a:cs typeface="+mn-lt"/>
              </a:rPr>
              <a:t>Gröpl</a:t>
            </a:r>
            <a:r>
              <a:rPr lang="en-US" dirty="0">
                <a:ea typeface="+mn-lt"/>
                <a:cs typeface="+mn-lt"/>
              </a:rPr>
              <a:t>, Stefan Hougardy and Hans Jürgen </a:t>
            </a:r>
            <a:r>
              <a:rPr lang="en-US" dirty="0" err="1">
                <a:ea typeface="+mn-lt"/>
                <a:cs typeface="+mn-lt"/>
              </a:rPr>
              <a:t>Prömel</a:t>
            </a:r>
            <a:r>
              <a:rPr lang="en-US" dirty="0">
                <a:ea typeface="+mn-lt"/>
                <a:cs typeface="+mn-lt"/>
              </a:rPr>
              <a:t>. 2001. Approximation Algorithms for the Steiner Tree Problems in Graphs. Springer Verlag Berlin Heidelberg 46, 5 (May 2001), 235–279. </a:t>
            </a:r>
            <a:endParaRPr lang="en-US">
              <a:ea typeface="+mn-lt"/>
              <a:cs typeface="+mn-lt"/>
            </a:endParaRPr>
          </a:p>
          <a:p>
            <a:r>
              <a:rPr lang="en-US" dirty="0">
                <a:ea typeface="+mn-lt"/>
                <a:cs typeface="+mn-lt"/>
              </a:rPr>
              <a:t>[4] Till Nierhoff Clemens </a:t>
            </a:r>
            <a:r>
              <a:rPr lang="en-US" dirty="0" err="1">
                <a:ea typeface="+mn-lt"/>
                <a:cs typeface="+mn-lt"/>
              </a:rPr>
              <a:t>Gröpl</a:t>
            </a:r>
            <a:r>
              <a:rPr lang="en-US" dirty="0">
                <a:ea typeface="+mn-lt"/>
                <a:cs typeface="+mn-lt"/>
              </a:rPr>
              <a:t>, Stefan Hougardy and Hans Jürgen </a:t>
            </a:r>
            <a:r>
              <a:rPr lang="en-US" dirty="0" err="1">
                <a:ea typeface="+mn-lt"/>
                <a:cs typeface="+mn-lt"/>
              </a:rPr>
              <a:t>Prömel</a:t>
            </a:r>
            <a:r>
              <a:rPr lang="en-US" dirty="0">
                <a:ea typeface="+mn-lt"/>
                <a:cs typeface="+mn-lt"/>
              </a:rPr>
              <a:t>. 2001. Lower Bounds for Approximation Algorithms for the Steiner Tree Problem. Springer Verlag Berlin Heidelberg 13, 7 (Aug. 2001), 217–228. </a:t>
            </a:r>
            <a:endParaRPr lang="en-US">
              <a:ea typeface="+mn-lt"/>
              <a:cs typeface="+mn-lt"/>
            </a:endParaRPr>
          </a:p>
          <a:p>
            <a:r>
              <a:rPr lang="en-US" dirty="0">
                <a:ea typeface="+mn-lt"/>
                <a:cs typeface="+mn-lt"/>
              </a:rPr>
              <a:t>[5] Victor </a:t>
            </a:r>
            <a:r>
              <a:rPr lang="en-US" dirty="0" err="1">
                <a:ea typeface="+mn-lt"/>
                <a:cs typeface="+mn-lt"/>
              </a:rPr>
              <a:t>Eijkhout</a:t>
            </a:r>
            <a:r>
              <a:rPr lang="en-US" dirty="0">
                <a:ea typeface="+mn-lt"/>
                <a:cs typeface="+mn-lt"/>
              </a:rPr>
              <a:t>, Edmond Chow, and Robert van de Geijn. 2014. Introduction to High Performance Scientific Computing. Creative Commons Attribution, Texas, Austin. </a:t>
            </a:r>
            <a:endParaRPr lang="en-US">
              <a:ea typeface="+mn-lt"/>
              <a:cs typeface="+mn-lt"/>
            </a:endParaRPr>
          </a:p>
          <a:p>
            <a:r>
              <a:rPr lang="en-US" dirty="0">
                <a:ea typeface="+mn-lt"/>
                <a:cs typeface="+mn-lt"/>
              </a:rPr>
              <a:t>[6] </a:t>
            </a:r>
            <a:r>
              <a:rPr lang="en-US" dirty="0" err="1">
                <a:ea typeface="+mn-lt"/>
                <a:cs typeface="+mn-lt"/>
              </a:rPr>
              <a:t>Aryabartta</a:t>
            </a:r>
            <a:r>
              <a:rPr lang="en-US" dirty="0">
                <a:ea typeface="+mn-lt"/>
                <a:cs typeface="+mn-lt"/>
              </a:rPr>
              <a:t> Sahu. 2020. High Performance Computing. https://www.iitg.ac.in/asahu/cs528/ </a:t>
            </a:r>
            <a:endParaRPr lang="en-US">
              <a:ea typeface="+mn-lt"/>
              <a:cs typeface="+mn-lt"/>
            </a:endParaRPr>
          </a:p>
          <a:p>
            <a:r>
              <a:rPr lang="en-US" dirty="0">
                <a:ea typeface="+mn-lt"/>
                <a:cs typeface="+mn-lt"/>
              </a:rPr>
              <a:t>[7] Amit Samanta and Jianhua Tang. 2020. </a:t>
            </a:r>
            <a:r>
              <a:rPr lang="en-US" dirty="0" err="1">
                <a:ea typeface="+mn-lt"/>
                <a:cs typeface="+mn-lt"/>
              </a:rPr>
              <a:t>Dyme</a:t>
            </a:r>
            <a:r>
              <a:rPr lang="en-US" dirty="0">
                <a:ea typeface="+mn-lt"/>
                <a:cs typeface="+mn-lt"/>
              </a:rPr>
              <a:t>: Dynamic Microservice Scheduling in Edge Computing Enabled IoT. IEEE Internet of Things 7, 7 (Oct. 2020), 6164–6174. </a:t>
            </a:r>
            <a:endParaRPr lang="en-US">
              <a:ea typeface="+mn-lt"/>
              <a:cs typeface="+mn-lt"/>
            </a:endParaRPr>
          </a:p>
          <a:p>
            <a:r>
              <a:rPr lang="en-US" dirty="0">
                <a:ea typeface="+mn-lt"/>
                <a:cs typeface="+mn-lt"/>
              </a:rPr>
              <a:t>[8] </a:t>
            </a:r>
            <a:r>
              <a:rPr lang="en-US" dirty="0" err="1">
                <a:ea typeface="+mn-lt"/>
                <a:cs typeface="+mn-lt"/>
              </a:rPr>
              <a:t>HXiaoyu</a:t>
            </a:r>
            <a:r>
              <a:rPr lang="en-US" dirty="0">
                <a:ea typeface="+mn-lt"/>
                <a:cs typeface="+mn-lt"/>
              </a:rPr>
              <a:t> Xia, Feifei Chen, Qiang He, John C. Grundy, Mohamed </a:t>
            </a:r>
            <a:r>
              <a:rPr lang="en-US" dirty="0" err="1">
                <a:ea typeface="+mn-lt"/>
                <a:cs typeface="+mn-lt"/>
              </a:rPr>
              <a:t>Abdelrazek</a:t>
            </a:r>
            <a:r>
              <a:rPr lang="en-US" dirty="0">
                <a:ea typeface="+mn-lt"/>
                <a:cs typeface="+mn-lt"/>
              </a:rPr>
              <a:t>, and Hai </a:t>
            </a:r>
            <a:r>
              <a:rPr lang="en-US" dirty="0" err="1">
                <a:ea typeface="+mn-lt"/>
                <a:cs typeface="+mn-lt"/>
              </a:rPr>
              <a:t>Jin</a:t>
            </a:r>
            <a:r>
              <a:rPr lang="en-US" dirty="0">
                <a:ea typeface="+mn-lt"/>
                <a:cs typeface="+mn-lt"/>
              </a:rPr>
              <a:t>. 2021. Cost-Effective App Data Distribution in Edge Computing. IEEE Transactions on Parallel and Distributed Systems 32, 1 (Nov. 2021), 31–43. </a:t>
            </a:r>
            <a:endParaRPr lang="en-US">
              <a:ea typeface="+mn-lt"/>
              <a:cs typeface="+mn-lt"/>
            </a:endParaRPr>
          </a:p>
          <a:p>
            <a:r>
              <a:rPr lang="en-US" dirty="0">
                <a:ea typeface="+mn-lt"/>
                <a:cs typeface="+mn-lt"/>
              </a:rPr>
              <a:t>[9] Yang </a:t>
            </a:r>
            <a:r>
              <a:rPr lang="en-US" dirty="0" err="1">
                <a:ea typeface="+mn-lt"/>
                <a:cs typeface="+mn-lt"/>
              </a:rPr>
              <a:t>Yang</a:t>
            </a:r>
            <a:r>
              <a:rPr lang="en-US" dirty="0">
                <a:ea typeface="+mn-lt"/>
                <a:cs typeface="+mn-lt"/>
              </a:rPr>
              <a:t>, Kunlun Wang, Guowei Zhang, Xu Chen, </a:t>
            </a:r>
            <a:r>
              <a:rPr lang="en-US" dirty="0" err="1">
                <a:ea typeface="+mn-lt"/>
                <a:cs typeface="+mn-lt"/>
              </a:rPr>
              <a:t>Xiliang</a:t>
            </a:r>
            <a:r>
              <a:rPr lang="en-US" dirty="0">
                <a:ea typeface="+mn-lt"/>
                <a:cs typeface="+mn-lt"/>
              </a:rPr>
              <a:t> Luo, and Ming-Tuo Zhou. 2018. MEETS: Maximal Energy Efficient Task Scheduling in Homogeneous Fog Networks. IEEE Internet of Things 5, 5 (Nov. 2018), 4076–4087.</a:t>
            </a:r>
          </a:p>
          <a:p>
            <a:r>
              <a:rPr lang="en-US" dirty="0">
                <a:ea typeface="+mn-lt"/>
                <a:cs typeface="+mn-lt"/>
              </a:rPr>
              <a:t>[10] Haitao Yuan, Jing Bi, and </a:t>
            </a:r>
            <a:r>
              <a:rPr lang="en-US" dirty="0" err="1">
                <a:ea typeface="+mn-lt"/>
                <a:cs typeface="+mn-lt"/>
              </a:rPr>
              <a:t>MengChu</a:t>
            </a:r>
            <a:r>
              <a:rPr lang="en-US" dirty="0">
                <a:ea typeface="+mn-lt"/>
                <a:cs typeface="+mn-lt"/>
              </a:rPr>
              <a:t> Zhou. 2020. Geography-Aware Task Scheduling for Profit Maximization in Distributed Green Data Centers. IEEE Transactions on Cloud Computing 31, 15 (Jan. 2020), 1–11. </a:t>
            </a:r>
          </a:p>
          <a:p>
            <a:r>
              <a:rPr lang="en-US" dirty="0">
                <a:ea typeface="+mn-lt"/>
                <a:cs typeface="+mn-lt"/>
              </a:rPr>
              <a:t>[11] Alexander Z </a:t>
            </a:r>
            <a:r>
              <a:rPr lang="en-US" dirty="0" err="1">
                <a:ea typeface="+mn-lt"/>
                <a:cs typeface="+mn-lt"/>
              </a:rPr>
              <a:t>Zelikovsky</a:t>
            </a:r>
            <a:r>
              <a:rPr lang="en-US" dirty="0">
                <a:ea typeface="+mn-lt"/>
                <a:cs typeface="+mn-lt"/>
              </a:rPr>
              <a:t>. 1993. An 11/6-approximation algorithm for the network </a:t>
            </a:r>
            <a:r>
              <a:rPr lang="en-US" dirty="0" err="1">
                <a:ea typeface="+mn-lt"/>
                <a:cs typeface="+mn-lt"/>
              </a:rPr>
              <a:t>steiner</a:t>
            </a:r>
            <a:r>
              <a:rPr lang="en-US" dirty="0">
                <a:ea typeface="+mn-lt"/>
                <a:cs typeface="+mn-lt"/>
              </a:rPr>
              <a:t> problem. </a:t>
            </a:r>
            <a:r>
              <a:rPr lang="en-US" dirty="0" err="1">
                <a:ea typeface="+mn-lt"/>
                <a:cs typeface="+mn-lt"/>
              </a:rPr>
              <a:t>Algorithmica</a:t>
            </a:r>
            <a:r>
              <a:rPr lang="en-US" dirty="0">
                <a:ea typeface="+mn-lt"/>
                <a:cs typeface="+mn-lt"/>
              </a:rPr>
              <a:t> 9, 5 (Dec. 1993), 463–470. </a:t>
            </a:r>
          </a:p>
          <a:p>
            <a:r>
              <a:rPr lang="en-US" dirty="0">
                <a:ea typeface="+mn-lt"/>
                <a:cs typeface="+mn-lt"/>
              </a:rPr>
              <a:t>[12] Alexander Z </a:t>
            </a:r>
            <a:r>
              <a:rPr lang="en-US" dirty="0" err="1">
                <a:ea typeface="+mn-lt"/>
                <a:cs typeface="+mn-lt"/>
              </a:rPr>
              <a:t>Zelikovsky</a:t>
            </a:r>
            <a:r>
              <a:rPr lang="en-US" dirty="0">
                <a:ea typeface="+mn-lt"/>
                <a:cs typeface="+mn-lt"/>
              </a:rPr>
              <a:t>. 1993. A faster approximation algorithm for the Steiner tree problem in graphs. Inform. Process. Lett. 46, 5 (May 1993), 79–83. </a:t>
            </a:r>
            <a:endParaRPr lang="en-US">
              <a:ea typeface="+mn-lt"/>
              <a:cs typeface="+mn-lt"/>
            </a:endParaRPr>
          </a:p>
          <a:p>
            <a:r>
              <a:rPr lang="en-US" dirty="0">
                <a:ea typeface="+mn-lt"/>
                <a:cs typeface="+mn-lt"/>
              </a:rPr>
              <a:t>[13] Dongfang Zhao, Mohamed </a:t>
            </a:r>
            <a:r>
              <a:rPr lang="en-US" dirty="0" err="1">
                <a:ea typeface="+mn-lt"/>
                <a:cs typeface="+mn-lt"/>
              </a:rPr>
              <a:t>Mohamed</a:t>
            </a:r>
            <a:r>
              <a:rPr lang="en-US" dirty="0">
                <a:ea typeface="+mn-lt"/>
                <a:cs typeface="+mn-lt"/>
              </a:rPr>
              <a:t>, and Heiko Ludwig. 2018. Locality-Aware Scheduling for Containers in Cloud Computing. IEEE Transactions on Cloud Computing 8, 2 (Dec. 2018), 635–646.</a:t>
            </a:r>
            <a:endParaRPr lang="en-US"/>
          </a:p>
        </p:txBody>
      </p:sp>
    </p:spTree>
    <p:extLst>
      <p:ext uri="{BB962C8B-B14F-4D97-AF65-F5344CB8AC3E}">
        <p14:creationId xmlns:p14="http://schemas.microsoft.com/office/powerpoint/2010/main" val="33420202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05A1C6-F1E8-41B9-AC0A-10B7611C1EDE}"/>
              </a:ext>
            </a:extLst>
          </p:cNvPr>
          <p:cNvSpPr>
            <a:spLocks noGrp="1"/>
          </p:cNvSpPr>
          <p:nvPr>
            <p:ph idx="1"/>
          </p:nvPr>
        </p:nvSpPr>
        <p:spPr>
          <a:xfrm>
            <a:off x="1492739" y="2353162"/>
            <a:ext cx="6295293" cy="1713645"/>
          </a:xfrm>
        </p:spPr>
        <p:txBody>
          <a:bodyPr vert="horz" lIns="91440" tIns="45720" rIns="91440" bIns="45720" rtlCol="0" anchor="t">
            <a:noAutofit/>
          </a:bodyPr>
          <a:lstStyle/>
          <a:p>
            <a:pPr marL="0" indent="0">
              <a:buNone/>
            </a:pPr>
            <a:r>
              <a:rPr lang="en-US" sz="9600">
                <a:latin typeface="Posterama"/>
                <a:cs typeface="Posterama"/>
              </a:rPr>
              <a:t>Thank You</a:t>
            </a:r>
          </a:p>
        </p:txBody>
      </p:sp>
      <p:pic>
        <p:nvPicPr>
          <p:cNvPr id="2" name="Graphic 3" descr="Angel face outline">
            <a:extLst>
              <a:ext uri="{FF2B5EF4-FFF2-40B4-BE49-F238E27FC236}">
                <a16:creationId xmlns:a16="http://schemas.microsoft.com/office/drawing/2014/main" id="{05F3C794-8707-4B90-8257-96B298C5D03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34030" y="2063261"/>
            <a:ext cx="2096476" cy="2096476"/>
          </a:xfrm>
          <a:prstGeom prst="rect">
            <a:avLst/>
          </a:prstGeom>
        </p:spPr>
      </p:pic>
    </p:spTree>
    <p:extLst>
      <p:ext uri="{BB962C8B-B14F-4D97-AF65-F5344CB8AC3E}">
        <p14:creationId xmlns:p14="http://schemas.microsoft.com/office/powerpoint/2010/main" val="67675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5638E-AB86-413D-AE4D-2F25E2F00715}"/>
              </a:ext>
            </a:extLst>
          </p:cNvPr>
          <p:cNvSpPr>
            <a:spLocks noGrp="1"/>
          </p:cNvSpPr>
          <p:nvPr>
            <p:ph type="title"/>
          </p:nvPr>
        </p:nvSpPr>
        <p:spPr/>
        <p:txBody>
          <a:bodyPr/>
          <a:lstStyle/>
          <a:p>
            <a:r>
              <a:rPr lang="en-US" dirty="0">
                <a:cs typeface="Posterama"/>
              </a:rPr>
              <a:t>Introduction</a:t>
            </a:r>
            <a:endParaRPr lang="en-US" dirty="0"/>
          </a:p>
        </p:txBody>
      </p:sp>
      <p:sp>
        <p:nvSpPr>
          <p:cNvPr id="3" name="Content Placeholder 2">
            <a:extLst>
              <a:ext uri="{FF2B5EF4-FFF2-40B4-BE49-F238E27FC236}">
                <a16:creationId xmlns:a16="http://schemas.microsoft.com/office/drawing/2014/main" id="{9821276D-3420-499F-883F-1110F1F8FDD7}"/>
              </a:ext>
            </a:extLst>
          </p:cNvPr>
          <p:cNvSpPr>
            <a:spLocks noGrp="1"/>
          </p:cNvSpPr>
          <p:nvPr>
            <p:ph idx="1"/>
          </p:nvPr>
        </p:nvSpPr>
        <p:spPr/>
        <p:txBody>
          <a:bodyPr vert="horz" lIns="91440" tIns="45720" rIns="91440" bIns="45720" rtlCol="0" anchor="t">
            <a:normAutofit fontScale="70000" lnSpcReduction="20000"/>
          </a:bodyPr>
          <a:lstStyle/>
          <a:p>
            <a:pPr algn="just"/>
            <a:r>
              <a:rPr lang="en-US" dirty="0">
                <a:ea typeface="+mn-lt"/>
                <a:cs typeface="+mn-lt"/>
              </a:rPr>
              <a:t>Cloud computing is the practice of using a network of remote servers hosted on the internet to store, manage, and process data, rather than a local server or a personal computer.</a:t>
            </a:r>
            <a:endParaRPr lang="en-US" dirty="0"/>
          </a:p>
          <a:p>
            <a:pPr algn="just"/>
            <a:r>
              <a:rPr lang="en-US" dirty="0">
                <a:ea typeface="+mn-lt"/>
                <a:cs typeface="+mn-lt"/>
              </a:rPr>
              <a:t>Latency influenced by the number of router hops, packet delays introduced by virtualization in the network, or the server placement within a data center, has always been a key issue for cloud migration.</a:t>
            </a:r>
          </a:p>
          <a:p>
            <a:pPr algn="just"/>
            <a:r>
              <a:rPr lang="en-US" dirty="0">
                <a:ea typeface="+mn-lt"/>
                <a:cs typeface="+mn-lt"/>
              </a:rPr>
              <a:t>Other conventional network paradigms cannot handle the huge increase in the network latency and congestion caused by the resources at the edge of the cloud.</a:t>
            </a:r>
            <a:endParaRPr lang="en-US" dirty="0"/>
          </a:p>
          <a:p>
            <a:pPr algn="just"/>
            <a:r>
              <a:rPr lang="en-US" dirty="0">
                <a:ea typeface="+mn-lt"/>
                <a:cs typeface="+mn-lt"/>
              </a:rPr>
              <a:t>This is where edge computing kicks in, which is essentially the process of decentralizing the computer services with the help of edge servers deployed at the base stations.</a:t>
            </a:r>
          </a:p>
          <a:p>
            <a:pPr algn="just"/>
            <a:r>
              <a:rPr lang="en-US" dirty="0">
                <a:ea typeface="+mn-lt"/>
                <a:cs typeface="+mn-lt"/>
              </a:rPr>
              <a:t>From an app vendor’s perspective, caching data on edge servers can considerably reduce both the latency for their users to fetch data and the volume of their app data transmitted between the cloud and its users. Thus, reducing the transmission costs.</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830420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4" name="Top left">
            <a:extLst>
              <a:ext uri="{FF2B5EF4-FFF2-40B4-BE49-F238E27FC236}">
                <a16:creationId xmlns:a16="http://schemas.microsoft.com/office/drawing/2014/main" id="{6B72B514-4AB8-43DF-84D4-951DBF368CE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5" name="Freeform: Shape 14">
              <a:extLst>
                <a:ext uri="{FF2B5EF4-FFF2-40B4-BE49-F238E27FC236}">
                  <a16:creationId xmlns:a16="http://schemas.microsoft.com/office/drawing/2014/main" id="{C18CBCFF-BD6B-4455-9B70-EFE805CA29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Freeform: Shape 15">
              <a:extLst>
                <a:ext uri="{FF2B5EF4-FFF2-40B4-BE49-F238E27FC236}">
                  <a16:creationId xmlns:a16="http://schemas.microsoft.com/office/drawing/2014/main" id="{8C930A72-C529-4D5D-B460-A5A5375F98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792FE3B2-9E8F-4022-93E8-BAAD0D50B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5F85196A-D084-4219-B329-E5A7032CF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B8174307-CBF0-4926-99C3-3072804B3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63DDE618-1CD3-4BE5-8742-5D51BBF30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8D73DBA2-8AAA-4F85-81B5-99B96A471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A346AE2-9E14-4CFB-8DD3-0B1633621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5735638E-AB86-413D-AE4D-2F25E2F00715}"/>
              </a:ext>
            </a:extLst>
          </p:cNvPr>
          <p:cNvSpPr>
            <a:spLocks noGrp="1"/>
          </p:cNvSpPr>
          <p:nvPr>
            <p:ph type="title"/>
          </p:nvPr>
        </p:nvSpPr>
        <p:spPr>
          <a:xfrm>
            <a:off x="1198182" y="559813"/>
            <a:ext cx="5605358" cy="1664573"/>
          </a:xfrm>
        </p:spPr>
        <p:txBody>
          <a:bodyPr>
            <a:normAutofit/>
          </a:bodyPr>
          <a:lstStyle/>
          <a:p>
            <a:r>
              <a:rPr lang="en-US" dirty="0">
                <a:cs typeface="Posterama"/>
              </a:rPr>
              <a:t>An Industry Example</a:t>
            </a:r>
            <a:endParaRPr lang="en-US" dirty="0"/>
          </a:p>
        </p:txBody>
      </p:sp>
      <p:sp>
        <p:nvSpPr>
          <p:cNvPr id="3" name="Content Placeholder 2">
            <a:extLst>
              <a:ext uri="{FF2B5EF4-FFF2-40B4-BE49-F238E27FC236}">
                <a16:creationId xmlns:a16="http://schemas.microsoft.com/office/drawing/2014/main" id="{9821276D-3420-499F-883F-1110F1F8FDD7}"/>
              </a:ext>
            </a:extLst>
          </p:cNvPr>
          <p:cNvSpPr>
            <a:spLocks noGrp="1"/>
          </p:cNvSpPr>
          <p:nvPr>
            <p:ph idx="1"/>
          </p:nvPr>
        </p:nvSpPr>
        <p:spPr>
          <a:xfrm>
            <a:off x="1185755" y="2384474"/>
            <a:ext cx="5604997" cy="3728613"/>
          </a:xfrm>
        </p:spPr>
        <p:txBody>
          <a:bodyPr vert="horz" lIns="91440" tIns="45720" rIns="91440" bIns="45720" rtlCol="0" anchor="t">
            <a:normAutofit/>
          </a:bodyPr>
          <a:lstStyle/>
          <a:p>
            <a:pPr algn="just"/>
            <a:r>
              <a:rPr lang="en-US" sz="1800" dirty="0"/>
              <a:t>Facebook Horizon can benefit greatly from distributing most popular VR videos and VR games onto the edge servers.</a:t>
            </a:r>
            <a:endParaRPr lang="en-US"/>
          </a:p>
          <a:p>
            <a:pPr algn="just"/>
            <a:r>
              <a:rPr lang="en-US" sz="1800" dirty="0"/>
              <a:t>VR applications are very latency sensitive, thus caching these data onto edge servers will increase VR performance, experience and sensitivity.</a:t>
            </a:r>
          </a:p>
          <a:p>
            <a:pPr algn="just"/>
            <a:r>
              <a:rPr lang="en-US" sz="1800" dirty="0"/>
              <a:t>Cost-Ineffective app data distribution can thereby cost Facebook Horizon significantly more.</a:t>
            </a:r>
          </a:p>
          <a:p>
            <a:endParaRPr lang="en-US" sz="1800" dirty="0"/>
          </a:p>
        </p:txBody>
      </p:sp>
      <p:pic>
        <p:nvPicPr>
          <p:cNvPr id="5" name="Picture 5" descr="Diagram&#10;&#10;Description automatically generated">
            <a:extLst>
              <a:ext uri="{FF2B5EF4-FFF2-40B4-BE49-F238E27FC236}">
                <a16:creationId xmlns:a16="http://schemas.microsoft.com/office/drawing/2014/main" id="{64384FDE-3C98-40A0-8574-FD9E0E0DFA84}"/>
              </a:ext>
            </a:extLst>
          </p:cNvPr>
          <p:cNvPicPr>
            <a:picLocks noChangeAspect="1"/>
          </p:cNvPicPr>
          <p:nvPr/>
        </p:nvPicPr>
        <p:blipFill>
          <a:blip r:embed="rId2"/>
          <a:stretch>
            <a:fillRect/>
          </a:stretch>
        </p:blipFill>
        <p:spPr>
          <a:xfrm>
            <a:off x="7172627" y="1469277"/>
            <a:ext cx="4817466" cy="3914191"/>
          </a:xfrm>
          <a:prstGeom prst="rect">
            <a:avLst/>
          </a:prstGeom>
        </p:spPr>
      </p:pic>
      <p:grpSp>
        <p:nvGrpSpPr>
          <p:cNvPr id="24" name="Bottom Right">
            <a:extLst>
              <a:ext uri="{FF2B5EF4-FFF2-40B4-BE49-F238E27FC236}">
                <a16:creationId xmlns:a16="http://schemas.microsoft.com/office/drawing/2014/main" id="{DD2E06CA-048F-403F-AD47-B098C0A25D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5" name="Freeform: Shape 24">
              <a:extLst>
                <a:ext uri="{FF2B5EF4-FFF2-40B4-BE49-F238E27FC236}">
                  <a16:creationId xmlns:a16="http://schemas.microsoft.com/office/drawing/2014/main" id="{324E2410-B321-4174-8C27-7749F2A57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6" name="Graphic 157">
              <a:extLst>
                <a:ext uri="{FF2B5EF4-FFF2-40B4-BE49-F238E27FC236}">
                  <a16:creationId xmlns:a16="http://schemas.microsoft.com/office/drawing/2014/main" id="{EE03354E-6E8A-4926-8545-B6B873F1F27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7"/>
              <a:chOff x="4114800" y="1423987"/>
              <a:chExt cx="3961542" cy="4007547"/>
            </a:xfrm>
            <a:noFill/>
          </p:grpSpPr>
          <p:sp>
            <p:nvSpPr>
              <p:cNvPr id="28" name="Freeform: Shape 27">
                <a:extLst>
                  <a:ext uri="{FF2B5EF4-FFF2-40B4-BE49-F238E27FC236}">
                    <a16:creationId xmlns:a16="http://schemas.microsoft.com/office/drawing/2014/main" id="{5BBCAC88-02AA-4773-A48A-D144EA52EE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6C51D753-137C-455D-97D4-ACCB464D93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02ABCEE4-D638-4555-AC4A-7E190462F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2F383AB0-7670-4584-8F01-4324D54BB9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4CD1567B-7D6D-497B-8CA8-14D96E010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CF3C4A9D-7E63-4D24-B697-23D58B3160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315D2559-8BE6-439C-83F0-CE5BF53C94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7" name="Freeform: Shape 26">
              <a:extLst>
                <a:ext uri="{FF2B5EF4-FFF2-40B4-BE49-F238E27FC236}">
                  <a16:creationId xmlns:a16="http://schemas.microsoft.com/office/drawing/2014/main" id="{0A374A4F-696B-4911-BE1B-B180D09A17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TextBox 3">
            <a:extLst>
              <a:ext uri="{FF2B5EF4-FFF2-40B4-BE49-F238E27FC236}">
                <a16:creationId xmlns:a16="http://schemas.microsoft.com/office/drawing/2014/main" id="{2D8D2E69-90BD-4D7F-A900-6142E5B9D2C4}"/>
              </a:ext>
            </a:extLst>
          </p:cNvPr>
          <p:cNvSpPr txBox="1"/>
          <p:nvPr/>
        </p:nvSpPr>
        <p:spPr>
          <a:xfrm>
            <a:off x="6932246" y="1920631"/>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Tree>
    <p:extLst>
      <p:ext uri="{BB962C8B-B14F-4D97-AF65-F5344CB8AC3E}">
        <p14:creationId xmlns:p14="http://schemas.microsoft.com/office/powerpoint/2010/main" val="1573977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4" name="Top left">
            <a:extLst>
              <a:ext uri="{FF2B5EF4-FFF2-40B4-BE49-F238E27FC236}">
                <a16:creationId xmlns:a16="http://schemas.microsoft.com/office/drawing/2014/main" id="{6B72B514-4AB8-43DF-84D4-951DBF368CE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5" name="Freeform: Shape 14">
              <a:extLst>
                <a:ext uri="{FF2B5EF4-FFF2-40B4-BE49-F238E27FC236}">
                  <a16:creationId xmlns:a16="http://schemas.microsoft.com/office/drawing/2014/main" id="{C18CBCFF-BD6B-4455-9B70-EFE805CA29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Freeform: Shape 15">
              <a:extLst>
                <a:ext uri="{FF2B5EF4-FFF2-40B4-BE49-F238E27FC236}">
                  <a16:creationId xmlns:a16="http://schemas.microsoft.com/office/drawing/2014/main" id="{8C930A72-C529-4D5D-B460-A5A5375F98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792FE3B2-9E8F-4022-93E8-BAAD0D50B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5F85196A-D084-4219-B329-E5A7032CF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B8174307-CBF0-4926-99C3-3072804B3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63DDE618-1CD3-4BE5-8742-5D51BBF30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8D73DBA2-8AAA-4F85-81B5-99B96A471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A346AE2-9E14-4CFB-8DD3-0B1633621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8841122B-C1BC-4E7D-9804-F8C7485C6C47}"/>
              </a:ext>
            </a:extLst>
          </p:cNvPr>
          <p:cNvSpPr>
            <a:spLocks noGrp="1"/>
          </p:cNvSpPr>
          <p:nvPr>
            <p:ph type="title"/>
          </p:nvPr>
        </p:nvSpPr>
        <p:spPr>
          <a:xfrm>
            <a:off x="1198182" y="559813"/>
            <a:ext cx="5605358" cy="1664573"/>
          </a:xfrm>
        </p:spPr>
        <p:txBody>
          <a:bodyPr>
            <a:normAutofit/>
          </a:bodyPr>
          <a:lstStyle/>
          <a:p>
            <a:r>
              <a:rPr lang="en-US" dirty="0">
                <a:cs typeface="Posterama"/>
              </a:rPr>
              <a:t>Problem Definition</a:t>
            </a:r>
            <a:endParaRPr lang="en-US" dirty="0"/>
          </a:p>
        </p:txBody>
      </p:sp>
      <p:sp>
        <p:nvSpPr>
          <p:cNvPr id="3" name="Content Placeholder 2">
            <a:extLst>
              <a:ext uri="{FF2B5EF4-FFF2-40B4-BE49-F238E27FC236}">
                <a16:creationId xmlns:a16="http://schemas.microsoft.com/office/drawing/2014/main" id="{05931D32-9CEF-4F27-9494-F9C1EC1B6B92}"/>
              </a:ext>
            </a:extLst>
          </p:cNvPr>
          <p:cNvSpPr>
            <a:spLocks noGrp="1"/>
          </p:cNvSpPr>
          <p:nvPr>
            <p:ph idx="1"/>
          </p:nvPr>
        </p:nvSpPr>
        <p:spPr>
          <a:xfrm>
            <a:off x="1185755" y="2384474"/>
            <a:ext cx="5604997" cy="3728613"/>
          </a:xfrm>
        </p:spPr>
        <p:txBody>
          <a:bodyPr vert="horz" lIns="91440" tIns="45720" rIns="91440" bIns="45720" rtlCol="0" anchor="t">
            <a:normAutofit/>
          </a:bodyPr>
          <a:lstStyle/>
          <a:p>
            <a:pPr algn="just">
              <a:buFont typeface="Avenir Next LT Pro,Sans-Serif" panose="020B0504020202020204" pitchFamily="34" charset="0"/>
            </a:pPr>
            <a:r>
              <a:rPr lang="en-US" sz="1800">
                <a:ea typeface="+mn-lt"/>
                <a:cs typeface="+mn-lt"/>
              </a:rPr>
              <a:t>We take 𝑛 edge servers in a particular area and model it as a graph 𝐺. </a:t>
            </a:r>
          </a:p>
          <a:p>
            <a:pPr algn="just">
              <a:buFont typeface="Avenir Next LT Pro,Sans-Serif" panose="020B0504020202020204" pitchFamily="34" charset="0"/>
            </a:pPr>
            <a:r>
              <a:rPr lang="en-US" sz="1800">
                <a:ea typeface="+mn-lt"/>
                <a:cs typeface="+mn-lt"/>
              </a:rPr>
              <a:t>For each edge server 𝑣, graph 𝐺 has a node 𝑣. </a:t>
            </a:r>
          </a:p>
          <a:p>
            <a:pPr algn="just">
              <a:buFont typeface="Avenir Next LT Pro,Sans-Serif" panose="020B0504020202020204" pitchFamily="34" charset="0"/>
            </a:pPr>
            <a:r>
              <a:rPr lang="en-US" sz="1800">
                <a:ea typeface="+mn-lt"/>
                <a:cs typeface="+mn-lt"/>
              </a:rPr>
              <a:t>For each of the linked edge servers (𝑢,𝑣), graph 𝐺 has a corresponding edge 𝑒</a:t>
            </a:r>
            <a:r>
              <a:rPr lang="en-US" sz="1800" baseline="-25000">
                <a:ea typeface="+mn-lt"/>
                <a:cs typeface="+mn-lt"/>
              </a:rPr>
              <a:t>(u, v)</a:t>
            </a:r>
            <a:r>
              <a:rPr lang="en-US" sz="1800">
                <a:ea typeface="+mn-lt"/>
                <a:cs typeface="+mn-lt"/>
              </a:rPr>
              <a:t>. </a:t>
            </a:r>
          </a:p>
          <a:p>
            <a:pPr algn="just">
              <a:buFont typeface="Avenir Next LT Pro,Sans-Serif" panose="020B0504020202020204" pitchFamily="34" charset="0"/>
            </a:pPr>
            <a:r>
              <a:rPr lang="en-US" sz="1800">
                <a:ea typeface="+mn-lt"/>
                <a:cs typeface="+mn-lt"/>
              </a:rPr>
              <a:t>Thus, we use 𝐺(𝑉,𝐸) to represent the graph, where 𝑉 is the set of nodes or edge servers in the graph and 𝐸 are the set of edges in the graph. </a:t>
            </a:r>
          </a:p>
          <a:p>
            <a:pPr algn="just">
              <a:buFont typeface="Avenir Next LT Pro,Sans-Serif" panose="020B0504020202020204" pitchFamily="34" charset="0"/>
            </a:pPr>
            <a:r>
              <a:rPr lang="en-US" sz="1800">
                <a:ea typeface="+mn-lt"/>
                <a:cs typeface="+mn-lt"/>
              </a:rPr>
              <a:t>Let 𝑅 denote the set of destination edge servers in graph 𝐺.</a:t>
            </a:r>
          </a:p>
          <a:p>
            <a:endParaRPr lang="en-US" sz="1800" dirty="0">
              <a:ea typeface="+mn-lt"/>
              <a:cs typeface="+mn-lt"/>
            </a:endParaRPr>
          </a:p>
        </p:txBody>
      </p:sp>
      <p:pic>
        <p:nvPicPr>
          <p:cNvPr id="5" name="Picture 4" descr="Diagram&#10;&#10;Description automatically generated">
            <a:extLst>
              <a:ext uri="{FF2B5EF4-FFF2-40B4-BE49-F238E27FC236}">
                <a16:creationId xmlns:a16="http://schemas.microsoft.com/office/drawing/2014/main" id="{07F60D8D-98F6-4F32-A8F9-4A93B7E9548D}"/>
              </a:ext>
            </a:extLst>
          </p:cNvPr>
          <p:cNvPicPr>
            <a:picLocks noChangeAspect="1"/>
          </p:cNvPicPr>
          <p:nvPr/>
        </p:nvPicPr>
        <p:blipFill>
          <a:blip r:embed="rId2"/>
          <a:stretch>
            <a:fillRect/>
          </a:stretch>
        </p:blipFill>
        <p:spPr>
          <a:xfrm>
            <a:off x="7172627" y="857058"/>
            <a:ext cx="4817466" cy="5138630"/>
          </a:xfrm>
          <a:prstGeom prst="rect">
            <a:avLst/>
          </a:prstGeom>
        </p:spPr>
      </p:pic>
      <p:grpSp>
        <p:nvGrpSpPr>
          <p:cNvPr id="24" name="Bottom Right">
            <a:extLst>
              <a:ext uri="{FF2B5EF4-FFF2-40B4-BE49-F238E27FC236}">
                <a16:creationId xmlns:a16="http://schemas.microsoft.com/office/drawing/2014/main" id="{DD2E06CA-048F-403F-AD47-B098C0A25D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5" name="Freeform: Shape 24">
              <a:extLst>
                <a:ext uri="{FF2B5EF4-FFF2-40B4-BE49-F238E27FC236}">
                  <a16:creationId xmlns:a16="http://schemas.microsoft.com/office/drawing/2014/main" id="{324E2410-B321-4174-8C27-7749F2A57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6" name="Graphic 157">
              <a:extLst>
                <a:ext uri="{FF2B5EF4-FFF2-40B4-BE49-F238E27FC236}">
                  <a16:creationId xmlns:a16="http://schemas.microsoft.com/office/drawing/2014/main" id="{EE03354E-6E8A-4926-8545-B6B873F1F27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8" name="Freeform: Shape 27">
                <a:extLst>
                  <a:ext uri="{FF2B5EF4-FFF2-40B4-BE49-F238E27FC236}">
                    <a16:creationId xmlns:a16="http://schemas.microsoft.com/office/drawing/2014/main" id="{5BBCAC88-02AA-4773-A48A-D144EA52EE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6C51D753-137C-455D-97D4-ACCB464D93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02ABCEE4-D638-4555-AC4A-7E190462F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2F383AB0-7670-4584-8F01-4324D54BB9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4CD1567B-7D6D-497B-8CA8-14D96E010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CF3C4A9D-7E63-4D24-B697-23D58B3160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315D2559-8BE6-439C-83F0-CE5BF53C94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7" name="Freeform: Shape 26">
              <a:extLst>
                <a:ext uri="{FF2B5EF4-FFF2-40B4-BE49-F238E27FC236}">
                  <a16:creationId xmlns:a16="http://schemas.microsoft.com/office/drawing/2014/main" id="{0A374A4F-696B-4911-BE1B-B180D09A17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523267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4" name="Top left">
            <a:extLst>
              <a:ext uri="{FF2B5EF4-FFF2-40B4-BE49-F238E27FC236}">
                <a16:creationId xmlns:a16="http://schemas.microsoft.com/office/drawing/2014/main" id="{6B72B514-4AB8-43DF-84D4-951DBF368CE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5" name="Freeform: Shape 14">
              <a:extLst>
                <a:ext uri="{FF2B5EF4-FFF2-40B4-BE49-F238E27FC236}">
                  <a16:creationId xmlns:a16="http://schemas.microsoft.com/office/drawing/2014/main" id="{C18CBCFF-BD6B-4455-9B70-EFE805CA29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Freeform: Shape 15">
              <a:extLst>
                <a:ext uri="{FF2B5EF4-FFF2-40B4-BE49-F238E27FC236}">
                  <a16:creationId xmlns:a16="http://schemas.microsoft.com/office/drawing/2014/main" id="{8C930A72-C529-4D5D-B460-A5A5375F98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792FE3B2-9E8F-4022-93E8-BAAD0D50B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5F85196A-D084-4219-B329-E5A7032CF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B8174307-CBF0-4926-99C3-3072804B3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63DDE618-1CD3-4BE5-8742-5D51BBF30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8D73DBA2-8AAA-4F85-81B5-99B96A471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A346AE2-9E14-4CFB-8DD3-0B1633621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8913425E-6A05-4003-AD31-3606C4DA2410}"/>
              </a:ext>
            </a:extLst>
          </p:cNvPr>
          <p:cNvSpPr>
            <a:spLocks noGrp="1"/>
          </p:cNvSpPr>
          <p:nvPr>
            <p:ph type="title"/>
          </p:nvPr>
        </p:nvSpPr>
        <p:spPr>
          <a:xfrm>
            <a:off x="1198182" y="559813"/>
            <a:ext cx="5605358" cy="1664573"/>
          </a:xfrm>
        </p:spPr>
        <p:txBody>
          <a:bodyPr>
            <a:normAutofit/>
          </a:bodyPr>
          <a:lstStyle/>
          <a:p>
            <a:r>
              <a:rPr lang="en-US">
                <a:cs typeface="Posterama"/>
              </a:rPr>
              <a:t>Problem Definition</a:t>
            </a:r>
            <a:endParaRPr lang="en-US"/>
          </a:p>
        </p:txBody>
      </p:sp>
      <p:sp>
        <p:nvSpPr>
          <p:cNvPr id="3" name="Content Placeholder 2">
            <a:extLst>
              <a:ext uri="{FF2B5EF4-FFF2-40B4-BE49-F238E27FC236}">
                <a16:creationId xmlns:a16="http://schemas.microsoft.com/office/drawing/2014/main" id="{8768E523-8425-49A0-9027-E2037496200D}"/>
              </a:ext>
            </a:extLst>
          </p:cNvPr>
          <p:cNvSpPr>
            <a:spLocks noGrp="1"/>
          </p:cNvSpPr>
          <p:nvPr>
            <p:ph idx="1"/>
          </p:nvPr>
        </p:nvSpPr>
        <p:spPr>
          <a:xfrm>
            <a:off x="1185755" y="2384474"/>
            <a:ext cx="5604997" cy="3728613"/>
          </a:xfrm>
        </p:spPr>
        <p:txBody>
          <a:bodyPr vert="horz" lIns="91440" tIns="45720" rIns="91440" bIns="45720" rtlCol="0" anchor="t">
            <a:normAutofit/>
          </a:bodyPr>
          <a:lstStyle/>
          <a:p>
            <a:r>
              <a:rPr lang="en-US" sz="1800" dirty="0">
                <a:ea typeface="+mn-lt"/>
                <a:cs typeface="+mn-lt"/>
              </a:rPr>
              <a:t>Let </a:t>
            </a:r>
            <a:r>
              <a:rPr lang="en-US" sz="1800" i="1" dirty="0" err="1">
                <a:ea typeface="+mn-lt"/>
                <a:cs typeface="+mn-lt"/>
              </a:rPr>
              <a:t>d</a:t>
            </a:r>
            <a:r>
              <a:rPr lang="en-US" sz="1800" i="1" baseline="-25000" dirty="0" err="1">
                <a:ea typeface="+mn-lt"/>
                <a:cs typeface="+mn-lt"/>
              </a:rPr>
              <a:t>limit</a:t>
            </a:r>
            <a:r>
              <a:rPr lang="en-US" sz="1800" dirty="0">
                <a:ea typeface="+mn-lt"/>
                <a:cs typeface="+mn-lt"/>
              </a:rPr>
              <a:t> be the vendors' latency constraint.</a:t>
            </a:r>
          </a:p>
          <a:p>
            <a:r>
              <a:rPr lang="en-US" sz="1800" dirty="0">
                <a:ea typeface="+mn-lt"/>
                <a:cs typeface="+mn-lt"/>
              </a:rPr>
              <a:t>Two Possible Scenario – C2E and E2E.</a:t>
            </a:r>
          </a:p>
          <a:p>
            <a:r>
              <a:rPr lang="en-US" sz="1800" dirty="0">
                <a:ea typeface="+mn-lt"/>
                <a:cs typeface="+mn-lt"/>
              </a:rPr>
              <a:t>Thus, we need to define a relationship between these two transmissions, so that they can be incorporated easily into the generic optimization objective model. We define a ratio 𝛾 to specify the difference between the C2E and E2E transmission costs. For e.g., 𝛾 = 20, means the 𝐶𝑜𝑠𝑡</a:t>
            </a:r>
            <a:r>
              <a:rPr lang="en-US" sz="1800" baseline="-25000" dirty="0">
                <a:ea typeface="+mn-lt"/>
                <a:cs typeface="+mn-lt"/>
              </a:rPr>
              <a:t>C2E</a:t>
            </a:r>
            <a:r>
              <a:rPr lang="en-US" sz="1800" dirty="0">
                <a:ea typeface="+mn-lt"/>
                <a:cs typeface="+mn-lt"/>
              </a:rPr>
              <a:t> is 20 times more than 𝐶𝑜𝑠𝑡</a:t>
            </a:r>
            <a:r>
              <a:rPr lang="en-US" sz="1800" baseline="-25000" dirty="0">
                <a:ea typeface="+mn-lt"/>
                <a:cs typeface="+mn-lt"/>
              </a:rPr>
              <a:t>E2E</a:t>
            </a:r>
            <a:r>
              <a:rPr lang="en-US" sz="1800" dirty="0">
                <a:ea typeface="+mn-lt"/>
                <a:cs typeface="+mn-lt"/>
              </a:rPr>
              <a:t>.</a:t>
            </a:r>
          </a:p>
        </p:txBody>
      </p:sp>
      <p:pic>
        <p:nvPicPr>
          <p:cNvPr id="5" name="Picture 5" descr="Diagram&#10;&#10;Description automatically generated">
            <a:extLst>
              <a:ext uri="{FF2B5EF4-FFF2-40B4-BE49-F238E27FC236}">
                <a16:creationId xmlns:a16="http://schemas.microsoft.com/office/drawing/2014/main" id="{4858C763-0985-4357-9DB9-93E43EB44642}"/>
              </a:ext>
            </a:extLst>
          </p:cNvPr>
          <p:cNvPicPr>
            <a:picLocks noChangeAspect="1"/>
          </p:cNvPicPr>
          <p:nvPr/>
        </p:nvPicPr>
        <p:blipFill>
          <a:blip r:embed="rId2"/>
          <a:stretch>
            <a:fillRect/>
          </a:stretch>
        </p:blipFill>
        <p:spPr>
          <a:xfrm>
            <a:off x="7172627" y="1066576"/>
            <a:ext cx="4817466" cy="4719594"/>
          </a:xfrm>
          <a:prstGeom prst="rect">
            <a:avLst/>
          </a:prstGeom>
        </p:spPr>
      </p:pic>
      <p:grpSp>
        <p:nvGrpSpPr>
          <p:cNvPr id="24" name="Bottom Right">
            <a:extLst>
              <a:ext uri="{FF2B5EF4-FFF2-40B4-BE49-F238E27FC236}">
                <a16:creationId xmlns:a16="http://schemas.microsoft.com/office/drawing/2014/main" id="{DD2E06CA-048F-403F-AD47-B098C0A25D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5" name="Freeform: Shape 24">
              <a:extLst>
                <a:ext uri="{FF2B5EF4-FFF2-40B4-BE49-F238E27FC236}">
                  <a16:creationId xmlns:a16="http://schemas.microsoft.com/office/drawing/2014/main" id="{324E2410-B321-4174-8C27-7749F2A57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6" name="Graphic 157">
              <a:extLst>
                <a:ext uri="{FF2B5EF4-FFF2-40B4-BE49-F238E27FC236}">
                  <a16:creationId xmlns:a16="http://schemas.microsoft.com/office/drawing/2014/main" id="{EE03354E-6E8A-4926-8545-B6B873F1F27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8" name="Freeform: Shape 27">
                <a:extLst>
                  <a:ext uri="{FF2B5EF4-FFF2-40B4-BE49-F238E27FC236}">
                    <a16:creationId xmlns:a16="http://schemas.microsoft.com/office/drawing/2014/main" id="{5BBCAC88-02AA-4773-A48A-D144EA52EE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6C51D753-137C-455D-97D4-ACCB464D93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02ABCEE4-D638-4555-AC4A-7E190462F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2F383AB0-7670-4584-8F01-4324D54BB9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4CD1567B-7D6D-497B-8CA8-14D96E010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CF3C4A9D-7E63-4D24-B697-23D58B3160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315D2559-8BE6-439C-83F0-CE5BF53C94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7" name="Freeform: Shape 26">
              <a:extLst>
                <a:ext uri="{FF2B5EF4-FFF2-40B4-BE49-F238E27FC236}">
                  <a16:creationId xmlns:a16="http://schemas.microsoft.com/office/drawing/2014/main" id="{0A374A4F-696B-4911-BE1B-B180D09A17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TextBox 3">
            <a:extLst>
              <a:ext uri="{FF2B5EF4-FFF2-40B4-BE49-F238E27FC236}">
                <a16:creationId xmlns:a16="http://schemas.microsoft.com/office/drawing/2014/main" id="{9EA90881-28EF-49B1-AA39-465E8777338C}"/>
              </a:ext>
            </a:extLst>
          </p:cNvPr>
          <p:cNvSpPr txBox="1"/>
          <p:nvPr/>
        </p:nvSpPr>
        <p:spPr>
          <a:xfrm>
            <a:off x="6326554" y="1910862"/>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Tree>
    <p:extLst>
      <p:ext uri="{BB962C8B-B14F-4D97-AF65-F5344CB8AC3E}">
        <p14:creationId xmlns:p14="http://schemas.microsoft.com/office/powerpoint/2010/main" val="773756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xt, letter&#10;&#10;Description automatically generated">
            <a:extLst>
              <a:ext uri="{FF2B5EF4-FFF2-40B4-BE49-F238E27FC236}">
                <a16:creationId xmlns:a16="http://schemas.microsoft.com/office/drawing/2014/main" id="{29366B4D-92CE-4431-BE82-EE8701D6332B}"/>
              </a:ext>
            </a:extLst>
          </p:cNvPr>
          <p:cNvPicPr>
            <a:picLocks noGrp="1" noChangeAspect="1"/>
          </p:cNvPicPr>
          <p:nvPr>
            <p:ph idx="1"/>
          </p:nvPr>
        </p:nvPicPr>
        <p:blipFill>
          <a:blip r:embed="rId2"/>
          <a:stretch>
            <a:fillRect/>
          </a:stretch>
        </p:blipFill>
        <p:spPr>
          <a:xfrm>
            <a:off x="1220961" y="1242214"/>
            <a:ext cx="9447364" cy="3887635"/>
          </a:xfrm>
        </p:spPr>
      </p:pic>
    </p:spTree>
    <p:extLst>
      <p:ext uri="{BB962C8B-B14F-4D97-AF65-F5344CB8AC3E}">
        <p14:creationId xmlns:p14="http://schemas.microsoft.com/office/powerpoint/2010/main" val="986970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5" name="Top left">
            <a:extLst>
              <a:ext uri="{FF2B5EF4-FFF2-40B4-BE49-F238E27FC236}">
                <a16:creationId xmlns:a16="http://schemas.microsoft.com/office/drawing/2014/main" id="{34B438D8-EF7C-445C-8B7F-953BEB1BC1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6" name="Freeform: Shape 15">
              <a:extLst>
                <a:ext uri="{FF2B5EF4-FFF2-40B4-BE49-F238E27FC236}">
                  <a16:creationId xmlns:a16="http://schemas.microsoft.com/office/drawing/2014/main" id="{9FE087E2-E4B7-42FA-A441-7EDEE41B00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7" name="Freeform: Shape 16">
              <a:extLst>
                <a:ext uri="{FF2B5EF4-FFF2-40B4-BE49-F238E27FC236}">
                  <a16:creationId xmlns:a16="http://schemas.microsoft.com/office/drawing/2014/main" id="{A61B2EF2-665F-429A-9CFB-08C14FAC99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0B0B1C71-6C49-4F64-8859-9CC59D7D9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66BBF9FA-27D4-45DF-8D9C-623EA4106A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0F2F0D01-71CB-4693-A192-5BA045A5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E740E1FB-ACD1-41FC-9828-9B5D2CAA77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12BABC85-DC43-42B8-8AAA-9198D7A62D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F48F9955-240E-4180-81B8-5909B1A91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2EF6556E-98EB-4CEC-A80F-793282C1ABEA}"/>
              </a:ext>
            </a:extLst>
          </p:cNvPr>
          <p:cNvSpPr>
            <a:spLocks noGrp="1"/>
          </p:cNvSpPr>
          <p:nvPr>
            <p:ph type="title"/>
          </p:nvPr>
        </p:nvSpPr>
        <p:spPr>
          <a:xfrm>
            <a:off x="1198182" y="559813"/>
            <a:ext cx="3988369" cy="2236864"/>
          </a:xfrm>
        </p:spPr>
        <p:txBody>
          <a:bodyPr>
            <a:normAutofit/>
          </a:bodyPr>
          <a:lstStyle/>
          <a:p>
            <a:r>
              <a:rPr lang="en-US" dirty="0">
                <a:cs typeface="Posterama"/>
              </a:rPr>
              <a:t>Solution Strategy – I </a:t>
            </a:r>
            <a:endParaRPr lang="en-US" dirty="0"/>
          </a:p>
        </p:txBody>
      </p:sp>
      <p:sp>
        <p:nvSpPr>
          <p:cNvPr id="3" name="Content Placeholder 2">
            <a:extLst>
              <a:ext uri="{FF2B5EF4-FFF2-40B4-BE49-F238E27FC236}">
                <a16:creationId xmlns:a16="http://schemas.microsoft.com/office/drawing/2014/main" id="{C41116B6-C50E-4B07-A170-69EC98571C54}"/>
              </a:ext>
            </a:extLst>
          </p:cNvPr>
          <p:cNvSpPr>
            <a:spLocks noGrp="1"/>
          </p:cNvSpPr>
          <p:nvPr>
            <p:ph idx="1"/>
          </p:nvPr>
        </p:nvSpPr>
        <p:spPr>
          <a:xfrm>
            <a:off x="1185756" y="2955401"/>
            <a:ext cx="3988112" cy="3157686"/>
          </a:xfrm>
        </p:spPr>
        <p:txBody>
          <a:bodyPr vert="horz" lIns="91440" tIns="45720" rIns="91440" bIns="45720" rtlCol="0">
            <a:normAutofit/>
          </a:bodyPr>
          <a:lstStyle/>
          <a:p>
            <a:r>
              <a:rPr lang="en-US" sz="1800"/>
              <a:t>Edge Data Distribution as an Integer Programming Problem.</a:t>
            </a:r>
          </a:p>
        </p:txBody>
      </p:sp>
      <p:pic>
        <p:nvPicPr>
          <p:cNvPr id="6" name="Picture 6" descr="Text&#10;&#10;Description automatically generated">
            <a:extLst>
              <a:ext uri="{FF2B5EF4-FFF2-40B4-BE49-F238E27FC236}">
                <a16:creationId xmlns:a16="http://schemas.microsoft.com/office/drawing/2014/main" id="{A6F47098-BEFE-4A80-AC3B-FE43619C0931}"/>
              </a:ext>
            </a:extLst>
          </p:cNvPr>
          <p:cNvPicPr>
            <a:picLocks noChangeAspect="1"/>
          </p:cNvPicPr>
          <p:nvPr/>
        </p:nvPicPr>
        <p:blipFill>
          <a:blip r:embed="rId2"/>
          <a:stretch>
            <a:fillRect/>
          </a:stretch>
        </p:blipFill>
        <p:spPr>
          <a:xfrm>
            <a:off x="5818966" y="567942"/>
            <a:ext cx="5955064" cy="5716862"/>
          </a:xfrm>
          <a:prstGeom prst="rect">
            <a:avLst/>
          </a:prstGeom>
        </p:spPr>
      </p:pic>
      <p:grpSp>
        <p:nvGrpSpPr>
          <p:cNvPr id="25" name="Bottom Right">
            <a:extLst>
              <a:ext uri="{FF2B5EF4-FFF2-40B4-BE49-F238E27FC236}">
                <a16:creationId xmlns:a16="http://schemas.microsoft.com/office/drawing/2014/main" id="{284021E3-6F46-410C-BF43-B2DED73655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6" name="Freeform: Shape 25">
              <a:extLst>
                <a:ext uri="{FF2B5EF4-FFF2-40B4-BE49-F238E27FC236}">
                  <a16:creationId xmlns:a16="http://schemas.microsoft.com/office/drawing/2014/main" id="{A48AF179-3265-4A10-A62C-92B7E186C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7" name="Graphic 157">
              <a:extLst>
                <a:ext uri="{FF2B5EF4-FFF2-40B4-BE49-F238E27FC236}">
                  <a16:creationId xmlns:a16="http://schemas.microsoft.com/office/drawing/2014/main" id="{30DF5C12-B34D-4E70-8FD0-D98069994E4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9" name="Freeform: Shape 28">
                <a:extLst>
                  <a:ext uri="{FF2B5EF4-FFF2-40B4-BE49-F238E27FC236}">
                    <a16:creationId xmlns:a16="http://schemas.microsoft.com/office/drawing/2014/main" id="{9589785B-0300-4D1C-BEFB-DCA5AA045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7F41DF3E-3189-428F-B4FE-AACA35130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7C51D846-61EF-4EB5-BE03-65A572A2EA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C5417C86-AA6B-4AD4-BD75-694E8E073E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51D5067E-85F6-4202-AFB5-41F9C9EA7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A9598395-257E-4B18-949B-50F109866B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39DDA522-37EB-48B3-9B62-748F75D36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8" name="Freeform: Shape 27">
              <a:extLst>
                <a:ext uri="{FF2B5EF4-FFF2-40B4-BE49-F238E27FC236}">
                  <a16:creationId xmlns:a16="http://schemas.microsoft.com/office/drawing/2014/main" id="{B9D8F012-98AD-4320-BA44-DE1CE4E4D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TextBox 3">
            <a:extLst>
              <a:ext uri="{FF2B5EF4-FFF2-40B4-BE49-F238E27FC236}">
                <a16:creationId xmlns:a16="http://schemas.microsoft.com/office/drawing/2014/main" id="{421FD53E-CB29-4342-B8B9-0AC3AC94F4CC}"/>
              </a:ext>
            </a:extLst>
          </p:cNvPr>
          <p:cNvSpPr txBox="1"/>
          <p:nvPr/>
        </p:nvSpPr>
        <p:spPr>
          <a:xfrm>
            <a:off x="836246" y="2917092"/>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Tree>
    <p:extLst>
      <p:ext uri="{BB962C8B-B14F-4D97-AF65-F5344CB8AC3E}">
        <p14:creationId xmlns:p14="http://schemas.microsoft.com/office/powerpoint/2010/main" val="1221232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2" name="Rectangle 7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74" name="Top left">
            <a:extLst>
              <a:ext uri="{FF2B5EF4-FFF2-40B4-BE49-F238E27FC236}">
                <a16:creationId xmlns:a16="http://schemas.microsoft.com/office/drawing/2014/main" id="{34B438D8-EF7C-445C-8B7F-953BEB1BC1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75" name="Freeform: Shape 74">
              <a:extLst>
                <a:ext uri="{FF2B5EF4-FFF2-40B4-BE49-F238E27FC236}">
                  <a16:creationId xmlns:a16="http://schemas.microsoft.com/office/drawing/2014/main" id="{9FE087E2-E4B7-42FA-A441-7EDEE41B00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6" name="Freeform: Shape 75">
              <a:extLst>
                <a:ext uri="{FF2B5EF4-FFF2-40B4-BE49-F238E27FC236}">
                  <a16:creationId xmlns:a16="http://schemas.microsoft.com/office/drawing/2014/main" id="{A61B2EF2-665F-429A-9CFB-08C14FAC99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77" name="Freeform: Shape 76">
              <a:extLst>
                <a:ext uri="{FF2B5EF4-FFF2-40B4-BE49-F238E27FC236}">
                  <a16:creationId xmlns:a16="http://schemas.microsoft.com/office/drawing/2014/main" id="{0B0B1C71-6C49-4F64-8859-9CC59D7D9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78" name="Freeform: Shape 77">
              <a:extLst>
                <a:ext uri="{FF2B5EF4-FFF2-40B4-BE49-F238E27FC236}">
                  <a16:creationId xmlns:a16="http://schemas.microsoft.com/office/drawing/2014/main" id="{66BBF9FA-27D4-45DF-8D9C-623EA4106A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79" name="Freeform: Shape 78">
              <a:extLst>
                <a:ext uri="{FF2B5EF4-FFF2-40B4-BE49-F238E27FC236}">
                  <a16:creationId xmlns:a16="http://schemas.microsoft.com/office/drawing/2014/main" id="{0F2F0D01-71CB-4693-A192-5BA045A5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80" name="Freeform: Shape 79">
              <a:extLst>
                <a:ext uri="{FF2B5EF4-FFF2-40B4-BE49-F238E27FC236}">
                  <a16:creationId xmlns:a16="http://schemas.microsoft.com/office/drawing/2014/main" id="{E740E1FB-ACD1-41FC-9828-9B5D2CAA77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81" name="Freeform: Shape 80">
              <a:extLst>
                <a:ext uri="{FF2B5EF4-FFF2-40B4-BE49-F238E27FC236}">
                  <a16:creationId xmlns:a16="http://schemas.microsoft.com/office/drawing/2014/main" id="{12BABC85-DC43-42B8-8AAA-9198D7A62D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82" name="Freeform: Shape 81">
              <a:extLst>
                <a:ext uri="{FF2B5EF4-FFF2-40B4-BE49-F238E27FC236}">
                  <a16:creationId xmlns:a16="http://schemas.microsoft.com/office/drawing/2014/main" id="{F48F9955-240E-4180-81B8-5909B1A91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5686194E-BE31-4802-B626-7EE5FC17A54B}"/>
              </a:ext>
            </a:extLst>
          </p:cNvPr>
          <p:cNvSpPr>
            <a:spLocks noGrp="1"/>
          </p:cNvSpPr>
          <p:nvPr>
            <p:ph type="title"/>
          </p:nvPr>
        </p:nvSpPr>
        <p:spPr>
          <a:xfrm>
            <a:off x="1198182" y="559813"/>
            <a:ext cx="3988369" cy="2236864"/>
          </a:xfrm>
        </p:spPr>
        <p:txBody>
          <a:bodyPr vert="horz" lIns="91440" tIns="45720" rIns="91440" bIns="45720" rtlCol="0">
            <a:normAutofit/>
          </a:bodyPr>
          <a:lstStyle/>
          <a:p>
            <a:pPr>
              <a:lnSpc>
                <a:spcPct val="90000"/>
              </a:lnSpc>
            </a:pPr>
            <a:r>
              <a:rPr lang="en-US" sz="3700"/>
              <a:t>Optimal Solution Using Integer</a:t>
            </a:r>
            <a:r>
              <a:rPr lang="en-US" sz="3700" kern="1200">
                <a:latin typeface="+mj-lt"/>
                <a:ea typeface="+mj-ea"/>
                <a:cs typeface="+mj-cs"/>
              </a:rPr>
              <a:t> Programming</a:t>
            </a:r>
            <a:r>
              <a:rPr lang="en-US" sz="3700"/>
              <a:t>. </a:t>
            </a:r>
            <a:endParaRPr lang="en-US" sz="3700" kern="1200">
              <a:latin typeface="+mj-lt"/>
              <a:cs typeface="Posterama"/>
            </a:endParaRPr>
          </a:p>
        </p:txBody>
      </p:sp>
      <p:sp>
        <p:nvSpPr>
          <p:cNvPr id="67" name="Content Placeholder 66">
            <a:extLst>
              <a:ext uri="{FF2B5EF4-FFF2-40B4-BE49-F238E27FC236}">
                <a16:creationId xmlns:a16="http://schemas.microsoft.com/office/drawing/2014/main" id="{F7ED7964-1A54-443B-BD02-E633A27966C4}"/>
              </a:ext>
            </a:extLst>
          </p:cNvPr>
          <p:cNvSpPr>
            <a:spLocks noGrp="1"/>
          </p:cNvSpPr>
          <p:nvPr>
            <p:ph idx="1"/>
          </p:nvPr>
        </p:nvSpPr>
        <p:spPr>
          <a:xfrm>
            <a:off x="1185756" y="2955401"/>
            <a:ext cx="3988112" cy="3157686"/>
          </a:xfrm>
        </p:spPr>
        <p:txBody>
          <a:bodyPr vert="horz" lIns="91440" tIns="45720" rIns="91440" bIns="45720" rtlCol="0" anchor="t">
            <a:normAutofit/>
          </a:bodyPr>
          <a:lstStyle/>
          <a:p>
            <a:r>
              <a:rPr lang="en-US" sz="1800" dirty="0"/>
              <a:t>Edges C2E :–</a:t>
            </a:r>
            <a:r>
              <a:rPr lang="en-US" sz="1800" dirty="0">
                <a:ea typeface="+mn-lt"/>
                <a:cs typeface="+mn-lt"/>
              </a:rPr>
              <a:t> e</a:t>
            </a:r>
            <a:r>
              <a:rPr lang="en-US" sz="1800" baseline="-25000" dirty="0">
                <a:ea typeface="+mn-lt"/>
                <a:cs typeface="+mn-lt"/>
              </a:rPr>
              <a:t>(c, 4)</a:t>
            </a:r>
            <a:r>
              <a:rPr lang="en-US" sz="1800" dirty="0">
                <a:ea typeface="+mn-lt"/>
                <a:cs typeface="+mn-lt"/>
              </a:rPr>
              <a:t> and e</a:t>
            </a:r>
            <a:r>
              <a:rPr lang="en-US" sz="1800" baseline="-25000" dirty="0">
                <a:ea typeface="+mn-lt"/>
                <a:cs typeface="+mn-lt"/>
              </a:rPr>
              <a:t>(c, 6)</a:t>
            </a:r>
            <a:r>
              <a:rPr lang="en-US" sz="1800" dirty="0">
                <a:ea typeface="+mn-lt"/>
                <a:cs typeface="+mn-lt"/>
              </a:rPr>
              <a:t>.</a:t>
            </a:r>
            <a:endParaRPr lang="en-US" sz="1800"/>
          </a:p>
          <a:p>
            <a:r>
              <a:rPr lang="en-US" sz="1800" dirty="0"/>
              <a:t>Edges E2E :–</a:t>
            </a:r>
            <a:r>
              <a:rPr lang="en-US" sz="1800" dirty="0">
                <a:ea typeface="+mn-lt"/>
                <a:cs typeface="+mn-lt"/>
              </a:rPr>
              <a:t> e</a:t>
            </a:r>
            <a:r>
              <a:rPr lang="en-US" sz="1800" baseline="-25000" dirty="0">
                <a:ea typeface="+mn-lt"/>
                <a:cs typeface="+mn-lt"/>
              </a:rPr>
              <a:t>(6, 3)</a:t>
            </a:r>
            <a:r>
              <a:rPr lang="en-US" sz="1800" dirty="0">
                <a:ea typeface="+mn-lt"/>
                <a:cs typeface="+mn-lt"/>
              </a:rPr>
              <a:t>, e</a:t>
            </a:r>
            <a:r>
              <a:rPr lang="en-US" sz="1800" baseline="-25000" dirty="0">
                <a:ea typeface="+mn-lt"/>
                <a:cs typeface="+mn-lt"/>
              </a:rPr>
              <a:t>(6, 7)</a:t>
            </a:r>
            <a:r>
              <a:rPr lang="en-US" sz="1800" dirty="0">
                <a:ea typeface="+mn-lt"/>
                <a:cs typeface="+mn-lt"/>
              </a:rPr>
              <a:t>, e</a:t>
            </a:r>
            <a:r>
              <a:rPr lang="en-US" sz="1800" baseline="-25000" dirty="0">
                <a:ea typeface="+mn-lt"/>
                <a:cs typeface="+mn-lt"/>
              </a:rPr>
              <a:t>(6, 9)</a:t>
            </a:r>
            <a:r>
              <a:rPr lang="en-US" sz="1800" dirty="0">
                <a:ea typeface="+mn-lt"/>
                <a:cs typeface="+mn-lt"/>
              </a:rPr>
              <a:t>, e</a:t>
            </a:r>
            <a:r>
              <a:rPr lang="en-US" sz="1800" baseline="-25000" dirty="0">
                <a:ea typeface="+mn-lt"/>
                <a:cs typeface="+mn-lt"/>
              </a:rPr>
              <a:t>(4, 1)</a:t>
            </a:r>
            <a:r>
              <a:rPr lang="en-US" sz="1800" dirty="0">
                <a:ea typeface="+mn-lt"/>
                <a:cs typeface="+mn-lt"/>
              </a:rPr>
              <a:t> and e</a:t>
            </a:r>
            <a:r>
              <a:rPr lang="en-US" sz="1800" baseline="-25000" dirty="0">
                <a:ea typeface="+mn-lt"/>
                <a:cs typeface="+mn-lt"/>
              </a:rPr>
              <a:t>(4, 2)</a:t>
            </a:r>
            <a:r>
              <a:rPr lang="en-US" sz="1800" dirty="0">
                <a:ea typeface="+mn-lt"/>
                <a:cs typeface="+mn-lt"/>
              </a:rPr>
              <a:t>. </a:t>
            </a:r>
            <a:endParaRPr lang="en-US" dirty="0"/>
          </a:p>
          <a:p>
            <a:r>
              <a:rPr lang="en-US" sz="1800" dirty="0" err="1"/>
              <a:t>d</a:t>
            </a:r>
            <a:r>
              <a:rPr lang="en-US" sz="1800" baseline="-25000" dirty="0" err="1"/>
              <a:t>limit</a:t>
            </a:r>
            <a:r>
              <a:rPr lang="en-US" sz="1800" dirty="0"/>
              <a:t> = 1 for the given example.</a:t>
            </a:r>
          </a:p>
          <a:p>
            <a:r>
              <a:rPr lang="en-US" sz="1800" dirty="0"/>
              <a:t>Total Cost = 2</a:t>
            </a:r>
            <a:r>
              <a:rPr lang="en-US" sz="1800" dirty="0">
                <a:ea typeface="+mn-lt"/>
                <a:cs typeface="+mn-lt"/>
              </a:rPr>
              <a:t>𝛾 + 5 times of the 1-Hop E2E transmission cost.</a:t>
            </a:r>
            <a:endParaRPr lang="en-US" sz="1800" dirty="0"/>
          </a:p>
        </p:txBody>
      </p:sp>
      <p:pic>
        <p:nvPicPr>
          <p:cNvPr id="4" name="Picture 4" descr="Diagram, schematic&#10;&#10;Description automatically generated">
            <a:extLst>
              <a:ext uri="{FF2B5EF4-FFF2-40B4-BE49-F238E27FC236}">
                <a16:creationId xmlns:a16="http://schemas.microsoft.com/office/drawing/2014/main" id="{762AF699-F40B-491E-A583-81E53202C068}"/>
              </a:ext>
            </a:extLst>
          </p:cNvPr>
          <p:cNvPicPr>
            <a:picLocks noChangeAspect="1"/>
          </p:cNvPicPr>
          <p:nvPr/>
        </p:nvPicPr>
        <p:blipFill>
          <a:blip r:embed="rId2"/>
          <a:stretch>
            <a:fillRect/>
          </a:stretch>
        </p:blipFill>
        <p:spPr>
          <a:xfrm>
            <a:off x="5787623" y="567942"/>
            <a:ext cx="6017750" cy="5716862"/>
          </a:xfrm>
          <a:prstGeom prst="rect">
            <a:avLst/>
          </a:prstGeom>
        </p:spPr>
      </p:pic>
      <p:grpSp>
        <p:nvGrpSpPr>
          <p:cNvPr id="84" name="Bottom Right">
            <a:extLst>
              <a:ext uri="{FF2B5EF4-FFF2-40B4-BE49-F238E27FC236}">
                <a16:creationId xmlns:a16="http://schemas.microsoft.com/office/drawing/2014/main" id="{284021E3-6F46-410C-BF43-B2DED73655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85" name="Freeform: Shape 84">
              <a:extLst>
                <a:ext uri="{FF2B5EF4-FFF2-40B4-BE49-F238E27FC236}">
                  <a16:creationId xmlns:a16="http://schemas.microsoft.com/office/drawing/2014/main" id="{A48AF179-3265-4A10-A62C-92B7E186C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86" name="Graphic 157">
              <a:extLst>
                <a:ext uri="{FF2B5EF4-FFF2-40B4-BE49-F238E27FC236}">
                  <a16:creationId xmlns:a16="http://schemas.microsoft.com/office/drawing/2014/main" id="{30DF5C12-B34D-4E70-8FD0-D98069994E4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88" name="Freeform: Shape 87">
                <a:extLst>
                  <a:ext uri="{FF2B5EF4-FFF2-40B4-BE49-F238E27FC236}">
                    <a16:creationId xmlns:a16="http://schemas.microsoft.com/office/drawing/2014/main" id="{9589785B-0300-4D1C-BEFB-DCA5AA045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89" name="Freeform: Shape 88">
                <a:extLst>
                  <a:ext uri="{FF2B5EF4-FFF2-40B4-BE49-F238E27FC236}">
                    <a16:creationId xmlns:a16="http://schemas.microsoft.com/office/drawing/2014/main" id="{7F41DF3E-3189-428F-B4FE-AACA35130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90" name="Freeform: Shape 89">
                <a:extLst>
                  <a:ext uri="{FF2B5EF4-FFF2-40B4-BE49-F238E27FC236}">
                    <a16:creationId xmlns:a16="http://schemas.microsoft.com/office/drawing/2014/main" id="{7C51D846-61EF-4EB5-BE03-65A572A2EA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91" name="Freeform: Shape 90">
                <a:extLst>
                  <a:ext uri="{FF2B5EF4-FFF2-40B4-BE49-F238E27FC236}">
                    <a16:creationId xmlns:a16="http://schemas.microsoft.com/office/drawing/2014/main" id="{C5417C86-AA6B-4AD4-BD75-694E8E073E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92" name="Freeform: Shape 91">
                <a:extLst>
                  <a:ext uri="{FF2B5EF4-FFF2-40B4-BE49-F238E27FC236}">
                    <a16:creationId xmlns:a16="http://schemas.microsoft.com/office/drawing/2014/main" id="{51D5067E-85F6-4202-AFB5-41F9C9EA7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93" name="Freeform: Shape 92">
                <a:extLst>
                  <a:ext uri="{FF2B5EF4-FFF2-40B4-BE49-F238E27FC236}">
                    <a16:creationId xmlns:a16="http://schemas.microsoft.com/office/drawing/2014/main" id="{A9598395-257E-4B18-949B-50F109866B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94" name="Freeform: Shape 93">
                <a:extLst>
                  <a:ext uri="{FF2B5EF4-FFF2-40B4-BE49-F238E27FC236}">
                    <a16:creationId xmlns:a16="http://schemas.microsoft.com/office/drawing/2014/main" id="{39DDA522-37EB-48B3-9B62-748F75D36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87" name="Freeform: Shape 86">
              <a:extLst>
                <a:ext uri="{FF2B5EF4-FFF2-40B4-BE49-F238E27FC236}">
                  <a16:creationId xmlns:a16="http://schemas.microsoft.com/office/drawing/2014/main" id="{B9D8F012-98AD-4320-BA44-DE1CE4E4D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4278296976"/>
      </p:ext>
    </p:extLst>
  </p:cSld>
  <p:clrMapOvr>
    <a:masterClrMapping/>
  </p:clrMapOvr>
</p:sld>
</file>

<file path=ppt/theme/theme1.xml><?xml version="1.0" encoding="utf-8"?>
<a:theme xmlns:a="http://schemas.openxmlformats.org/drawingml/2006/main" name="ExploreVTI">
  <a:themeElements>
    <a:clrScheme name="Custom 33">
      <a:dk1>
        <a:sysClr val="windowText" lastClr="000000"/>
      </a:dk1>
      <a:lt1>
        <a:sysClr val="window" lastClr="FFFFFF"/>
      </a:lt1>
      <a:dk2>
        <a:srgbClr val="201449"/>
      </a:dk2>
      <a:lt2>
        <a:srgbClr val="F3F0E9"/>
      </a:lt2>
      <a:accent1>
        <a:srgbClr val="E45221"/>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ExploreVTI</vt:lpstr>
      <vt:lpstr>Cost-Effective App Data Distribution in Edge Computing</vt:lpstr>
      <vt:lpstr>Outline</vt:lpstr>
      <vt:lpstr>Introduction</vt:lpstr>
      <vt:lpstr>An Industry Example</vt:lpstr>
      <vt:lpstr>Problem Definition</vt:lpstr>
      <vt:lpstr>Problem Definition</vt:lpstr>
      <vt:lpstr>PowerPoint Presentation</vt:lpstr>
      <vt:lpstr>Solution Strategy – I </vt:lpstr>
      <vt:lpstr>Optimal Solution Using Integer Programming. </vt:lpstr>
      <vt:lpstr>Solution Strategy – II </vt:lpstr>
      <vt:lpstr>PowerPoint Presentation</vt:lpstr>
      <vt:lpstr>Network Steiner Tree Approximation</vt:lpstr>
      <vt:lpstr>PowerPoint Presentation</vt:lpstr>
      <vt:lpstr>PowerPoint Presentation</vt:lpstr>
      <vt:lpstr>Simulation Settings and Approaches for comparison of the result</vt:lpstr>
      <vt:lpstr>Dataset Used and Experiment Data</vt:lpstr>
      <vt:lpstr>Experiment Results</vt:lpstr>
      <vt:lpstr>Experiment Results</vt:lpstr>
      <vt:lpstr>Experiment Results</vt:lpstr>
      <vt:lpstr>Experiment Results</vt:lpstr>
      <vt:lpstr>Experiment Results</vt:lpstr>
      <vt:lpstr>Implementation</vt:lpstr>
      <vt:lpstr>Conclusion</vt:lpstr>
      <vt:lpstr>Plan for Phase-II of BTP work</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911</cp:revision>
  <dcterms:created xsi:type="dcterms:W3CDTF">2020-11-21T14:36:53Z</dcterms:created>
  <dcterms:modified xsi:type="dcterms:W3CDTF">2021-04-21T05:56:57Z</dcterms:modified>
</cp:coreProperties>
</file>