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7" r:id="rId2"/>
  </p:sldMasterIdLst>
  <p:sldIdLst>
    <p:sldId id="258" r:id="rId3"/>
    <p:sldId id="257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4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81" r:id="rId20"/>
    <p:sldId id="300" r:id="rId21"/>
    <p:sldId id="283" r:id="rId22"/>
    <p:sldId id="286" r:id="rId23"/>
    <p:sldId id="288" r:id="rId24"/>
    <p:sldId id="289" r:id="rId25"/>
    <p:sldId id="291" r:id="rId26"/>
    <p:sldId id="292" r:id="rId27"/>
    <p:sldId id="296" r:id="rId28"/>
    <p:sldId id="297" r:id="rId29"/>
    <p:sldId id="298" r:id="rId30"/>
    <p:sldId id="299" r:id="rId31"/>
    <p:sldId id="282" r:id="rId32"/>
    <p:sldId id="280" r:id="rId33"/>
    <p:sldId id="279" r:id="rId34"/>
    <p:sldId id="276" r:id="rId35"/>
    <p:sldId id="277" r:id="rId36"/>
    <p:sldId id="27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FF811-F759-F1A8-403F-0E2FC1CAD941}" v="5235" dt="2021-04-22T19:15:47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93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93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7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7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69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58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84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1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87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63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7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vi1210/BTP-Research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5458B72-4D00-4050-AC2D-2A4752997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18" b="9091"/>
          <a:stretch/>
        </p:blipFill>
        <p:spPr>
          <a:xfrm>
            <a:off x="2298501" y="10"/>
            <a:ext cx="9893499" cy="6857990"/>
          </a:xfrm>
          <a:prstGeom prst="rect">
            <a:avLst/>
          </a:prstGeom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cs typeface="Calibri Light"/>
              </a:rPr>
              <a:t>Application Data Distribution in Edge Computing</a:t>
            </a:r>
            <a:endParaRPr lang="en-US" sz="4400">
              <a:cs typeface="Postera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RAVI SHANKAR – 170101053</a:t>
            </a:r>
          </a:p>
          <a:p>
            <a:pPr algn="l"/>
            <a:r>
              <a:rPr lang="en-US" sz="2000" dirty="0">
                <a:cs typeface="Calibri"/>
              </a:rPr>
              <a:t>UNDER THE GUIDANCE OF </a:t>
            </a:r>
          </a:p>
          <a:p>
            <a:pPr algn="l"/>
            <a:r>
              <a:rPr lang="en-US" sz="2000" dirty="0">
                <a:cs typeface="Calibri"/>
              </a:rPr>
              <a:t>DR. ARYABARTTA SAHU</a:t>
            </a:r>
            <a:endParaRPr lang="en-US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139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511B-20C3-4EC6-B648-12F0F0EF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Solution Strategy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1BBA-FDD9-4D40-9B1C-5F374F18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 Light"/>
                <a:ea typeface="+mn-lt"/>
                <a:cs typeface="+mn-lt"/>
              </a:rPr>
              <a:t>Edge Data Distribution as a Network Steiner Tree Approximation</a:t>
            </a:r>
          </a:p>
          <a:p>
            <a:r>
              <a:rPr lang="en-US" dirty="0">
                <a:latin typeface="Calibri Light"/>
                <a:ea typeface="+mn-lt"/>
                <a:cs typeface="+mn-lt"/>
              </a:rPr>
              <a:t>Two Steps - </a:t>
            </a:r>
          </a:p>
          <a:p>
            <a:pPr lvl="1"/>
            <a:r>
              <a:rPr lang="en-US" dirty="0">
                <a:latin typeface="Calibri Light"/>
                <a:ea typeface="+mn-lt"/>
                <a:cs typeface="+mn-lt"/>
              </a:rPr>
              <a:t>Calculate the Network Steiner Tree approximation on the given graph </a:t>
            </a:r>
            <a:r>
              <a:rPr lang="en-US" i="1" dirty="0">
                <a:latin typeface="Calibri Light"/>
                <a:ea typeface="+mn-lt"/>
                <a:cs typeface="+mn-lt"/>
              </a:rPr>
              <a:t>G</a:t>
            </a:r>
            <a:r>
              <a:rPr lang="en-US" dirty="0">
                <a:latin typeface="Calibri Light"/>
                <a:ea typeface="+mn-lt"/>
                <a:cs typeface="+mn-lt"/>
              </a:rPr>
              <a:t> </a:t>
            </a:r>
            <a:endParaRPr lang="en-US">
              <a:latin typeface="Calibri Light"/>
              <a:cs typeface="Calibri" panose="020F0502020204030204"/>
            </a:endParaRPr>
          </a:p>
          <a:p>
            <a:pPr lvl="1"/>
            <a:r>
              <a:rPr lang="en-US" dirty="0">
                <a:latin typeface="Calibri Light"/>
                <a:ea typeface="+mn-lt"/>
                <a:cs typeface="+mn-lt"/>
              </a:rPr>
              <a:t>Use a heuristic algorithm to estimate a solution </a:t>
            </a:r>
            <a:r>
              <a:rPr lang="en-US" i="1" dirty="0">
                <a:latin typeface="Calibri Light"/>
                <a:ea typeface="+mn-lt"/>
                <a:cs typeface="+mn-lt"/>
              </a:rPr>
              <a:t>G'</a:t>
            </a:r>
            <a:r>
              <a:rPr lang="en-US" dirty="0">
                <a:latin typeface="Calibri Light"/>
                <a:ea typeface="+mn-lt"/>
                <a:cs typeface="+mn-lt"/>
              </a:rPr>
              <a:t>, and then slice and fine tune the graph </a:t>
            </a:r>
            <a:r>
              <a:rPr lang="en-US" i="1" dirty="0">
                <a:latin typeface="Calibri Light"/>
                <a:ea typeface="+mn-lt"/>
                <a:cs typeface="+mn-lt"/>
              </a:rPr>
              <a:t>G'</a:t>
            </a:r>
            <a:r>
              <a:rPr lang="en-US" dirty="0">
                <a:latin typeface="Calibri Light"/>
                <a:ea typeface="+mn-lt"/>
                <a:cs typeface="+mn-lt"/>
              </a:rPr>
              <a:t>  to form the final solution </a:t>
            </a:r>
            <a:r>
              <a:rPr lang="en-US" i="1" dirty="0" err="1">
                <a:latin typeface="Calibri Light"/>
                <a:ea typeface="+mn-lt"/>
                <a:cs typeface="+mn-lt"/>
              </a:rPr>
              <a:t>G</a:t>
            </a:r>
            <a:r>
              <a:rPr lang="en-US" i="1" baseline="-25000" dirty="0" err="1">
                <a:latin typeface="Calibri Light"/>
                <a:ea typeface="+mn-lt"/>
                <a:cs typeface="+mn-lt"/>
              </a:rPr>
              <a:t>final</a:t>
            </a:r>
            <a:endParaRPr lang="en-US">
              <a:latin typeface="Calibri Light"/>
              <a:ea typeface="+mn-lt"/>
              <a:cs typeface="+mn-lt"/>
            </a:endParaRPr>
          </a:p>
          <a:p>
            <a:r>
              <a:rPr lang="en-US" dirty="0">
                <a:latin typeface="Calibri Light"/>
                <a:ea typeface="+mn-lt"/>
                <a:cs typeface="+mn-lt"/>
              </a:rPr>
              <a:t>Must satisfy the EDD length constraint of </a:t>
            </a:r>
            <a:r>
              <a:rPr lang="en-US" i="1" dirty="0" err="1">
                <a:latin typeface="Calibri Light"/>
                <a:ea typeface="+mn-lt"/>
                <a:cs typeface="+mn-lt"/>
              </a:rPr>
              <a:t>L</a:t>
            </a:r>
            <a:r>
              <a:rPr lang="en-US" i="1" baseline="-25000" dirty="0" err="1">
                <a:latin typeface="Calibri Light"/>
                <a:ea typeface="+mn-lt"/>
                <a:cs typeface="+mn-lt"/>
              </a:rPr>
              <a:t>limit</a:t>
            </a:r>
            <a:endParaRPr lang="en-US">
              <a:latin typeface="Calibri Light"/>
              <a:ea typeface="+mn-lt"/>
              <a:cs typeface="+mn-lt"/>
            </a:endParaRPr>
          </a:p>
          <a:p>
            <a:endParaRPr lang="en-US" dirty="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96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511B-20C3-4EC6-B648-12F0F0EF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Step I: Network Steiner Tree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1BBA-FDD9-4D40-9B1C-5F374F18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337"/>
            <a:ext cx="4214930" cy="3432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 Light"/>
                <a:ea typeface="+mn-lt"/>
                <a:cs typeface="+mn-lt"/>
              </a:rPr>
              <a:t>This algorithm is an O(11/6) approximation for the Steiner Tree.</a:t>
            </a:r>
          </a:p>
          <a:p>
            <a:r>
              <a:rPr lang="en-US" dirty="0">
                <a:latin typeface="Calibri Light"/>
                <a:ea typeface="+mn-lt"/>
                <a:cs typeface="+mn-lt"/>
              </a:rPr>
              <a:t>The implementation time complexity is O(|V||E| + IRI</a:t>
            </a:r>
            <a:r>
              <a:rPr lang="en-US" baseline="30000" dirty="0">
                <a:latin typeface="Calibri Light"/>
                <a:ea typeface="+mn-lt"/>
                <a:cs typeface="+mn-lt"/>
              </a:rPr>
              <a:t>4</a:t>
            </a:r>
            <a:r>
              <a:rPr lang="en-US" dirty="0">
                <a:latin typeface="Calibri Light"/>
                <a:ea typeface="+mn-lt"/>
                <a:cs typeface="+mn-lt"/>
              </a:rPr>
              <a:t>). </a:t>
            </a:r>
          </a:p>
          <a:p>
            <a:endParaRPr lang="en-US" dirty="0">
              <a:latin typeface="Calibri Light"/>
              <a:ea typeface="+mn-lt"/>
              <a:cs typeface="+mn-lt"/>
            </a:endParaRPr>
          </a:p>
          <a:p>
            <a:endParaRPr lang="en-US" dirty="0">
              <a:latin typeface="Calibri Light"/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2D3B54A-47D9-458A-AD04-A8E758C8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809" y="2128095"/>
            <a:ext cx="6532323" cy="343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3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511B-20C3-4EC6-B648-12F0F0EF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Step I: Network Steiner Tree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1BBA-FDD9-4D40-9B1C-5F374F18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6" y="2166919"/>
            <a:ext cx="4128120" cy="312410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 Light"/>
                <a:ea typeface="+mn-lt"/>
                <a:cs typeface="+mn-lt"/>
              </a:rPr>
              <a:t>Algorithm 2 calculates the save matrix for the edge servers in 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libri Light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 Light"/>
                <a:ea typeface="+mn-lt"/>
                <a:cs typeface="+mn-lt"/>
              </a:rPr>
              <a:t>It is used estimate the maximum win for a given triple, where 𝑠𝑎𝑣𝑒 (𝑣1, 𝑣2) is the minimum value, such that both ends 𝑣1 and 𝑣2 are in the same component of 𝐹.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alibri Light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 Light"/>
                <a:ea typeface="+mn-lt"/>
                <a:cs typeface="+mn-lt"/>
              </a:rPr>
              <a:t>The implementation time complexity of this algorithm is O(|R|2). </a:t>
            </a:r>
            <a:endParaRPr lang="en-US">
              <a:latin typeface="Calibri Light"/>
              <a:cs typeface="Calibri Light"/>
            </a:endParaRPr>
          </a:p>
          <a:p>
            <a:endParaRPr lang="en-US" dirty="0">
              <a:latin typeface="Calibri Light"/>
              <a:ea typeface="+mn-lt"/>
              <a:cs typeface="+mn-lt"/>
            </a:endParaRPr>
          </a:p>
          <a:p>
            <a:endParaRPr lang="en-US" dirty="0">
              <a:latin typeface="Calibri Light"/>
              <a:ea typeface="+mn-lt"/>
              <a:cs typeface="+mn-lt"/>
            </a:endParaRPr>
          </a:p>
          <a:p>
            <a:endParaRPr lang="en-US" dirty="0">
              <a:latin typeface="Calibri Light"/>
              <a:ea typeface="+mn-lt"/>
              <a:cs typeface="+mn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F29155E-25F5-45CF-BA73-020E2E79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113" y="2626134"/>
            <a:ext cx="7160870" cy="193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4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7AC1-6817-4059-807E-2F9176F1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481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Step II: Slicing and Fine Tuning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ED9D-B8AB-4479-B4C0-3771DCC2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460"/>
            <a:ext cx="376370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 Light"/>
                <a:cs typeface="Calibri"/>
              </a:rPr>
              <a:t>The algorithm first initializes and runs simple BFS to construct the minimum depth of each vertex.</a:t>
            </a:r>
          </a:p>
          <a:p>
            <a:r>
              <a:rPr lang="en-US" dirty="0">
                <a:latin typeface="Calibri Light"/>
                <a:cs typeface="Calibri"/>
              </a:rPr>
              <a:t>Then in each iteration of DFS, it adds or removes edges constrained on </a:t>
            </a:r>
            <a:r>
              <a:rPr lang="en-US" i="1" dirty="0" err="1">
                <a:latin typeface="Calibri Light"/>
                <a:cs typeface="Calibri"/>
              </a:rPr>
              <a:t>L</a:t>
            </a:r>
            <a:r>
              <a:rPr lang="en-US" i="1" baseline="-25000" dirty="0" err="1">
                <a:latin typeface="Calibri Light"/>
                <a:cs typeface="Calibri"/>
              </a:rPr>
              <a:t>limit</a:t>
            </a:r>
            <a:r>
              <a:rPr lang="en-US" i="1" baseline="-25000" dirty="0">
                <a:latin typeface="Calibri Light"/>
                <a:cs typeface="Calibri"/>
              </a:rPr>
              <a:t> </a:t>
            </a:r>
            <a:endParaRPr lang="en-US" dirty="0">
              <a:latin typeface="Calibri Light"/>
              <a:cs typeface="Calibri"/>
            </a:endParaRPr>
          </a:p>
        </p:txBody>
      </p: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3E078544-0B66-473F-9E6A-3732CD14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252" y="1292592"/>
            <a:ext cx="5759883" cy="544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6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E20F-57CB-445B-A681-7602C62E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5" y="225980"/>
            <a:ext cx="10558180" cy="145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 kern="1200" dirty="0">
                <a:latin typeface="+mj-lt"/>
                <a:ea typeface="+mj-ea"/>
                <a:cs typeface="+mj-cs"/>
              </a:rPr>
              <a:t>Example to understand EDD-NSTE</a:t>
            </a:r>
            <a:endParaRPr lang="en-US" sz="4600" kern="1200" dirty="0">
              <a:latin typeface="+mj-lt"/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256A772-DB8D-4F84-B91F-5A6C88138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748" y="1825625"/>
            <a:ext cx="85425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9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E57F-BF5C-4B59-8496-90C846C5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ea typeface="+mj-lt"/>
                <a:cs typeface="+mj-lt"/>
              </a:rPr>
              <a:t>Simulation Settings and Approaches for comparison of the result</a:t>
            </a:r>
            <a:endParaRPr lang="en-US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F5B3-F57C-478E-84AE-5485664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09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 Light"/>
                <a:cs typeface="Calibri Light"/>
              </a:rPr>
              <a:t> Greedy Connectivity (GC)</a:t>
            </a:r>
          </a:p>
          <a:p>
            <a:r>
              <a:rPr lang="en-US" dirty="0">
                <a:latin typeface="Calibri Light"/>
                <a:cs typeface="Calibri Light"/>
              </a:rPr>
              <a:t> Random </a:t>
            </a:r>
          </a:p>
          <a:p>
            <a:r>
              <a:rPr lang="en-US" dirty="0">
                <a:latin typeface="Calibri Light"/>
                <a:cs typeface="Calibri Light"/>
              </a:rPr>
              <a:t> EDD Integer Programming</a:t>
            </a:r>
          </a:p>
          <a:p>
            <a:r>
              <a:rPr lang="en-US" dirty="0">
                <a:latin typeface="Calibri Light"/>
                <a:cs typeface="Calibri Light"/>
              </a:rPr>
              <a:t> Modified EDD – Approximation (EDD-A)</a:t>
            </a:r>
          </a:p>
          <a:p>
            <a:pPr lvl="1"/>
            <a:r>
              <a:rPr lang="en-US" dirty="0">
                <a:latin typeface="Calibri Light"/>
                <a:cs typeface="Calibri Light"/>
              </a:rPr>
              <a:t>State of the art method, published in </a:t>
            </a:r>
            <a:r>
              <a:rPr lang="en-US" dirty="0">
                <a:latin typeface="Calibri Light"/>
                <a:ea typeface="+mn-lt"/>
                <a:cs typeface="+mn-lt"/>
              </a:rPr>
              <a:t>IEEE TPDS, Jan 2021</a:t>
            </a:r>
            <a:r>
              <a:rPr lang="en-US" dirty="0">
                <a:latin typeface="Calibri Light"/>
                <a:cs typeface="Calibri Light"/>
              </a:rPr>
              <a:t>. </a:t>
            </a:r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169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C183-97AC-4585-BCF3-F729503C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10412043" cy="1230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latin typeface="+mj-lt"/>
                <a:ea typeface="+mj-ea"/>
                <a:cs typeface="+mj-cs"/>
              </a:rPr>
              <a:t>Modified EDD-A</a:t>
            </a:r>
            <a:endParaRPr lang="en-US" sz="5400" kern="1200" dirty="0">
              <a:latin typeface="+mj-lt"/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BAB8F80-FD6A-4D33-845D-6EBFB99EB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493" y="1679488"/>
            <a:ext cx="95536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1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6243-8442-448A-801D-0A910350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Posterama"/>
              </a:rPr>
              <a:t>Dataset Used and Experiments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8B463-24EA-45A7-888B-91E7410B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latin typeface="Calibri Light"/>
                <a:ea typeface="+mn-lt"/>
                <a:cs typeface="+mn-lt"/>
              </a:rPr>
              <a:t>The experiments were conducted on a widely used EUA and SLNDC Datasets. </a:t>
            </a:r>
            <a:endParaRPr lang="en-US">
              <a:latin typeface="Calibri Light"/>
              <a:cs typeface="Calibri Light"/>
            </a:endParaRPr>
          </a:p>
          <a:p>
            <a:pPr algn="just"/>
            <a:r>
              <a:rPr lang="en-US" dirty="0">
                <a:latin typeface="Calibri Light"/>
                <a:ea typeface="+mn-lt"/>
                <a:cs typeface="+mn-lt"/>
              </a:rPr>
              <a:t>All experimental were conducted on an Ubuntu 18.04.5 LTS machine equipped with Intel Core i5-7200U processor (4 CPU’s, 2.50GHz) and 16GB RAM. The integer programming simulation was done on Google Collab (Python 3 Google Computer Engine Backend, 12.72GB RAM).</a:t>
            </a:r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911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DBD8-1F5E-48B3-A2DD-47106580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Posterama"/>
              </a:rPr>
              <a:t>Implementation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42D9-0C0B-44B1-8A00-7C60A50B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 Light"/>
                <a:cs typeface="Calibri Light"/>
              </a:rPr>
              <a:t>All above-mentioned solutions and approaches in comparison have been implemented.</a:t>
            </a:r>
            <a:endParaRPr lang="en-US">
              <a:latin typeface="Calibri Light"/>
              <a:cs typeface="Calibri Light"/>
            </a:endParaRPr>
          </a:p>
          <a:p>
            <a:r>
              <a:rPr lang="en-US" dirty="0">
                <a:latin typeface="Calibri Light"/>
                <a:cs typeface="Calibri Light"/>
              </a:rPr>
              <a:t>Integer Programming Solution – Implemented using Google Collab Python-Pulp from scratch.</a:t>
            </a:r>
            <a:endParaRPr lang="en-US">
              <a:latin typeface="Calibri Light"/>
              <a:cs typeface="Calibri Light"/>
            </a:endParaRPr>
          </a:p>
          <a:p>
            <a:r>
              <a:rPr lang="en-US" dirty="0">
                <a:latin typeface="Calibri Light"/>
                <a:cs typeface="Calibri Light"/>
              </a:rPr>
              <a:t>Greedy, Random, Modified EDD-A and EDD-NSTE – Implemented completely in C++ from scratch.</a:t>
            </a:r>
            <a:endParaRPr lang="en-US">
              <a:latin typeface="Calibri Light"/>
              <a:cs typeface="Calibri Light"/>
            </a:endParaRPr>
          </a:p>
          <a:p>
            <a:r>
              <a:rPr lang="en-US" dirty="0">
                <a:latin typeface="Calibri Light"/>
                <a:cs typeface="Calibri Light"/>
              </a:rPr>
              <a:t>Link to the repository</a:t>
            </a:r>
            <a:r>
              <a:rPr lang="en-US" dirty="0"/>
              <a:t> – </a:t>
            </a:r>
            <a:r>
              <a:rPr lang="en-US" dirty="0">
                <a:hlinkClick r:id="rId2"/>
              </a:rPr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93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DBD8-1F5E-48B3-A2DD-47106580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Experiment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42D9-0C0B-44B1-8A00-7C60A50B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29" y="2481524"/>
            <a:ext cx="10515600" cy="18917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 Light"/>
                <a:cs typeface="Calibri Light"/>
              </a:rPr>
              <a:t>Performed in two sets  (based on dataset used) - </a:t>
            </a:r>
          </a:p>
          <a:p>
            <a:pPr lvl="1"/>
            <a:r>
              <a:rPr lang="en-US" dirty="0">
                <a:latin typeface="Calibri Light"/>
                <a:cs typeface="Calibri Light"/>
              </a:rPr>
              <a:t>Set I – uses EUA (Edge User Allocation) dataset.</a:t>
            </a:r>
          </a:p>
          <a:p>
            <a:pPr lvl="1"/>
            <a:r>
              <a:rPr lang="en-US" dirty="0">
                <a:latin typeface="Calibri Light"/>
                <a:cs typeface="Calibri Light"/>
              </a:rPr>
              <a:t>Set II – uses SLNDC (Stanford Large Network Dataset Collection) dataset.</a:t>
            </a:r>
          </a:p>
          <a:p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7707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DB74-FA3D-44EF-9875-32E6BA8D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CDB8-DFF9-4285-B158-0C6BD9B59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Calibri Light"/>
                <a:ea typeface="+mn-lt"/>
                <a:cs typeface="+mn-lt"/>
              </a:rPr>
              <a:t>Introduction and Industry Examples.</a:t>
            </a:r>
          </a:p>
          <a:p>
            <a:r>
              <a:rPr lang="en-US" dirty="0">
                <a:latin typeface="Calibri Light"/>
                <a:ea typeface="+mn-lt"/>
                <a:cs typeface="+mn-lt"/>
              </a:rPr>
              <a:t>Problem Definition.</a:t>
            </a:r>
          </a:p>
          <a:p>
            <a:r>
              <a:rPr lang="en-US" dirty="0">
                <a:latin typeface="Calibri Light"/>
                <a:ea typeface="+mn-lt"/>
                <a:cs typeface="+mn-lt"/>
              </a:rPr>
              <a:t>Solution Strategies.</a:t>
            </a:r>
          </a:p>
          <a:p>
            <a:r>
              <a:rPr lang="en-US" dirty="0">
                <a:latin typeface="Calibri Light"/>
                <a:ea typeface="+mn-lt"/>
                <a:cs typeface="+mn-lt"/>
              </a:rPr>
              <a:t>Other Approaches in Comparison.</a:t>
            </a:r>
          </a:p>
          <a:p>
            <a:r>
              <a:rPr lang="en-US" dirty="0">
                <a:latin typeface="Calibri Light"/>
                <a:ea typeface="+mn-lt"/>
                <a:cs typeface="+mn-lt"/>
              </a:rPr>
              <a:t>Experimental Results.</a:t>
            </a:r>
          </a:p>
          <a:p>
            <a:r>
              <a:rPr lang="en-US" dirty="0">
                <a:latin typeface="Calibri Light"/>
                <a:ea typeface="+mn-lt"/>
                <a:cs typeface="+mn-lt"/>
              </a:rPr>
              <a:t>Implementations.</a:t>
            </a:r>
          </a:p>
          <a:p>
            <a:r>
              <a:rPr lang="en-US" dirty="0">
                <a:latin typeface="Calibri Light"/>
                <a:ea typeface="+mn-lt"/>
                <a:cs typeface="+mn-lt"/>
              </a:rPr>
              <a:t>Conclusion.</a:t>
            </a:r>
          </a:p>
          <a:p>
            <a:r>
              <a:rPr lang="en-US" dirty="0">
                <a:latin typeface="Calibri Light"/>
                <a:ea typeface="+mn-lt"/>
                <a:cs typeface="+mn-lt"/>
              </a:rPr>
              <a:t>Future Work.</a:t>
            </a:r>
          </a:p>
          <a:p>
            <a:r>
              <a:rPr lang="en-US" dirty="0">
                <a:latin typeface="Calibri Light"/>
                <a:ea typeface="+mn-lt"/>
                <a:cs typeface="+mn-lt"/>
              </a:rPr>
              <a:t>References.</a:t>
            </a:r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3503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1782-0BD3-4F0E-9637-30802CA9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17" y="518254"/>
            <a:ext cx="10850455" cy="11159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Set I – Number of nodes (N) vs Total EDD Cost incurred </a:t>
            </a:r>
            <a:endParaRPr lang="en-US" kern="1200" dirty="0">
              <a:latin typeface="+mj-lt"/>
              <a:cs typeface="Calibri Light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1B94BE4-9D39-4CB9-A3E8-BA9FBDDCD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5"/>
          <a:stretch/>
        </p:blipFill>
        <p:spPr>
          <a:xfrm>
            <a:off x="4765805" y="2014572"/>
            <a:ext cx="6997623" cy="3854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20CDD-E985-4BB1-B9AA-E109AB65BDD7}"/>
              </a:ext>
            </a:extLst>
          </p:cNvPr>
          <p:cNvSpPr txBox="1"/>
          <p:nvPr/>
        </p:nvSpPr>
        <p:spPr>
          <a:xfrm>
            <a:off x="305714" y="2591713"/>
            <a:ext cx="441333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With increase in the number of nodes N the total EDD cost incurred also increases.</a:t>
            </a:r>
          </a:p>
          <a:p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EDD-NSTE outperforms all other heuristic simulations</a:t>
            </a:r>
            <a:r>
              <a:rPr lang="en-US" dirty="0">
                <a:cs typeface="Calibri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5157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1782-0BD3-4F0E-9637-30802CA9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17" y="518254"/>
            <a:ext cx="10850455" cy="11159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Set II – Number of nodes (N) vs Total EDD Cost incurred </a:t>
            </a:r>
            <a:endParaRPr lang="en-US" kern="1200" dirty="0">
              <a:latin typeface="+mj-l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20CDD-E985-4BB1-B9AA-E109AB65BDD7}"/>
              </a:ext>
            </a:extLst>
          </p:cNvPr>
          <p:cNvSpPr txBox="1"/>
          <p:nvPr/>
        </p:nvSpPr>
        <p:spPr>
          <a:xfrm>
            <a:off x="305714" y="2591713"/>
            <a:ext cx="4413336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With increase in the number of nodes N the total EDD cost incurred also increases.</a:t>
            </a:r>
          </a:p>
          <a:p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EDD-NSTE outperforms all other heuristic simulations</a:t>
            </a:r>
            <a:r>
              <a:rPr lang="en-US" dirty="0">
                <a:cs typeface="Calibri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For N = 100, EDD-A here performs better than EDD-NSTE.</a:t>
            </a:r>
          </a:p>
        </p:txBody>
      </p:sp>
      <p:pic>
        <p:nvPicPr>
          <p:cNvPr id="1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C98E229-7FD9-448D-9365-3619F8BC9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" b="1"/>
          <a:stretch/>
        </p:blipFill>
        <p:spPr>
          <a:xfrm>
            <a:off x="4871765" y="2192032"/>
            <a:ext cx="6942657" cy="38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04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1782-0BD3-4F0E-9637-30802CA9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17" y="518254"/>
            <a:ext cx="10850455" cy="11159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Set I – Number of destination Edge Servers (R) vs Total EDD Cost incurred </a:t>
            </a:r>
            <a:endParaRPr lang="en-US" kern="1200" dirty="0">
              <a:latin typeface="+mj-l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20CDD-E985-4BB1-B9AA-E109AB65BDD7}"/>
              </a:ext>
            </a:extLst>
          </p:cNvPr>
          <p:cNvSpPr txBox="1"/>
          <p:nvPr/>
        </p:nvSpPr>
        <p:spPr>
          <a:xfrm>
            <a:off x="305714" y="2591713"/>
            <a:ext cx="4413336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With increase in the number of destination edge servers R the total EDD cost incurred also increases.</a:t>
            </a:r>
          </a:p>
          <a:p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EDD-NSTE and EDD-A outperforms all other heuristic simulations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EDD-A and EDD-NSTE performs very close to each other.</a:t>
            </a:r>
          </a:p>
        </p:txBody>
      </p:sp>
      <p:pic>
        <p:nvPicPr>
          <p:cNvPr id="3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5339AF9-70EE-4322-B873-90E8C07BB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9049" y="2251609"/>
            <a:ext cx="6886979" cy="3795384"/>
          </a:xfrm>
        </p:spPr>
      </p:pic>
    </p:spTree>
    <p:extLst>
      <p:ext uri="{BB962C8B-B14F-4D97-AF65-F5344CB8AC3E}">
        <p14:creationId xmlns:p14="http://schemas.microsoft.com/office/powerpoint/2010/main" val="262066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1782-0BD3-4F0E-9637-30802CA9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17" y="518254"/>
            <a:ext cx="10850455" cy="11159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Set II – Number of destination Edge Servers (R) vs Total EDD Cost incurred </a:t>
            </a:r>
            <a:endParaRPr lang="en-US" kern="1200" dirty="0">
              <a:latin typeface="+mj-l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20CDD-E985-4BB1-B9AA-E109AB65BDD7}"/>
              </a:ext>
            </a:extLst>
          </p:cNvPr>
          <p:cNvSpPr txBox="1"/>
          <p:nvPr/>
        </p:nvSpPr>
        <p:spPr>
          <a:xfrm>
            <a:off x="315360" y="2263764"/>
            <a:ext cx="4413336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With increase in the number of destination edge servers R the total EDD cost incurred also increases.</a:t>
            </a:r>
          </a:p>
          <a:p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EDD-NSTE outperforms all other heuristic simulations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A clear distinction can be seen between EDD-A and EDD-NSTE.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For R = 5, EDD-A here performs better than EDD-NSTE.</a:t>
            </a:r>
            <a:r>
              <a:rPr lang="en-US" sz="2000" dirty="0">
                <a:cs typeface="Calibri"/>
              </a:rPr>
              <a:t> </a:t>
            </a:r>
          </a:p>
        </p:txBody>
      </p:sp>
      <p:pic>
        <p:nvPicPr>
          <p:cNvPr id="4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3516DFA-B8F4-4657-9D8F-0A7A40E35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533" y="2310902"/>
            <a:ext cx="6739917" cy="365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3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1782-0BD3-4F0E-9637-30802CA9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17" y="518254"/>
            <a:ext cx="10850455" cy="11159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Set I – EDD length constraint (</a:t>
            </a:r>
            <a:r>
              <a:rPr lang="en-US" dirty="0" err="1"/>
              <a:t>L</a:t>
            </a:r>
            <a:r>
              <a:rPr lang="en-US" baseline="-25000" dirty="0" err="1"/>
              <a:t>limit</a:t>
            </a:r>
            <a:r>
              <a:rPr lang="en-US" dirty="0"/>
              <a:t>) vs Total EDD Cost incurred </a:t>
            </a:r>
            <a:endParaRPr lang="en-US" kern="1200" dirty="0">
              <a:latin typeface="+mj-l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20CDD-E985-4BB1-B9AA-E109AB65BDD7}"/>
              </a:ext>
            </a:extLst>
          </p:cNvPr>
          <p:cNvSpPr txBox="1"/>
          <p:nvPr/>
        </p:nvSpPr>
        <p:spPr>
          <a:xfrm>
            <a:off x="315360" y="2418093"/>
            <a:ext cx="4413336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With increase in the EDD length constraint the total EDD cost incurred decreases.</a:t>
            </a:r>
          </a:p>
          <a:p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EDD-NSTE outperforms all other heuristic simulations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A clear distinction can be seen between EDD-A and EDD-NSTE. </a:t>
            </a:r>
          </a:p>
        </p:txBody>
      </p:sp>
      <p:pic>
        <p:nvPicPr>
          <p:cNvPr id="3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BD3A9A8-5DFD-4017-8457-BA7771F82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3770" y="2165270"/>
            <a:ext cx="6675488" cy="36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28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1782-0BD3-4F0E-9637-30802CA9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17" y="518254"/>
            <a:ext cx="10850455" cy="11159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Set II – EDD length constraint (</a:t>
            </a:r>
            <a:r>
              <a:rPr lang="en-US" dirty="0" err="1"/>
              <a:t>L</a:t>
            </a:r>
            <a:r>
              <a:rPr lang="en-US" baseline="-25000" dirty="0" err="1"/>
              <a:t>limit</a:t>
            </a:r>
            <a:r>
              <a:rPr lang="en-US" dirty="0"/>
              <a:t>) vs Total EDD Cost incurred </a:t>
            </a:r>
            <a:endParaRPr lang="en-US" kern="1200" dirty="0">
              <a:latin typeface="+mj-l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20CDD-E985-4BB1-B9AA-E109AB65BDD7}"/>
              </a:ext>
            </a:extLst>
          </p:cNvPr>
          <p:cNvSpPr txBox="1"/>
          <p:nvPr/>
        </p:nvSpPr>
        <p:spPr>
          <a:xfrm>
            <a:off x="294483" y="1948367"/>
            <a:ext cx="4413336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With increase in the EDD length constraint the total EDD cost incurred decreases.</a:t>
            </a:r>
          </a:p>
          <a:p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EDD-NSTE outperforms all other heuristic simulations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After </a:t>
            </a:r>
            <a:r>
              <a:rPr lang="en-US" sz="2000" dirty="0" err="1">
                <a:cs typeface="Calibri"/>
              </a:rPr>
              <a:t>L</a:t>
            </a:r>
            <a:r>
              <a:rPr lang="en-US" sz="2000" baseline="-25000" dirty="0" err="1">
                <a:cs typeface="Calibri"/>
              </a:rPr>
              <a:t>limit</a:t>
            </a:r>
            <a:r>
              <a:rPr lang="en-US" sz="2000" dirty="0">
                <a:cs typeface="Calibri"/>
              </a:rPr>
              <a:t> = 300, there isn't much difference between EDD cost estimated by EDD-A and EDD-NSTE.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At </a:t>
            </a:r>
            <a:r>
              <a:rPr lang="en-US" sz="2000" dirty="0" err="1">
                <a:cs typeface="Calibri"/>
              </a:rPr>
              <a:t>L</a:t>
            </a:r>
            <a:r>
              <a:rPr lang="en-US" sz="2000" baseline="-25000" dirty="0" err="1">
                <a:cs typeface="Calibri"/>
              </a:rPr>
              <a:t>limit</a:t>
            </a:r>
            <a:r>
              <a:rPr lang="en-US" sz="2000" dirty="0">
                <a:cs typeface="Calibri"/>
              </a:rPr>
              <a:t> = 250, Greedy performs better than EDD-A</a:t>
            </a:r>
          </a:p>
        </p:txBody>
      </p:sp>
      <p:pic>
        <p:nvPicPr>
          <p:cNvPr id="4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C78DBA1-E3EB-48C5-A3AA-A72A64232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529" y="2022326"/>
            <a:ext cx="7019954" cy="39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60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1782-0BD3-4F0E-9637-30802CA9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17" y="518254"/>
            <a:ext cx="10850455" cy="11159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Set I: Destination edge server density vs Total EDD cost incurred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20CDD-E985-4BB1-B9AA-E109AB65BDD7}"/>
              </a:ext>
            </a:extLst>
          </p:cNvPr>
          <p:cNvSpPr txBox="1"/>
          <p:nvPr/>
        </p:nvSpPr>
        <p:spPr>
          <a:xfrm>
            <a:off x="519237" y="2359956"/>
            <a:ext cx="4403691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With increase in the destination edge server density the total EDD cost incurred increases (general trend).</a:t>
            </a:r>
          </a:p>
          <a:p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EDD-NSTE almost outperforms all other heuristic simulations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At density = 0.10, EDD-A performs better than EDD-NSTE.</a:t>
            </a:r>
          </a:p>
        </p:txBody>
      </p:sp>
      <p:pic>
        <p:nvPicPr>
          <p:cNvPr id="3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DFAD5B6-256E-4B4F-A299-339E55656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535" y="2273362"/>
            <a:ext cx="6487598" cy="36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7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1782-0BD3-4F0E-9637-30802CA9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17" y="518254"/>
            <a:ext cx="10850455" cy="11159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Set II: Destination edge server density vs Total EDD cost incurred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20CDD-E985-4BB1-B9AA-E109AB65BDD7}"/>
              </a:ext>
            </a:extLst>
          </p:cNvPr>
          <p:cNvSpPr txBox="1"/>
          <p:nvPr/>
        </p:nvSpPr>
        <p:spPr>
          <a:xfrm>
            <a:off x="596403" y="2205627"/>
            <a:ext cx="4413336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With increase in the destination edge server density the total EDD cost incurred increases (general trend).</a:t>
            </a:r>
          </a:p>
          <a:p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EDD-NSTE almost outperforms all other heuristic simulations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At density = 0.10, EDD-A performs better than EDD-NSTE,</a:t>
            </a:r>
            <a:r>
              <a:rPr lang="en-US" sz="2000" dirty="0">
                <a:ea typeface="+mn-lt"/>
                <a:cs typeface="+mn-lt"/>
              </a:rPr>
              <a:t> but the overall cost incurred here is higher than before.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</p:txBody>
      </p:sp>
      <p:pic>
        <p:nvPicPr>
          <p:cNvPr id="4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F9DD8B4-3C1A-46C3-B909-24F74171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115" y="2231680"/>
            <a:ext cx="6271299" cy="36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70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1782-0BD3-4F0E-9637-30802CA9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17" y="518254"/>
            <a:ext cx="10850455" cy="1115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Set I: Edge density vs Total EDD cost incurred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20CDD-E985-4BB1-B9AA-E109AB65BDD7}"/>
              </a:ext>
            </a:extLst>
          </p:cNvPr>
          <p:cNvSpPr txBox="1"/>
          <p:nvPr/>
        </p:nvSpPr>
        <p:spPr>
          <a:xfrm>
            <a:off x="432428" y="2687906"/>
            <a:ext cx="4413336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With increase in the edge density the total EDD cost incurred decrease (general trend).</a:t>
            </a:r>
          </a:p>
          <a:p>
            <a:endParaRPr lang="en-US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At density = 2.50, and density = 3.00, EDD-A performs better than EDD-NSTE.</a:t>
            </a:r>
            <a:r>
              <a:rPr lang="en-US" sz="2000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</p:txBody>
      </p:sp>
      <p:pic>
        <p:nvPicPr>
          <p:cNvPr id="3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27BB160-AF80-4205-B3DF-2D39F8142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139" y="2203042"/>
            <a:ext cx="6758995" cy="3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54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1782-0BD3-4F0E-9637-30802CA9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17" y="518254"/>
            <a:ext cx="10850455" cy="11159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Set II: Destination edge server density vs Total EDD cost incurred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20CDD-E985-4BB1-B9AA-E109AB65BDD7}"/>
              </a:ext>
            </a:extLst>
          </p:cNvPr>
          <p:cNvSpPr txBox="1"/>
          <p:nvPr/>
        </p:nvSpPr>
        <p:spPr>
          <a:xfrm>
            <a:off x="596403" y="2205627"/>
            <a:ext cx="4413336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With increase in the destination edge server density the total EDD cost incurred increases (general trend).</a:t>
            </a:r>
          </a:p>
          <a:p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EDD-NSTE almost outperforms all other heuristic simulations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At density = 1.50, EDD-A performs better than EDD-NSTE,</a:t>
            </a:r>
            <a:r>
              <a:rPr lang="en-US" sz="2000" dirty="0">
                <a:ea typeface="+mn-lt"/>
                <a:cs typeface="+mn-lt"/>
              </a:rPr>
              <a:t> but the overall cost incurred here is lower than before.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</p:txBody>
      </p:sp>
      <p:pic>
        <p:nvPicPr>
          <p:cNvPr id="3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4120554-AD2F-4A7F-ADB0-6738AFD7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21" y="2005191"/>
            <a:ext cx="6957323" cy="39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D77F-34D5-4973-B44E-18200A9F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1C2E-7CC2-4F13-A168-076965B6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9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 Light"/>
                <a:cs typeface="Calibri"/>
              </a:rPr>
              <a:t>Cloud Computing and Edge Computing.</a:t>
            </a:r>
          </a:p>
          <a:p>
            <a:r>
              <a:rPr lang="en-US" dirty="0">
                <a:latin typeface="Calibri Light"/>
                <a:cs typeface="Calibri"/>
              </a:rPr>
              <a:t>Key issue for Cloud Migration.</a:t>
            </a:r>
          </a:p>
          <a:p>
            <a:r>
              <a:rPr lang="en-US" dirty="0">
                <a:latin typeface="Calibri Light"/>
                <a:ea typeface="+mn-lt"/>
                <a:cs typeface="+mn-lt"/>
              </a:rPr>
              <a:t>Other conventional network paradigms like - </a:t>
            </a:r>
          </a:p>
          <a:p>
            <a:pPr lvl="1"/>
            <a:r>
              <a:rPr lang="en-US" dirty="0">
                <a:latin typeface="Calibri Light"/>
                <a:ea typeface="+mn-lt"/>
                <a:cs typeface="+mn-lt"/>
              </a:rPr>
              <a:t>Content Centric Networks</a:t>
            </a:r>
          </a:p>
          <a:p>
            <a:pPr lvl="1"/>
            <a:r>
              <a:rPr lang="en-US" dirty="0">
                <a:latin typeface="Calibri Light"/>
                <a:ea typeface="+mn-lt"/>
                <a:cs typeface="+mn-lt"/>
              </a:rPr>
              <a:t>Information Centric Networks</a:t>
            </a:r>
          </a:p>
          <a:p>
            <a:pPr lvl="1"/>
            <a:r>
              <a:rPr lang="en-US" dirty="0">
                <a:latin typeface="Calibri Light"/>
                <a:ea typeface="+mn-lt"/>
                <a:cs typeface="+mn-lt"/>
              </a:rPr>
              <a:t>Content Delivery Networks</a:t>
            </a:r>
            <a:endParaRPr lang="en-US">
              <a:latin typeface="Calibri Light"/>
              <a:cs typeface="Calibri Light"/>
            </a:endParaRPr>
          </a:p>
          <a:p>
            <a:r>
              <a:rPr lang="en-US" dirty="0">
                <a:latin typeface="Calibri Light"/>
                <a:cs typeface="Calibri"/>
              </a:rPr>
              <a:t>Application data distribution from app-vendors' perspective.</a:t>
            </a:r>
          </a:p>
          <a:p>
            <a:pPr lvl="1"/>
            <a:endParaRPr lang="en-US" dirty="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600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1782-0BD3-4F0E-9637-30802CA9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10331703" cy="11199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cs typeface="Calibri Light"/>
              </a:rPr>
              <a:t>EDD-NSTE Time consumption vs different other parameters</a:t>
            </a:r>
            <a:endParaRPr lang="en-US"/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CF31F0D-14B2-4FC5-9076-A525D7CA2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2746" y="1904844"/>
            <a:ext cx="5734654" cy="4765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C30364-829E-43D5-8A73-496DA1FEEB28}"/>
              </a:ext>
            </a:extLst>
          </p:cNvPr>
          <p:cNvSpPr txBox="1"/>
          <p:nvPr/>
        </p:nvSpPr>
        <p:spPr>
          <a:xfrm>
            <a:off x="866172" y="2853159"/>
            <a:ext cx="43733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With increase in N, destination edge server density, and edge density – the time taken by EDD-NSTE increases.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With increase in </a:t>
            </a:r>
            <a:r>
              <a:rPr lang="en-US" sz="2000" dirty="0" err="1">
                <a:cs typeface="Calibri"/>
              </a:rPr>
              <a:t>L</a:t>
            </a:r>
            <a:r>
              <a:rPr lang="en-US" sz="2000" baseline="-25000" dirty="0" err="1">
                <a:cs typeface="Calibri"/>
              </a:rPr>
              <a:t>limit</a:t>
            </a:r>
            <a:r>
              <a:rPr lang="en-US" sz="2000" dirty="0">
                <a:cs typeface="Calibri"/>
              </a:rPr>
              <a:t>, the time taken first increases, then decreases.</a:t>
            </a:r>
          </a:p>
        </p:txBody>
      </p:sp>
    </p:spTree>
    <p:extLst>
      <p:ext uri="{BB962C8B-B14F-4D97-AF65-F5344CB8AC3E}">
        <p14:creationId xmlns:p14="http://schemas.microsoft.com/office/powerpoint/2010/main" val="2683961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D751-01E5-4D6C-BB5E-ABE0A48C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Posterama"/>
              </a:rPr>
              <a:t>Conclusion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E293-CD31-4A77-9D54-333B7DF3C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latin typeface="Calibri Light"/>
                <a:ea typeface="+mn-lt"/>
                <a:cs typeface="+mn-lt"/>
              </a:rPr>
              <a:t>The EDD-NSTE algorithm suggested in this report performs considerably better than the other simulations and approaches.</a:t>
            </a:r>
          </a:p>
          <a:p>
            <a:pPr algn="just"/>
            <a:r>
              <a:rPr lang="en-US" dirty="0">
                <a:latin typeface="Calibri Light"/>
                <a:ea typeface="+mn-lt"/>
                <a:cs typeface="+mn-lt"/>
              </a:rPr>
              <a:t>The algorithm also performs significantly better than the last best EDD-A algorithm suggested. </a:t>
            </a:r>
          </a:p>
          <a:p>
            <a:pPr algn="just"/>
            <a:r>
              <a:rPr lang="en-US" dirty="0">
                <a:latin typeface="Calibri Light"/>
                <a:ea typeface="+mn-lt"/>
                <a:cs typeface="+mn-lt"/>
              </a:rPr>
              <a:t>EDD-NSTE algorithm produced better solutions than EDD-A or other simulations in more than -</a:t>
            </a:r>
          </a:p>
          <a:p>
            <a:pPr lvl="1" algn="just"/>
            <a:r>
              <a:rPr lang="en-US" b="1" dirty="0">
                <a:latin typeface="Calibri Light"/>
                <a:ea typeface="+mn-lt"/>
                <a:cs typeface="+mn-lt"/>
              </a:rPr>
              <a:t>86.67%</a:t>
            </a:r>
            <a:r>
              <a:rPr lang="en-US" dirty="0">
                <a:latin typeface="Calibri Light"/>
                <a:ea typeface="+mn-lt"/>
                <a:cs typeface="+mn-lt"/>
              </a:rPr>
              <a:t> of the test cases (in case of hop distances) </a:t>
            </a:r>
            <a:endParaRPr lang="en-US">
              <a:latin typeface="Calibri Light"/>
              <a:ea typeface="+mn-lt"/>
              <a:cs typeface="+mn-lt"/>
            </a:endParaRPr>
          </a:p>
          <a:p>
            <a:pPr lvl="1" algn="just"/>
            <a:r>
              <a:rPr lang="en-US" b="1" dirty="0">
                <a:latin typeface="Calibri Light"/>
                <a:ea typeface="+mn-lt"/>
                <a:cs typeface="+mn-lt"/>
              </a:rPr>
              <a:t>80.35% </a:t>
            </a:r>
            <a:r>
              <a:rPr lang="en-US" dirty="0">
                <a:latin typeface="Calibri Light"/>
                <a:ea typeface="+mn-lt"/>
                <a:cs typeface="+mn-lt"/>
              </a:rPr>
              <a:t>of the test cases (in case of propagation delays)</a:t>
            </a:r>
            <a:endParaRPr lang="en-US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842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A07F-E382-4475-AEEA-251FC967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Future work</a:t>
            </a:r>
            <a:endParaRPr lang="en-US" dirty="0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14CA-83EC-444A-9AC5-7BDEE9F5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venir Next LT Pro"/>
            </a:pPr>
            <a:r>
              <a:rPr lang="en-US" dirty="0">
                <a:latin typeface="Calibri Light"/>
                <a:ea typeface="+mn-lt"/>
                <a:cs typeface="+mn-lt"/>
              </a:rPr>
              <a:t>Implementing a better way of estimating the Steiner Tree can help improve the approximation ratio.</a:t>
            </a:r>
          </a:p>
          <a:p>
            <a:pPr algn="just">
              <a:buFont typeface="Avenir Next LT Pro"/>
            </a:pPr>
            <a:r>
              <a:rPr lang="en-US" dirty="0">
                <a:latin typeface="Calibri Light"/>
                <a:ea typeface="+mn-lt"/>
                <a:cs typeface="+mn-lt"/>
              </a:rPr>
              <a:t>A heuristic algorithm independent from Steiner Tree approximation.</a:t>
            </a:r>
            <a:endParaRPr lang="en-US">
              <a:latin typeface="Calibri Light"/>
              <a:cs typeface="Calibri"/>
            </a:endParaRPr>
          </a:p>
          <a:p>
            <a:pPr algn="just"/>
            <a:r>
              <a:rPr lang="en-US" dirty="0">
                <a:latin typeface="Calibri Light"/>
                <a:cs typeface="Calibri Light"/>
              </a:rPr>
              <a:t>Try and include other delays into the EDD problem formulation like transmission delays and queuing delays.</a:t>
            </a:r>
            <a:endParaRPr lang="en-US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8243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8D0B-8FB9-4CB3-A8F8-4694F0B3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7102"/>
          </a:xfrm>
        </p:spPr>
        <p:txBody>
          <a:bodyPr/>
          <a:lstStyle/>
          <a:p>
            <a:pPr algn="ctr"/>
            <a:r>
              <a:rPr lang="en-US" dirty="0">
                <a:cs typeface="Posterama"/>
              </a:rPr>
              <a:t>References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D179-858E-411C-995B-25415803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79" y="1533753"/>
            <a:ext cx="10515600" cy="490189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000" dirty="0">
                <a:latin typeface="Calibri Light"/>
                <a:ea typeface="+mn-lt"/>
                <a:cs typeface="+mn-lt"/>
              </a:rPr>
              <a:t>[BSEB] Martin Breitbach, Dominik </a:t>
            </a:r>
            <a:r>
              <a:rPr lang="en-US" sz="2000" err="1">
                <a:latin typeface="Calibri Light"/>
                <a:ea typeface="+mn-lt"/>
                <a:cs typeface="+mn-lt"/>
              </a:rPr>
              <a:t>Sch¨afer</a:t>
            </a:r>
            <a:r>
              <a:rPr lang="en-US" sz="2000" dirty="0">
                <a:latin typeface="Calibri Light"/>
                <a:ea typeface="+mn-lt"/>
                <a:cs typeface="+mn-lt"/>
              </a:rPr>
              <a:t>, Janick Edinger, and Christian Becker. Context-aware data and task placement in edge computing environments. In Proc. IEEE Int. Conf. Pervasive </a:t>
            </a:r>
            <a:r>
              <a:rPr lang="en-US" sz="2000" err="1">
                <a:latin typeface="Calibri Light"/>
                <a:ea typeface="+mn-lt"/>
                <a:cs typeface="+mn-lt"/>
              </a:rPr>
              <a:t>Comput</a:t>
            </a:r>
            <a:r>
              <a:rPr lang="en-US" sz="2000" dirty="0">
                <a:latin typeface="Calibri Light"/>
                <a:ea typeface="+mn-lt"/>
                <a:cs typeface="+mn-lt"/>
              </a:rPr>
              <a:t>. Commun., pp. 1-10, 2019</a:t>
            </a: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[CZP] </a:t>
            </a:r>
            <a:r>
              <a:rPr lang="en-US" sz="2000" err="1">
                <a:latin typeface="Calibri Light"/>
                <a:ea typeface="+mn-lt"/>
                <a:cs typeface="+mn-lt"/>
              </a:rPr>
              <a:t>Xuanyu</a:t>
            </a:r>
            <a:r>
              <a:rPr lang="en-US" sz="2000" dirty="0">
                <a:latin typeface="Calibri Light"/>
                <a:ea typeface="+mn-lt"/>
                <a:cs typeface="+mn-lt"/>
              </a:rPr>
              <a:t> Cao, </a:t>
            </a:r>
            <a:r>
              <a:rPr lang="en-US" sz="2000" err="1">
                <a:latin typeface="Calibri Light"/>
                <a:ea typeface="+mn-lt"/>
                <a:cs typeface="+mn-lt"/>
              </a:rPr>
              <a:t>Junshan</a:t>
            </a:r>
            <a:r>
              <a:rPr lang="en-US" sz="2000" dirty="0">
                <a:latin typeface="Calibri Light"/>
                <a:ea typeface="+mn-lt"/>
                <a:cs typeface="+mn-lt"/>
              </a:rPr>
              <a:t> Zhang, and H. Vincent Poor. An optimal auction mechanism for mobile edge caching. In Proc. 38th IEEE Int. Conf. </a:t>
            </a:r>
            <a:r>
              <a:rPr lang="en-US" sz="2000" err="1">
                <a:latin typeface="Calibri Light"/>
                <a:ea typeface="+mn-lt"/>
                <a:cs typeface="+mn-lt"/>
              </a:rPr>
              <a:t>Distrib</a:t>
            </a:r>
            <a:r>
              <a:rPr lang="en-US" sz="2000" dirty="0">
                <a:latin typeface="Calibri Light"/>
                <a:ea typeface="+mn-lt"/>
                <a:cs typeface="+mn-lt"/>
              </a:rPr>
              <a:t>. </a:t>
            </a:r>
            <a:r>
              <a:rPr lang="en-US" sz="2000" err="1">
                <a:latin typeface="Calibri Light"/>
                <a:ea typeface="+mn-lt"/>
                <a:cs typeface="+mn-lt"/>
              </a:rPr>
              <a:t>Comput</a:t>
            </a:r>
            <a:r>
              <a:rPr lang="en-US" sz="2000" dirty="0">
                <a:latin typeface="Calibri Light"/>
                <a:ea typeface="+mn-lt"/>
                <a:cs typeface="+mn-lt"/>
              </a:rPr>
              <a:t>. Syst., pp. 388-399, 2018. </a:t>
            </a: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[DGT+] Utsav </a:t>
            </a:r>
            <a:r>
              <a:rPr lang="en-US" sz="2000" err="1">
                <a:latin typeface="Calibri Light"/>
                <a:ea typeface="+mn-lt"/>
                <a:cs typeface="+mn-lt"/>
              </a:rPr>
              <a:t>Drolia</a:t>
            </a:r>
            <a:r>
              <a:rPr lang="en-US" sz="2000" dirty="0">
                <a:latin typeface="Calibri Light"/>
                <a:ea typeface="+mn-lt"/>
                <a:cs typeface="+mn-lt"/>
              </a:rPr>
              <a:t>, Katherine Guo, Jiaqi Tan, Rajeev Gandhi, and Priya Narasimhan. [DPW04] A. Davis, J. Parikh, and W. E. Weihl. Edge Computing: Extending Enterprise Applications to the Edge of the Internet. WWW Alt. ’04, page 180–187, 2004. </a:t>
            </a: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[FH] https://www.oculus.com/facebook-horizon/. </a:t>
            </a: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[GHNP01a] Clemens </a:t>
            </a:r>
            <a:r>
              <a:rPr lang="en-US" sz="2000" err="1">
                <a:latin typeface="Calibri Light"/>
                <a:ea typeface="+mn-lt"/>
                <a:cs typeface="+mn-lt"/>
              </a:rPr>
              <a:t>Gr¨opl</a:t>
            </a:r>
            <a:r>
              <a:rPr lang="en-US" sz="2000" dirty="0">
                <a:latin typeface="Calibri Light"/>
                <a:ea typeface="+mn-lt"/>
                <a:cs typeface="+mn-lt"/>
              </a:rPr>
              <a:t>, Stefan Hougardy, Till Nierhoff, and Hans </a:t>
            </a:r>
            <a:r>
              <a:rPr lang="en-US" sz="2000" err="1">
                <a:latin typeface="Calibri Light"/>
                <a:ea typeface="+mn-lt"/>
                <a:cs typeface="+mn-lt"/>
              </a:rPr>
              <a:t>J¨urgen</a:t>
            </a:r>
            <a:r>
              <a:rPr lang="en-US" sz="2000" dirty="0">
                <a:latin typeface="Calibri Light"/>
                <a:ea typeface="+mn-lt"/>
                <a:cs typeface="+mn-lt"/>
              </a:rPr>
              <a:t> </a:t>
            </a:r>
            <a:r>
              <a:rPr lang="en-US" sz="2000" err="1">
                <a:latin typeface="Calibri Light"/>
                <a:ea typeface="+mn-lt"/>
                <a:cs typeface="+mn-lt"/>
              </a:rPr>
              <a:t>Pr¨omel</a:t>
            </a:r>
            <a:r>
              <a:rPr lang="en-US" sz="2000" dirty="0">
                <a:latin typeface="Calibri Light"/>
                <a:ea typeface="+mn-lt"/>
                <a:cs typeface="+mn-lt"/>
              </a:rPr>
              <a:t>. Lower bounds for approximation algorithms for the </a:t>
            </a:r>
            <a:r>
              <a:rPr lang="en-US" sz="2000" err="1">
                <a:latin typeface="Calibri Light"/>
                <a:ea typeface="+mn-lt"/>
                <a:cs typeface="+mn-lt"/>
              </a:rPr>
              <a:t>steiner</a:t>
            </a:r>
            <a:r>
              <a:rPr lang="en-US" sz="2000" dirty="0">
                <a:latin typeface="Calibri Light"/>
                <a:ea typeface="+mn-lt"/>
                <a:cs typeface="+mn-lt"/>
              </a:rPr>
              <a:t> tree problem. Springer Verlag Berlin Heidelberg, 46(5):217–228, 2001. </a:t>
            </a: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[GHNP01b] Clemens </a:t>
            </a:r>
            <a:r>
              <a:rPr lang="en-US" sz="2000" err="1">
                <a:latin typeface="Calibri Light"/>
                <a:ea typeface="+mn-lt"/>
                <a:cs typeface="+mn-lt"/>
              </a:rPr>
              <a:t>Gr¨opl</a:t>
            </a:r>
            <a:r>
              <a:rPr lang="en-US" sz="2000" dirty="0">
                <a:latin typeface="Calibri Light"/>
                <a:ea typeface="+mn-lt"/>
                <a:cs typeface="+mn-lt"/>
              </a:rPr>
              <a:t>, Stefan Hougardy, Till Nierhoff, and </a:t>
            </a:r>
            <a:r>
              <a:rPr lang="en-US" sz="2000" err="1">
                <a:latin typeface="Calibri Light"/>
                <a:ea typeface="+mn-lt"/>
                <a:cs typeface="+mn-lt"/>
              </a:rPr>
              <a:t>J¨urgen</a:t>
            </a:r>
            <a:r>
              <a:rPr lang="en-US" sz="2000" dirty="0">
                <a:latin typeface="Calibri Light"/>
                <a:ea typeface="+mn-lt"/>
                <a:cs typeface="+mn-lt"/>
              </a:rPr>
              <a:t> </a:t>
            </a:r>
            <a:r>
              <a:rPr lang="en-US" sz="2000" err="1">
                <a:latin typeface="Calibri Light"/>
                <a:ea typeface="+mn-lt"/>
                <a:cs typeface="+mn-lt"/>
              </a:rPr>
              <a:t>Pr¨omel</a:t>
            </a:r>
            <a:r>
              <a:rPr lang="en-US" sz="2000" dirty="0">
                <a:latin typeface="Calibri Light"/>
                <a:ea typeface="+mn-lt"/>
                <a:cs typeface="+mn-lt"/>
              </a:rPr>
              <a:t>. Approximation algorithms for the </a:t>
            </a:r>
            <a:r>
              <a:rPr lang="en-US" sz="2000" err="1">
                <a:latin typeface="Calibri Light"/>
                <a:ea typeface="+mn-lt"/>
                <a:cs typeface="+mn-lt"/>
              </a:rPr>
              <a:t>steiner</a:t>
            </a:r>
            <a:r>
              <a:rPr lang="en-US" sz="2000" dirty="0">
                <a:latin typeface="Calibri Light"/>
                <a:ea typeface="+mn-lt"/>
                <a:cs typeface="+mn-lt"/>
              </a:rPr>
              <a:t> tree problems in graphs. Springer Verlag Berlin Heidelberg, 46(5):235–279, 2001.</a:t>
            </a: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[HFKT] Raluca </a:t>
            </a:r>
            <a:r>
              <a:rPr lang="en-US" sz="2000" err="1">
                <a:latin typeface="Calibri Light"/>
                <a:ea typeface="+mn-lt"/>
                <a:cs typeface="+mn-lt"/>
              </a:rPr>
              <a:t>Halalai</a:t>
            </a:r>
            <a:r>
              <a:rPr lang="en-US" sz="2000" dirty="0">
                <a:latin typeface="Calibri Light"/>
                <a:ea typeface="+mn-lt"/>
                <a:cs typeface="+mn-lt"/>
              </a:rPr>
              <a:t>, Pascal Felber, Anne-Marie </a:t>
            </a:r>
            <a:r>
              <a:rPr lang="en-US" sz="2000" err="1">
                <a:latin typeface="Calibri Light"/>
                <a:ea typeface="+mn-lt"/>
                <a:cs typeface="+mn-lt"/>
              </a:rPr>
              <a:t>Kermarrec</a:t>
            </a:r>
            <a:r>
              <a:rPr lang="en-US" sz="2000" dirty="0">
                <a:latin typeface="Calibri Light"/>
                <a:ea typeface="+mn-lt"/>
                <a:cs typeface="+mn-lt"/>
              </a:rPr>
              <a:t>, and </a:t>
            </a:r>
            <a:r>
              <a:rPr lang="en-US" sz="2000" err="1">
                <a:latin typeface="Calibri Light"/>
                <a:ea typeface="+mn-lt"/>
                <a:cs typeface="+mn-lt"/>
              </a:rPr>
              <a:t>Fran¸cois</a:t>
            </a:r>
            <a:r>
              <a:rPr lang="en-US" sz="2000" dirty="0">
                <a:latin typeface="Calibri Light"/>
                <a:ea typeface="+mn-lt"/>
                <a:cs typeface="+mn-lt"/>
              </a:rPr>
              <a:t> </a:t>
            </a:r>
            <a:r>
              <a:rPr lang="en-US" sz="2000" err="1">
                <a:latin typeface="Calibri Light"/>
                <a:ea typeface="+mn-lt"/>
                <a:cs typeface="+mn-lt"/>
              </a:rPr>
              <a:t>Ta¨ıani</a:t>
            </a:r>
            <a:r>
              <a:rPr lang="en-US" sz="2000" dirty="0">
                <a:latin typeface="Calibri Light"/>
                <a:ea typeface="+mn-lt"/>
                <a:cs typeface="+mn-lt"/>
              </a:rPr>
              <a:t>. Agar: A caching system for erasure-coded data. In Proc. 37th IEEE Int. Conf. </a:t>
            </a:r>
            <a:r>
              <a:rPr lang="en-US" sz="2000" err="1">
                <a:latin typeface="Calibri Light"/>
                <a:ea typeface="+mn-lt"/>
                <a:cs typeface="+mn-lt"/>
              </a:rPr>
              <a:t>Distrib</a:t>
            </a:r>
            <a:r>
              <a:rPr lang="en-US" sz="2000" dirty="0">
                <a:latin typeface="Calibri Light"/>
                <a:ea typeface="+mn-lt"/>
                <a:cs typeface="+mn-lt"/>
              </a:rPr>
              <a:t>. </a:t>
            </a:r>
            <a:r>
              <a:rPr lang="en-US" sz="2000" err="1">
                <a:latin typeface="Calibri Light"/>
                <a:ea typeface="+mn-lt"/>
                <a:cs typeface="+mn-lt"/>
              </a:rPr>
              <a:t>Comput</a:t>
            </a:r>
            <a:r>
              <a:rPr lang="en-US" sz="2000" dirty="0">
                <a:latin typeface="Calibri Light"/>
                <a:ea typeface="+mn-lt"/>
                <a:cs typeface="+mn-lt"/>
              </a:rPr>
              <a:t>. Syst., pp. 23-33, 2017. </a:t>
            </a: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[LHA+] Phu Lai, Qiang He, Mohamed </a:t>
            </a:r>
            <a:r>
              <a:rPr lang="en-US" sz="2000" err="1">
                <a:latin typeface="Calibri Light"/>
                <a:ea typeface="+mn-lt"/>
                <a:cs typeface="+mn-lt"/>
              </a:rPr>
              <a:t>Abdelrazek</a:t>
            </a:r>
            <a:r>
              <a:rPr lang="en-US" sz="2000" dirty="0">
                <a:latin typeface="Calibri Light"/>
                <a:ea typeface="+mn-lt"/>
                <a:cs typeface="+mn-lt"/>
              </a:rPr>
              <a:t>, Feifei Chen, and et al. Optimal edge user allocation in edge computing with variable sized vector bin packing. In Proc. Int. Conf. Service-Oriented </a:t>
            </a:r>
            <a:r>
              <a:rPr lang="en-US" sz="2000" err="1">
                <a:latin typeface="Calibri Light"/>
                <a:ea typeface="+mn-lt"/>
                <a:cs typeface="+mn-lt"/>
              </a:rPr>
              <a:t>Comput</a:t>
            </a:r>
            <a:r>
              <a:rPr lang="en-US" sz="2000" dirty="0">
                <a:latin typeface="Calibri Light"/>
                <a:ea typeface="+mn-lt"/>
                <a:cs typeface="+mn-lt"/>
              </a:rPr>
              <a:t>., pp. 230-245, 2018. </a:t>
            </a: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[LHGea20] Phu Lai, Qiang He, John Grundy, and et al. Cost-effective app user allocation in an edge computing environment. IEEE Transactions on Cloud Computing, 31(15):1–13, 2020. </a:t>
            </a: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[PB08] </a:t>
            </a:r>
            <a:r>
              <a:rPr lang="en-US" sz="2000" err="1">
                <a:latin typeface="Calibri Light"/>
                <a:ea typeface="+mn-lt"/>
                <a:cs typeface="+mn-lt"/>
              </a:rPr>
              <a:t>Mukaddim</a:t>
            </a:r>
            <a:r>
              <a:rPr lang="en-US" sz="2000" dirty="0">
                <a:latin typeface="Calibri Light"/>
                <a:ea typeface="+mn-lt"/>
                <a:cs typeface="+mn-lt"/>
              </a:rPr>
              <a:t> Pathan and Rajkumar </a:t>
            </a:r>
            <a:r>
              <a:rPr lang="en-US" sz="2000" err="1">
                <a:latin typeface="Calibri Light"/>
                <a:ea typeface="+mn-lt"/>
                <a:cs typeface="+mn-lt"/>
              </a:rPr>
              <a:t>Buyya</a:t>
            </a:r>
            <a:r>
              <a:rPr lang="en-US" sz="2000" dirty="0">
                <a:latin typeface="Calibri Light"/>
                <a:ea typeface="+mn-lt"/>
                <a:cs typeface="+mn-lt"/>
              </a:rPr>
              <a:t>. A Taxonomy of CDNs, pages 33–77. Springer Berlin Heidelberg, Berlin, Heidelberg, 2008.</a:t>
            </a:r>
            <a:endParaRPr lang="en-US" sz="200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072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D179-858E-411C-995B-25415803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460" y="628366"/>
            <a:ext cx="10515600" cy="577596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latin typeface="Calibri Light"/>
                <a:ea typeface="+mn-lt"/>
                <a:cs typeface="+mn-lt"/>
              </a:rPr>
              <a:t>[PB08] 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Mukaddim</a:t>
            </a:r>
            <a:r>
              <a:rPr lang="en-US" sz="1800" dirty="0">
                <a:latin typeface="Calibri Light"/>
                <a:ea typeface="+mn-lt"/>
                <a:cs typeface="+mn-lt"/>
              </a:rPr>
              <a:t> Pathan and Rajkumar 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Buyya</a:t>
            </a:r>
            <a:r>
              <a:rPr lang="en-US" sz="1800" dirty="0">
                <a:latin typeface="Calibri Light"/>
                <a:ea typeface="+mn-lt"/>
                <a:cs typeface="+mn-lt"/>
              </a:rPr>
              <a:t>. A Taxonomy of CDNs, pages 33–77. Springer Berlin Heidelberg, Berlin, Heidelberg, 2008.</a:t>
            </a:r>
            <a:endParaRPr lang="en-US">
              <a:latin typeface="Calibri Light"/>
              <a:cs typeface="Calibri Light"/>
            </a:endParaRP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[WWea20] Bastiaan 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Wissingh</a:t>
            </a:r>
            <a:r>
              <a:rPr lang="en-US" sz="1800" dirty="0">
                <a:latin typeface="Calibri Light"/>
                <a:ea typeface="+mn-lt"/>
                <a:cs typeface="+mn-lt"/>
              </a:rPr>
              <a:t>, Christopher A. Wood, and et al. Information-centric networking (ICN): content-centric networking (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ccnx</a:t>
            </a:r>
            <a:r>
              <a:rPr lang="en-US" sz="1800" dirty="0">
                <a:latin typeface="Calibri Light"/>
                <a:ea typeface="+mn-lt"/>
                <a:cs typeface="+mn-lt"/>
              </a:rPr>
              <a:t>) and named data networking (NDN) terminology. RFC, 8793:1–17, 2020. </a:t>
            </a: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[XCH+21] 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HXiaoyu</a:t>
            </a:r>
            <a:r>
              <a:rPr lang="en-US" sz="1800" dirty="0">
                <a:latin typeface="Calibri Light"/>
                <a:ea typeface="+mn-lt"/>
                <a:cs typeface="+mn-lt"/>
              </a:rPr>
              <a:t> Xia, Feifei Chen, Qiang He, John C. Grundy, Mohamed 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Abdelrazek</a:t>
            </a:r>
            <a:r>
              <a:rPr lang="en-US" sz="1800" dirty="0">
                <a:latin typeface="Calibri Light"/>
                <a:ea typeface="+mn-lt"/>
                <a:cs typeface="+mn-lt"/>
              </a:rPr>
              <a:t>, and Hai 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Jin</a:t>
            </a:r>
            <a:r>
              <a:rPr lang="en-US" sz="1800" dirty="0">
                <a:latin typeface="Calibri Light"/>
                <a:ea typeface="+mn-lt"/>
                <a:cs typeface="+mn-lt"/>
              </a:rPr>
              <a:t>. Cost-Effective App Data Distribution in Edge Computing. IEEE Tran. on Parallel and Distributed Systems, 32(1):31–43, 2021. </a:t>
            </a: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[YBX+17] Hong Yao, Changmin Bai, 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Muzhou</a:t>
            </a:r>
            <a:r>
              <a:rPr lang="en-US" sz="1800" dirty="0">
                <a:latin typeface="Calibri Light"/>
                <a:ea typeface="+mn-lt"/>
                <a:cs typeface="+mn-lt"/>
              </a:rPr>
              <a:t> Xiong, 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Deze</a:t>
            </a:r>
            <a:r>
              <a:rPr lang="en-US" sz="1800" dirty="0">
                <a:latin typeface="Calibri Light"/>
                <a:ea typeface="+mn-lt"/>
                <a:cs typeface="+mn-lt"/>
              </a:rPr>
              <a:t> Zeng, and 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Zhangjie</a:t>
            </a:r>
            <a:r>
              <a:rPr lang="en-US" sz="1800" dirty="0">
                <a:latin typeface="Calibri Light"/>
                <a:ea typeface="+mn-lt"/>
                <a:cs typeface="+mn-lt"/>
              </a:rPr>
              <a:t> Fu. Heterogeneous cloudlet deployment and user-cloudlet association toward cost effective fog computing. Concurrency Comp. 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Pract</a:t>
            </a:r>
            <a:r>
              <a:rPr lang="en-US" sz="1800" dirty="0">
                <a:latin typeface="Calibri Light"/>
                <a:ea typeface="+mn-lt"/>
                <a:cs typeface="+mn-lt"/>
              </a:rPr>
              <a:t>. Exp., 29(16), 2017,.</a:t>
            </a:r>
            <a:endParaRPr lang="en-US" sz="1800">
              <a:latin typeface="Calibri Light"/>
              <a:cs typeface="Calibri"/>
            </a:endParaRP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[YZL+17] Hao Yin, Xu Zhang, 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Hongqiang</a:t>
            </a:r>
            <a:r>
              <a:rPr lang="en-US" sz="1800" dirty="0">
                <a:latin typeface="Calibri Light"/>
                <a:ea typeface="+mn-lt"/>
                <a:cs typeface="+mn-lt"/>
              </a:rPr>
              <a:t> H. Liu, Yan Luo, Chen Tian, 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Shuoyao</a:t>
            </a:r>
            <a:r>
              <a:rPr lang="en-US" sz="1800" dirty="0">
                <a:latin typeface="Calibri Light"/>
                <a:ea typeface="+mn-lt"/>
                <a:cs typeface="+mn-lt"/>
              </a:rPr>
              <a:t> Zhao, and Feng Li. Edge provisioning with flexible server placement. IEEE Trans. on Parallel Distribution System, 28(4):1031–1045, 2017. </a:t>
            </a: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[Zel93a] Alexander Z 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Zelikovsky</a:t>
            </a:r>
            <a:r>
              <a:rPr lang="en-US" sz="1800" dirty="0">
                <a:latin typeface="Calibri Light"/>
                <a:ea typeface="+mn-lt"/>
                <a:cs typeface="+mn-lt"/>
              </a:rPr>
              <a:t>. An 11/6-approximation algorithm for the network 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steiner</a:t>
            </a:r>
            <a:r>
              <a:rPr lang="en-US" sz="1800" dirty="0">
                <a:latin typeface="Calibri Light"/>
                <a:ea typeface="+mn-lt"/>
                <a:cs typeface="+mn-lt"/>
              </a:rPr>
              <a:t> problem. 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Algorithmica</a:t>
            </a:r>
            <a:r>
              <a:rPr lang="en-US" sz="1800" dirty="0">
                <a:latin typeface="Calibri Light"/>
                <a:ea typeface="+mn-lt"/>
                <a:cs typeface="+mn-lt"/>
              </a:rPr>
              <a:t>, 9(5):463–470, 1993. </a:t>
            </a: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[Zel93b] Alexander Z 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Zelikovsky</a:t>
            </a:r>
            <a:r>
              <a:rPr lang="en-US" sz="1800" dirty="0">
                <a:latin typeface="Calibri Light"/>
                <a:ea typeface="+mn-lt"/>
                <a:cs typeface="+mn-lt"/>
              </a:rPr>
              <a:t>. A faster approximation algorithm for the 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steiner</a:t>
            </a:r>
            <a:r>
              <a:rPr lang="en-US" sz="1800" dirty="0">
                <a:latin typeface="Calibri Light"/>
                <a:ea typeface="+mn-lt"/>
                <a:cs typeface="+mn-lt"/>
              </a:rPr>
              <a:t> tree problem in graphs. Information Processing Letters, 46(5):79–83, 1993. </a:t>
            </a: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[ZLH+18] 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Ke</a:t>
            </a:r>
            <a:r>
              <a:rPr lang="en-US" sz="1800" dirty="0">
                <a:latin typeface="Calibri Light"/>
                <a:ea typeface="+mn-lt"/>
                <a:cs typeface="+mn-lt"/>
              </a:rPr>
              <a:t> Zhang, 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Supeng</a:t>
            </a:r>
            <a:r>
              <a:rPr lang="en-US" sz="1800" dirty="0">
                <a:latin typeface="Calibri Light"/>
                <a:ea typeface="+mn-lt"/>
                <a:cs typeface="+mn-lt"/>
              </a:rPr>
              <a:t> Leng, Yejun He, Sabita Maharjan, and Yan Zhang. Cooperative Content Caching in 5G Networks with Mobile Edge Computing. IEEE Wireless Communications, 25(3):80–87, 2018. </a:t>
            </a: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[ZML18] Dongfang Zhao, Mohamed 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Mohamed</a:t>
            </a:r>
            <a:r>
              <a:rPr lang="en-US" sz="1800" dirty="0">
                <a:latin typeface="Calibri Light"/>
                <a:ea typeface="+mn-lt"/>
                <a:cs typeface="+mn-lt"/>
              </a:rPr>
              <a:t>, and Heiko Ludwig. Locality-aware scheduling for containers in cloud computing. IEEE Transactions on Cloud Computing, 8(2):635–646, 2018. </a:t>
            </a: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[ZZ18] Xi Zhang and Qixuan Zhu. Hierarchical caching for statistical QoS guaranteed multimedia transmissions over 5G edge computing mobile wireless networks. IEEE Wireless Comm., 25(3):12–20, 2018.</a:t>
            </a: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[SCZ+16] W. Shi, J. Cao, Q. Zhang, Y. Li, and L. Xu. Edge Computing: Vision and Challenges. IEEE Internet of Things Journal, 3(5):637–646, 2016. </a:t>
            </a:r>
          </a:p>
          <a:p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3660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A1C6-F1E8-41B9-AC0A-10B7611C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739" y="2353162"/>
            <a:ext cx="6295293" cy="17136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9600">
                <a:latin typeface="Posterama"/>
                <a:cs typeface="Posterama"/>
              </a:rPr>
              <a:t>Thank You</a:t>
            </a:r>
          </a:p>
        </p:txBody>
      </p:sp>
      <p:pic>
        <p:nvPicPr>
          <p:cNvPr id="2" name="Graphic 3" descr="Angel face outline">
            <a:extLst>
              <a:ext uri="{FF2B5EF4-FFF2-40B4-BE49-F238E27FC236}">
                <a16:creationId xmlns:a16="http://schemas.microsoft.com/office/drawing/2014/main" id="{05F3C794-8707-4B90-8257-96B298C5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030" y="2063261"/>
            <a:ext cx="2096476" cy="209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8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764A-45B4-47C2-A45B-C4662258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Industry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6C33-B897-4B42-8AAF-5619F673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617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 Light"/>
                <a:cs typeface="Calibri"/>
              </a:rPr>
              <a:t>Facebook Horizon – VR videos and VR games.</a:t>
            </a:r>
          </a:p>
          <a:p>
            <a:r>
              <a:rPr lang="en-US" dirty="0">
                <a:latin typeface="Calibri Light"/>
                <a:cs typeface="Calibri"/>
              </a:rPr>
              <a:t>VR applications are latency sensitive.</a:t>
            </a:r>
          </a:p>
          <a:p>
            <a:r>
              <a:rPr lang="en-US" dirty="0">
                <a:latin typeface="Calibri Light"/>
                <a:cs typeface="Calibri"/>
              </a:rPr>
              <a:t>Cost-ineffective app-data distribution will be very expensive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0A37EA0-57A6-4466-B4B4-3D0CA6A3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978" y="1822330"/>
            <a:ext cx="5075313" cy="41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3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68FA-DC9D-4EEE-8EFD-9759C874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8B50-91EA-4648-919A-A89ADFACF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8259" cy="484326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+mn-lt"/>
                <a:cs typeface="+mn-lt"/>
              </a:rPr>
              <a:t>We take </a:t>
            </a:r>
            <a:r>
              <a:rPr lang="en-US" i="1" dirty="0">
                <a:latin typeface="Calibri Light"/>
                <a:ea typeface="+mn-lt"/>
                <a:cs typeface="+mn-lt"/>
              </a:rPr>
              <a:t>N</a:t>
            </a:r>
            <a:r>
              <a:rPr lang="en-US" dirty="0">
                <a:latin typeface="Calibri Light"/>
                <a:ea typeface="+mn-lt"/>
                <a:cs typeface="+mn-lt"/>
              </a:rPr>
              <a:t> edge servers in a particular area and model it as a graph 𝐺. 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+mn-lt"/>
                <a:cs typeface="+mn-lt"/>
              </a:rPr>
              <a:t>For each edge server 𝑣, graph 𝐺 has a node 𝑣. 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+mn-lt"/>
                <a:cs typeface="+mn-lt"/>
              </a:rPr>
              <a:t>For each of the linked edge servers (𝑢,𝑣), graph 𝐺 has a corresponding edge 𝑒(u, v). 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+mn-lt"/>
                <a:cs typeface="+mn-lt"/>
              </a:rPr>
              <a:t>Thus, we use </a:t>
            </a:r>
            <a:r>
              <a:rPr lang="en-US" i="1" dirty="0">
                <a:latin typeface="Calibri Light"/>
                <a:ea typeface="+mn-lt"/>
                <a:cs typeface="+mn-lt"/>
              </a:rPr>
              <a:t>𝐺(</a:t>
            </a:r>
            <a:r>
              <a:rPr lang="en-US" dirty="0">
                <a:latin typeface="Calibri Light"/>
                <a:ea typeface="+mn-lt"/>
                <a:cs typeface="+mn-lt"/>
              </a:rPr>
              <a:t>𝑉,𝐸,</a:t>
            </a:r>
            <a:r>
              <a:rPr lang="en-US" i="1" dirty="0">
                <a:latin typeface="Calibri Light"/>
                <a:ea typeface="+mn-lt"/>
                <a:cs typeface="+mn-lt"/>
              </a:rPr>
              <a:t>W)</a:t>
            </a:r>
            <a:r>
              <a:rPr lang="en-US" dirty="0">
                <a:latin typeface="Calibri Light"/>
                <a:ea typeface="+mn-lt"/>
                <a:cs typeface="+mn-lt"/>
              </a:rPr>
              <a:t>  to represent the graph, where </a:t>
            </a:r>
            <a:r>
              <a:rPr lang="en-US" i="1" dirty="0">
                <a:latin typeface="Calibri Light"/>
                <a:ea typeface="+mn-lt"/>
                <a:cs typeface="+mn-lt"/>
              </a:rPr>
              <a:t>V</a:t>
            </a:r>
            <a:r>
              <a:rPr lang="en-US" dirty="0">
                <a:latin typeface="Calibri Light"/>
                <a:ea typeface="+mn-lt"/>
                <a:cs typeface="+mn-lt"/>
              </a:rPr>
              <a:t>  is the set of nodes or edge servers in the graph, 𝐸 are the set of edges in the graph, and </a:t>
            </a:r>
            <a:r>
              <a:rPr lang="en-US" i="1" dirty="0">
                <a:latin typeface="Calibri Light"/>
                <a:ea typeface="+mn-lt"/>
                <a:cs typeface="+mn-lt"/>
              </a:rPr>
              <a:t>W  </a:t>
            </a:r>
            <a:r>
              <a:rPr lang="en-US" dirty="0">
                <a:latin typeface="Calibri Light"/>
                <a:ea typeface="+mn-lt"/>
                <a:cs typeface="+mn-lt"/>
              </a:rPr>
              <a:t>is the set containing the weights corresponding to the edges.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+mn-lt"/>
                <a:cs typeface="+mn-lt"/>
              </a:rPr>
              <a:t>Let 𝑅 denote the set of destination edge servers in graph 𝐺.</a:t>
            </a:r>
          </a:p>
        </p:txBody>
      </p:sp>
      <p:pic>
        <p:nvPicPr>
          <p:cNvPr id="5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198ACEC-B946-4956-9DC6-F8E69684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19" y="1932909"/>
            <a:ext cx="4730187" cy="40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1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425E-6A05-4003-AD31-3606C4DA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537" y="646623"/>
            <a:ext cx="9823936" cy="12626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Posterama"/>
              </a:rPr>
              <a:t>Problem Definition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E523-8425-49A0-9027-E2037496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338" y="2473123"/>
            <a:ext cx="4566846" cy="38328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 Light"/>
                <a:ea typeface="+mn-lt"/>
                <a:cs typeface="+mn-lt"/>
              </a:rPr>
              <a:t>Let </a:t>
            </a:r>
            <a:r>
              <a:rPr lang="en-US" sz="2000" i="1" dirty="0" err="1">
                <a:latin typeface="Calibri Light"/>
                <a:ea typeface="+mn-lt"/>
                <a:cs typeface="+mn-lt"/>
              </a:rPr>
              <a:t>L</a:t>
            </a:r>
            <a:r>
              <a:rPr lang="en-US" sz="2000" i="1" baseline="-25000" dirty="0" err="1">
                <a:latin typeface="Calibri Light"/>
                <a:ea typeface="+mn-lt"/>
                <a:cs typeface="+mn-lt"/>
              </a:rPr>
              <a:t>limit</a:t>
            </a:r>
            <a:r>
              <a:rPr lang="en-US" sz="2000" dirty="0">
                <a:latin typeface="Calibri Light"/>
                <a:ea typeface="+mn-lt"/>
                <a:cs typeface="+mn-lt"/>
              </a:rPr>
              <a:t> be the vendors' EDD length constraint.</a:t>
            </a: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Two Possible Scenario – C2E and E2E.</a:t>
            </a: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We define a ratio λ to specify the constant weight for the cloud to edge server edges.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858C763-0985-4357-9DB9-93E43EB4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61" y="1985841"/>
            <a:ext cx="4895450" cy="46462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A90881-28EF-49B1-AA39-465E8777338C}"/>
              </a:ext>
            </a:extLst>
          </p:cNvPr>
          <p:cNvSpPr txBox="1"/>
          <p:nvPr/>
        </p:nvSpPr>
        <p:spPr>
          <a:xfrm>
            <a:off x="6326554" y="191086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8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C85E-16D8-41CD-8E1F-11C4C068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Problem Definition (Constraints)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ED694BB-E531-4A00-AF67-BD5A39A06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652" y="1825625"/>
            <a:ext cx="8380695" cy="4351338"/>
          </a:xfrm>
        </p:spPr>
      </p:pic>
    </p:spTree>
    <p:extLst>
      <p:ext uri="{BB962C8B-B14F-4D97-AF65-F5344CB8AC3E}">
        <p14:creationId xmlns:p14="http://schemas.microsoft.com/office/powerpoint/2010/main" val="178565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556E-98EB-4CEC-A80F-793282C1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145" y="540522"/>
            <a:ext cx="10055431" cy="11179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Posterama"/>
              </a:rPr>
              <a:t>Solution Strategy – I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16B6-C50E-4B07-A170-69EC98571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64" y="2347730"/>
            <a:ext cx="4030658" cy="39808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Calibri Light"/>
                <a:cs typeface="Calibri Light"/>
              </a:rPr>
              <a:t>Edge Data Distribution as an Integer Programming Problem.</a:t>
            </a:r>
          </a:p>
          <a:p>
            <a:r>
              <a:rPr lang="en-US" sz="2400" dirty="0">
                <a:latin typeface="Calibri Light"/>
                <a:ea typeface="+mn-lt"/>
                <a:cs typeface="+mn-lt"/>
              </a:rPr>
              <a:t>Minimize the total cost, subject to the given constraints.</a:t>
            </a:r>
          </a:p>
          <a:p>
            <a:r>
              <a:rPr lang="en-US" sz="2400" dirty="0">
                <a:latin typeface="Calibri Light"/>
                <a:ea typeface="+mn-lt"/>
                <a:cs typeface="+mn-lt"/>
              </a:rPr>
              <a:t>This can then be solved by using any simple IP solver.</a:t>
            </a:r>
          </a:p>
          <a:p>
            <a:r>
              <a:rPr lang="en-US" sz="2400" dirty="0" err="1">
                <a:latin typeface="Calibri Light"/>
                <a:ea typeface="+mn-lt"/>
                <a:cs typeface="+mn-lt"/>
              </a:rPr>
              <a:t>Eg</a:t>
            </a:r>
            <a:r>
              <a:rPr lang="en-US" sz="2400" dirty="0">
                <a:latin typeface="Calibri Light"/>
                <a:ea typeface="+mn-lt"/>
                <a:cs typeface="+mn-lt"/>
              </a:rPr>
              <a:t>: Pulp, GPLK,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Gurobi</a:t>
            </a:r>
            <a:r>
              <a:rPr lang="en-US" sz="2400" dirty="0">
                <a:latin typeface="Calibri Light"/>
                <a:ea typeface="+mn-lt"/>
                <a:cs typeface="+mn-lt"/>
              </a:rPr>
              <a:t>, etc.</a:t>
            </a:r>
            <a:endParaRPr lang="en-US" sz="2400">
              <a:latin typeface="Calibri Light"/>
              <a:cs typeface="Calibri Light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6F47098-BEFE-4A80-AC3B-FE43619C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308" y="1655788"/>
            <a:ext cx="6387190" cy="5045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FD53E-CB29-4342-B8B9-0AC3AC94F4CC}"/>
              </a:ext>
            </a:extLst>
          </p:cNvPr>
          <p:cNvSpPr txBox="1"/>
          <p:nvPr/>
        </p:nvSpPr>
        <p:spPr>
          <a:xfrm>
            <a:off x="836246" y="291709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3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194E-BE31-4802-B626-7EE5FC17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410" y="357256"/>
            <a:ext cx="9631026" cy="127230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dirty="0"/>
              <a:t>Optimal Solution Using Integer</a:t>
            </a:r>
            <a:r>
              <a:rPr lang="en-US" sz="3700" kern="1200" dirty="0">
                <a:latin typeface="+mj-lt"/>
                <a:ea typeface="+mj-ea"/>
                <a:cs typeface="+mj-cs"/>
              </a:rPr>
              <a:t> Programming</a:t>
            </a:r>
            <a:r>
              <a:rPr lang="en-US" sz="3700" dirty="0"/>
              <a:t> </a:t>
            </a:r>
            <a:endParaRPr lang="en-US" sz="3700" kern="1200">
              <a:latin typeface="+mj-lt"/>
              <a:cs typeface="Posterama"/>
            </a:endParaRP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F7ED7964-1A54-443B-BD02-E633A2796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01" y="2492415"/>
            <a:ext cx="4769403" cy="3697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Edges C2E :–</a:t>
            </a:r>
            <a:r>
              <a:rPr lang="en-US" sz="2000" dirty="0">
                <a:ea typeface="+mn-lt"/>
                <a:cs typeface="+mn-lt"/>
              </a:rPr>
              <a:t> e</a:t>
            </a:r>
            <a:r>
              <a:rPr lang="en-US" sz="2000" baseline="-25000" dirty="0">
                <a:ea typeface="+mn-lt"/>
                <a:cs typeface="+mn-lt"/>
              </a:rPr>
              <a:t>(c, 2)</a:t>
            </a:r>
            <a:r>
              <a:rPr lang="en-US" sz="2000" dirty="0">
                <a:ea typeface="+mn-lt"/>
                <a:cs typeface="+mn-lt"/>
              </a:rPr>
              <a:t> and e</a:t>
            </a:r>
            <a:r>
              <a:rPr lang="en-US" sz="2000" baseline="-25000" dirty="0">
                <a:ea typeface="+mn-lt"/>
                <a:cs typeface="+mn-lt"/>
              </a:rPr>
              <a:t>(c, 7)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Edges E2E :–</a:t>
            </a:r>
            <a:r>
              <a:rPr lang="en-US" sz="2000" dirty="0">
                <a:ea typeface="+mn-lt"/>
                <a:cs typeface="+mn-lt"/>
              </a:rPr>
              <a:t> e</a:t>
            </a:r>
            <a:r>
              <a:rPr lang="en-US" sz="2000" baseline="-25000" dirty="0">
                <a:ea typeface="+mn-lt"/>
                <a:cs typeface="+mn-lt"/>
              </a:rPr>
              <a:t>(2, 4)</a:t>
            </a:r>
            <a:r>
              <a:rPr lang="en-US" sz="2000" dirty="0">
                <a:ea typeface="+mn-lt"/>
                <a:cs typeface="+mn-lt"/>
              </a:rPr>
              <a:t>, e</a:t>
            </a:r>
            <a:r>
              <a:rPr lang="en-US" sz="2000" baseline="-25000" dirty="0">
                <a:ea typeface="+mn-lt"/>
                <a:cs typeface="+mn-lt"/>
              </a:rPr>
              <a:t>(2, 1)</a:t>
            </a:r>
            <a:r>
              <a:rPr lang="en-US" sz="2000" dirty="0">
                <a:ea typeface="+mn-lt"/>
                <a:cs typeface="+mn-lt"/>
              </a:rPr>
              <a:t>, e</a:t>
            </a:r>
            <a:r>
              <a:rPr lang="en-US" sz="2000" baseline="-25000" dirty="0">
                <a:ea typeface="+mn-lt"/>
                <a:cs typeface="+mn-lt"/>
              </a:rPr>
              <a:t>(4, 10)</a:t>
            </a:r>
            <a:r>
              <a:rPr lang="en-US" sz="2000" dirty="0">
                <a:ea typeface="+mn-lt"/>
                <a:cs typeface="+mn-lt"/>
              </a:rPr>
              <a:t>, e</a:t>
            </a:r>
            <a:r>
              <a:rPr lang="en-US" sz="2000" baseline="-25000" dirty="0">
                <a:ea typeface="+mn-lt"/>
                <a:cs typeface="+mn-lt"/>
              </a:rPr>
              <a:t>(10, 9)</a:t>
            </a:r>
            <a:r>
              <a:rPr lang="en-US" sz="2000" dirty="0">
                <a:ea typeface="+mn-lt"/>
                <a:cs typeface="+mn-lt"/>
              </a:rPr>
              <a:t> , e</a:t>
            </a:r>
            <a:r>
              <a:rPr lang="en-US" sz="2000" baseline="-25000" dirty="0">
                <a:ea typeface="+mn-lt"/>
                <a:cs typeface="+mn-lt"/>
              </a:rPr>
              <a:t>(7, 6)</a:t>
            </a:r>
            <a:r>
              <a:rPr lang="en-US" sz="2000" dirty="0">
                <a:ea typeface="+mn-lt"/>
                <a:cs typeface="+mn-lt"/>
              </a:rPr>
              <a:t>, and e</a:t>
            </a:r>
            <a:r>
              <a:rPr lang="en-US" sz="2000" baseline="-25000" dirty="0">
                <a:ea typeface="+mn-lt"/>
                <a:cs typeface="+mn-lt"/>
              </a:rPr>
              <a:t>(7, 3)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>
              <a:cs typeface="Calibri"/>
            </a:endParaRPr>
          </a:p>
          <a:p>
            <a:r>
              <a:rPr lang="en-US" sz="2000" dirty="0" err="1"/>
              <a:t>L</a:t>
            </a:r>
            <a:r>
              <a:rPr lang="en-US" sz="2000" baseline="-25000" dirty="0" err="1"/>
              <a:t>limit</a:t>
            </a:r>
            <a:r>
              <a:rPr lang="en-US" sz="2000" dirty="0"/>
              <a:t> = 110 and </a:t>
            </a:r>
            <a:r>
              <a:rPr lang="en-US" sz="2000" dirty="0">
                <a:ea typeface="+mn-lt"/>
                <a:cs typeface="+mn-lt"/>
              </a:rPr>
              <a:t>λ </a:t>
            </a:r>
            <a:r>
              <a:rPr lang="en-US" sz="2000" dirty="0"/>
              <a:t>= 100 for the given example.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Total Cost =</a:t>
            </a:r>
            <a:r>
              <a:rPr lang="en-US" sz="2000" dirty="0">
                <a:ea typeface="+mn-lt"/>
                <a:cs typeface="+mn-lt"/>
              </a:rPr>
              <a:t> 219 units.</a:t>
            </a:r>
            <a:endParaRPr lang="en-US" sz="2000" dirty="0">
              <a:cs typeface="Calibri"/>
            </a:endParaRPr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62AF699-F40B-491E-A583-81E53202C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278" y="1956904"/>
            <a:ext cx="4456894" cy="42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7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Office Theme</vt:lpstr>
      <vt:lpstr>Application Data Distribution in Edge Computing</vt:lpstr>
      <vt:lpstr>Outline</vt:lpstr>
      <vt:lpstr>Introduction</vt:lpstr>
      <vt:lpstr>Industry Example</vt:lpstr>
      <vt:lpstr>Problem Definition</vt:lpstr>
      <vt:lpstr>Problem Definition</vt:lpstr>
      <vt:lpstr>Problem Definition (Constraints)</vt:lpstr>
      <vt:lpstr>Solution Strategy – I </vt:lpstr>
      <vt:lpstr>Optimal Solution Using Integer Programming </vt:lpstr>
      <vt:lpstr>Solution Strategy - II</vt:lpstr>
      <vt:lpstr>Step I: Network Steiner Tree Estimation</vt:lpstr>
      <vt:lpstr>Step I: Network Steiner Tree Estimation</vt:lpstr>
      <vt:lpstr>Step II: Slicing and Fine Tuning </vt:lpstr>
      <vt:lpstr>Example to understand EDD-NSTE</vt:lpstr>
      <vt:lpstr>Simulation Settings and Approaches for comparison of the result</vt:lpstr>
      <vt:lpstr>Modified EDD-A</vt:lpstr>
      <vt:lpstr>Dataset Used and Experiments</vt:lpstr>
      <vt:lpstr>Implementation</vt:lpstr>
      <vt:lpstr>Experiment Results</vt:lpstr>
      <vt:lpstr>Set I – Number of nodes (N) vs Total EDD Cost incurred </vt:lpstr>
      <vt:lpstr>Set II – Number of nodes (N) vs Total EDD Cost incurred </vt:lpstr>
      <vt:lpstr>Set I – Number of destination Edge Servers (R) vs Total EDD Cost incurred </vt:lpstr>
      <vt:lpstr>Set II – Number of destination Edge Servers (R) vs Total EDD Cost incurred </vt:lpstr>
      <vt:lpstr>Set I – EDD length constraint (Llimit) vs Total EDD Cost incurred </vt:lpstr>
      <vt:lpstr>Set II – EDD length constraint (Llimit) vs Total EDD Cost incurred </vt:lpstr>
      <vt:lpstr>Set I: Destination edge server density vs Total EDD cost incurred</vt:lpstr>
      <vt:lpstr>Set II: Destination edge server density vs Total EDD cost incurred</vt:lpstr>
      <vt:lpstr>Set I: Edge density vs Total EDD cost incurred</vt:lpstr>
      <vt:lpstr>Set II: Destination edge server density vs Total EDD cost incurred</vt:lpstr>
      <vt:lpstr>EDD-NSTE Time consumption vs different other parameters</vt:lpstr>
      <vt:lpstr>Conclusion</vt:lpstr>
      <vt:lpstr>Future work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487</cp:revision>
  <dcterms:created xsi:type="dcterms:W3CDTF">2021-04-22T17:33:03Z</dcterms:created>
  <dcterms:modified xsi:type="dcterms:W3CDTF">2021-04-22T19:16:28Z</dcterms:modified>
</cp:coreProperties>
</file>