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CDC4-0AD9-41B3-9B84-9D67C3E8A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881010-53B9-4340-98EE-F8570CAA6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D749EC-361B-4DEA-B229-81782B0B3497}"/>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D05583E6-9075-468B-A85F-E3B782D19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AB9F6-6FD5-4713-B986-DBEC9E2802F4}"/>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8665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32D7-810E-4026-8FF6-3F1F1E7291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B841D-F39E-46B2-8B24-907C3E9C8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19159-A0CF-43BD-A0EE-F67567F0FCF1}"/>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D28356CB-9B71-49E3-91C8-619A04B24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5365C-9663-4EF1-A133-774FFD20860E}"/>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351373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2D0B8-1779-4B6F-9872-8584C4FB84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AEBA2-958F-4787-A542-1BAD17387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8C1FE-B698-43E5-A62D-0889481269A6}"/>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805EBACC-FB5A-43D5-BB32-6A8A53BB0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D6783-FAAD-4493-B090-764C6BEBD272}"/>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149459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364D-4AF7-4357-ADD1-7503550C49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6189C4-A275-4AB1-B555-83D7BD2C7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9FE198-2F02-4B25-BB23-612734FF1830}"/>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1A48333C-C687-43A0-A610-6EC7492CB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29741-A0BB-4ED3-873D-0CC1244E5A3F}"/>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129680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D8EC-5F55-4AE6-B6B7-D248CD304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1D7236-364E-406A-8DF9-713DFA715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AF912-E0C8-4A85-A401-96BE50FF5C59}"/>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107BD169-0DD2-4A30-83BB-BDCB5163D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2836B-7533-44F8-8A9A-ACAD2F8300B8}"/>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155291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2081-EFF8-40CB-A05C-AAD4121B4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623B3-2D39-4B03-A742-ECFBABF39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452E98-852D-44D6-91CB-586C15FD4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155695-AF7D-4787-BF56-8851B2459E72}"/>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6" name="Footer Placeholder 5">
            <a:extLst>
              <a:ext uri="{FF2B5EF4-FFF2-40B4-BE49-F238E27FC236}">
                <a16:creationId xmlns:a16="http://schemas.microsoft.com/office/drawing/2014/main" id="{05938FD9-4348-4642-AF2D-AB62454BE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99FB6-645D-4719-BB96-D5F7F295654A}"/>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165236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7DF7-7173-42B8-AEEF-057252D7AE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245FDE-AAFC-4AE1-B5E1-F5B5B7CA5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22373-3DA4-41E5-A21E-1B1B243D9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27B08E-A407-4737-AB82-C6F5B793F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BC165-821D-4E68-A621-4ACA177F7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D20B11-7B36-4C6E-9FC1-44608B3DC55D}"/>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8" name="Footer Placeholder 7">
            <a:extLst>
              <a:ext uri="{FF2B5EF4-FFF2-40B4-BE49-F238E27FC236}">
                <a16:creationId xmlns:a16="http://schemas.microsoft.com/office/drawing/2014/main" id="{393962E4-EF1B-4A4F-AD05-301D1CA33C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C5A828-D156-4C0F-A785-96ABD92D0679}"/>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373363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7F79-BD6C-4830-9B0E-A85A9E47C1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DB8EB1-46D1-45A6-AFCA-1C8340F22AD5}"/>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4" name="Footer Placeholder 3">
            <a:extLst>
              <a:ext uri="{FF2B5EF4-FFF2-40B4-BE49-F238E27FC236}">
                <a16:creationId xmlns:a16="http://schemas.microsoft.com/office/drawing/2014/main" id="{DB01B5EA-5EE6-4700-828E-49A3ACE299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27DA60-2FA8-4693-9B38-891D2227067D}"/>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11517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CE8F8-5BE3-4B08-9321-B996FBE9F26E}"/>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3" name="Footer Placeholder 2">
            <a:extLst>
              <a:ext uri="{FF2B5EF4-FFF2-40B4-BE49-F238E27FC236}">
                <a16:creationId xmlns:a16="http://schemas.microsoft.com/office/drawing/2014/main" id="{B95F793D-D341-4188-8F17-A3E0ED08FD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70B705-5E96-4449-9F18-29C3EE696090}"/>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326368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A70F-6744-4F78-96A0-DF1C2A581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FB6E69-8363-4BEC-AC15-43802146A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123993-23DB-40D6-B9B2-DBAEBDEE5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A8DE-9878-4506-8706-84784954E9C2}"/>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6" name="Footer Placeholder 5">
            <a:extLst>
              <a:ext uri="{FF2B5EF4-FFF2-40B4-BE49-F238E27FC236}">
                <a16:creationId xmlns:a16="http://schemas.microsoft.com/office/drawing/2014/main" id="{57278216-8B50-4B36-820D-3A58EC249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76A029-A879-4B3C-A0CC-AF24A8316288}"/>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21880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538B-269E-4736-88ED-F3AF29BA9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542334-8BF1-4D92-8D41-ECBFAE223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796C87-F13D-4989-8CE3-27FB5FC13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E628B-AE1F-43E6-819C-D67AE05F7978}"/>
              </a:ext>
            </a:extLst>
          </p:cNvPr>
          <p:cNvSpPr>
            <a:spLocks noGrp="1"/>
          </p:cNvSpPr>
          <p:nvPr>
            <p:ph type="dt" sz="half" idx="10"/>
          </p:nvPr>
        </p:nvSpPr>
        <p:spPr/>
        <p:txBody>
          <a:bodyPr/>
          <a:lstStyle/>
          <a:p>
            <a:fld id="{F3775ABE-7C11-4F7C-961A-3D7E7832DAEC}" type="datetimeFigureOut">
              <a:rPr lang="en-IN" smtClean="0"/>
              <a:t>05-04-2021</a:t>
            </a:fld>
            <a:endParaRPr lang="en-IN"/>
          </a:p>
        </p:txBody>
      </p:sp>
      <p:sp>
        <p:nvSpPr>
          <p:cNvPr id="6" name="Footer Placeholder 5">
            <a:extLst>
              <a:ext uri="{FF2B5EF4-FFF2-40B4-BE49-F238E27FC236}">
                <a16:creationId xmlns:a16="http://schemas.microsoft.com/office/drawing/2014/main" id="{3307248C-CA71-4444-A884-F9204BFE8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959A5-0770-4439-A56E-314E7EFF519B}"/>
              </a:ext>
            </a:extLst>
          </p:cNvPr>
          <p:cNvSpPr>
            <a:spLocks noGrp="1"/>
          </p:cNvSpPr>
          <p:nvPr>
            <p:ph type="sldNum" sz="quarter" idx="12"/>
          </p:nvPr>
        </p:nvSpPr>
        <p:spPr/>
        <p:txBody>
          <a:bodyPr/>
          <a:lstStyle/>
          <a:p>
            <a:fld id="{2A5C4B1B-F1DC-495C-953A-DB2C610B5D51}" type="slidenum">
              <a:rPr lang="en-IN" smtClean="0"/>
              <a:t>‹#›</a:t>
            </a:fld>
            <a:endParaRPr lang="en-IN"/>
          </a:p>
        </p:txBody>
      </p:sp>
    </p:spTree>
    <p:extLst>
      <p:ext uri="{BB962C8B-B14F-4D97-AF65-F5344CB8AC3E}">
        <p14:creationId xmlns:p14="http://schemas.microsoft.com/office/powerpoint/2010/main" val="428369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B9222-39D6-4CEB-BE75-DC1CA6584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3961E1-65AC-488F-8795-9D4ECCC28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90B55-FB73-4BEB-AB7B-DAF1B4B71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5ABE-7C11-4F7C-961A-3D7E7832DAEC}" type="datetimeFigureOut">
              <a:rPr lang="en-IN" smtClean="0"/>
              <a:t>05-04-2021</a:t>
            </a:fld>
            <a:endParaRPr lang="en-IN"/>
          </a:p>
        </p:txBody>
      </p:sp>
      <p:sp>
        <p:nvSpPr>
          <p:cNvPr id="5" name="Footer Placeholder 4">
            <a:extLst>
              <a:ext uri="{FF2B5EF4-FFF2-40B4-BE49-F238E27FC236}">
                <a16:creationId xmlns:a16="http://schemas.microsoft.com/office/drawing/2014/main" id="{284FFF2F-3F8B-4A24-8840-E767D972C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B80C88-1132-4758-9DEE-1098A4DAC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C4B1B-F1DC-495C-953A-DB2C610B5D51}" type="slidenum">
              <a:rPr lang="en-IN" smtClean="0"/>
              <a:t>‹#›</a:t>
            </a:fld>
            <a:endParaRPr lang="en-IN"/>
          </a:p>
        </p:txBody>
      </p:sp>
    </p:spTree>
    <p:extLst>
      <p:ext uri="{BB962C8B-B14F-4D97-AF65-F5344CB8AC3E}">
        <p14:creationId xmlns:p14="http://schemas.microsoft.com/office/powerpoint/2010/main" val="160387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4EFF-9387-414F-A0F0-FABA75A34815}"/>
              </a:ext>
            </a:extLst>
          </p:cNvPr>
          <p:cNvSpPr>
            <a:spLocks noGrp="1"/>
          </p:cNvSpPr>
          <p:nvPr>
            <p:ph type="ctrTitle"/>
          </p:nvPr>
        </p:nvSpPr>
        <p:spPr>
          <a:xfrm>
            <a:off x="1444101" y="193984"/>
            <a:ext cx="9144000" cy="3552393"/>
          </a:xfrm>
        </p:spPr>
        <p:txBody>
          <a:bodyPr>
            <a:noAutofit/>
          </a:bodyPr>
          <a:lstStyle/>
          <a:p>
            <a:r>
              <a:rPr lang="en-IN" dirty="0">
                <a:solidFill>
                  <a:srgbClr val="00B0F0"/>
                </a:solidFill>
                <a:latin typeface="Algerian" panose="04020705040A02060702" pitchFamily="82" charset="0"/>
              </a:rPr>
              <a:t>Data Analysis Project 2</a:t>
            </a:r>
            <a:br>
              <a:rPr lang="en-IN" dirty="0">
                <a:solidFill>
                  <a:srgbClr val="00B0F0"/>
                </a:solidFill>
                <a:latin typeface="Algerian" panose="04020705040A02060702" pitchFamily="82" charset="0"/>
              </a:rPr>
            </a:br>
            <a:r>
              <a:rPr lang="en-IN" dirty="0">
                <a:solidFill>
                  <a:srgbClr val="00B0F0"/>
                </a:solidFill>
                <a:latin typeface="Algerian" panose="04020705040A02060702" pitchFamily="82" charset="0"/>
              </a:rPr>
              <a:t>Emotion Analysis</a:t>
            </a:r>
            <a:br>
              <a:rPr lang="en-IN" dirty="0">
                <a:solidFill>
                  <a:srgbClr val="00B0F0"/>
                </a:solidFill>
                <a:latin typeface="Algerian" panose="04020705040A02060702" pitchFamily="82" charset="0"/>
              </a:rPr>
            </a:br>
            <a:endParaRPr lang="en-IN"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48BDA225-09D6-4797-9C94-F132DD2F67A1}"/>
              </a:ext>
            </a:extLst>
          </p:cNvPr>
          <p:cNvSpPr>
            <a:spLocks noGrp="1"/>
          </p:cNvSpPr>
          <p:nvPr>
            <p:ph type="subTitle" idx="1"/>
          </p:nvPr>
        </p:nvSpPr>
        <p:spPr>
          <a:xfrm>
            <a:off x="1648288" y="4099187"/>
            <a:ext cx="9144000" cy="1655762"/>
          </a:xfrm>
        </p:spPr>
        <p:txBody>
          <a:bodyPr/>
          <a:lstStyle/>
          <a:p>
            <a:endParaRPr lang="en-IN" dirty="0"/>
          </a:p>
        </p:txBody>
      </p:sp>
      <p:sp>
        <p:nvSpPr>
          <p:cNvPr id="5" name="Rectangle 4">
            <a:extLst>
              <a:ext uri="{FF2B5EF4-FFF2-40B4-BE49-F238E27FC236}">
                <a16:creationId xmlns:a16="http://schemas.microsoft.com/office/drawing/2014/main" id="{026288E8-1BB7-4177-AF98-23786BBAABA7}"/>
              </a:ext>
            </a:extLst>
          </p:cNvPr>
          <p:cNvSpPr/>
          <p:nvPr/>
        </p:nvSpPr>
        <p:spPr>
          <a:xfrm>
            <a:off x="8620218" y="4660777"/>
            <a:ext cx="3302494" cy="1114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SUBMITTED BY:-</a:t>
            </a:r>
          </a:p>
          <a:p>
            <a:pPr algn="ctr"/>
            <a:r>
              <a:rPr lang="en-IN" dirty="0">
                <a:solidFill>
                  <a:schemeClr val="bg1"/>
                </a:solidFill>
              </a:rPr>
              <a:t>RAVI SHANKAR</a:t>
            </a:r>
          </a:p>
          <a:p>
            <a:pPr algn="ctr"/>
            <a:r>
              <a:rPr lang="en-IN" dirty="0">
                <a:solidFill>
                  <a:schemeClr val="bg1"/>
                </a:solidFill>
              </a:rPr>
              <a:t>BATCH-5132</a:t>
            </a:r>
          </a:p>
        </p:txBody>
      </p:sp>
      <p:sp>
        <p:nvSpPr>
          <p:cNvPr id="6" name="Rectangle 5">
            <a:extLst>
              <a:ext uri="{FF2B5EF4-FFF2-40B4-BE49-F238E27FC236}">
                <a16:creationId xmlns:a16="http://schemas.microsoft.com/office/drawing/2014/main" id="{C898AA39-7A2F-4AA5-BEF6-F156125E659E}"/>
              </a:ext>
            </a:extLst>
          </p:cNvPr>
          <p:cNvSpPr/>
          <p:nvPr/>
        </p:nvSpPr>
        <p:spPr>
          <a:xfrm>
            <a:off x="1035730" y="4565341"/>
            <a:ext cx="3562903"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SUPERVISED BY:-</a:t>
            </a:r>
          </a:p>
          <a:p>
            <a:pPr algn="ctr"/>
            <a:r>
              <a:rPr lang="en-IN" dirty="0"/>
              <a:t>MR.RANJAN KUMAR</a:t>
            </a:r>
          </a:p>
        </p:txBody>
      </p:sp>
    </p:spTree>
    <p:extLst>
      <p:ext uri="{BB962C8B-B14F-4D97-AF65-F5344CB8AC3E}">
        <p14:creationId xmlns:p14="http://schemas.microsoft.com/office/powerpoint/2010/main" val="400267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EAFF-E205-4200-A81C-314CB7054E0C}"/>
              </a:ext>
            </a:extLst>
          </p:cNvPr>
          <p:cNvSpPr>
            <a:spLocks noGrp="1"/>
          </p:cNvSpPr>
          <p:nvPr>
            <p:ph type="title"/>
          </p:nvPr>
        </p:nvSpPr>
        <p:spPr>
          <a:xfrm>
            <a:off x="838200" y="365125"/>
            <a:ext cx="5171983" cy="5973531"/>
          </a:xfrm>
        </p:spPr>
        <p:txBody>
          <a:bodyPr/>
          <a:lstStyle/>
          <a:p>
            <a:r>
              <a:rPr lang="en-IN" b="1" dirty="0"/>
              <a:t>Random Forest Classifier</a:t>
            </a:r>
            <a:br>
              <a:rPr lang="en-IN" dirty="0"/>
            </a:br>
            <a:br>
              <a:rPr lang="en-IN" dirty="0"/>
            </a:br>
            <a:r>
              <a:rPr lang="en-US" sz="2800" b="1" i="0" dirty="0">
                <a:solidFill>
                  <a:srgbClr val="0070C0"/>
                </a:solidFill>
                <a:effectLst/>
                <a:latin typeface="Helvetica Neue"/>
              </a:rPr>
              <a:t>Accuracy is 84.704% which is really better than multinomial naive bayes.</a:t>
            </a:r>
            <a:br>
              <a:rPr lang="en-US" sz="2800" b="1" i="0" dirty="0">
                <a:solidFill>
                  <a:srgbClr val="0070C0"/>
                </a:solidFill>
                <a:effectLst/>
                <a:latin typeface="Helvetica Neue"/>
              </a:rPr>
            </a:br>
            <a:endParaRPr lang="en-IN" sz="2800" dirty="0">
              <a:solidFill>
                <a:srgbClr val="0070C0"/>
              </a:solidFill>
            </a:endParaRPr>
          </a:p>
        </p:txBody>
      </p:sp>
      <p:pic>
        <p:nvPicPr>
          <p:cNvPr id="5" name="Content Placeholder 4">
            <a:extLst>
              <a:ext uri="{FF2B5EF4-FFF2-40B4-BE49-F238E27FC236}">
                <a16:creationId xmlns:a16="http://schemas.microsoft.com/office/drawing/2014/main" id="{23E46713-9D41-4E94-8516-4037BD189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368" y="1690688"/>
            <a:ext cx="4027578" cy="435133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11089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40A7-A14B-4051-8A7D-6446E611672C}"/>
              </a:ext>
            </a:extLst>
          </p:cNvPr>
          <p:cNvSpPr>
            <a:spLocks noGrp="1"/>
          </p:cNvSpPr>
          <p:nvPr>
            <p:ph type="title"/>
          </p:nvPr>
        </p:nvSpPr>
        <p:spPr>
          <a:xfrm>
            <a:off x="900344" y="681037"/>
            <a:ext cx="10515600" cy="1325563"/>
          </a:xfrm>
        </p:spPr>
        <p:txBody>
          <a:bodyPr/>
          <a:lstStyle/>
          <a:p>
            <a:r>
              <a:rPr lang="en-IN" b="1" dirty="0"/>
              <a:t>Conclusion</a:t>
            </a:r>
          </a:p>
        </p:txBody>
      </p:sp>
      <p:sp>
        <p:nvSpPr>
          <p:cNvPr id="3" name="Content Placeholder 2">
            <a:extLst>
              <a:ext uri="{FF2B5EF4-FFF2-40B4-BE49-F238E27FC236}">
                <a16:creationId xmlns:a16="http://schemas.microsoft.com/office/drawing/2014/main" id="{F2398049-78DC-4A21-A544-1531336C8B5D}"/>
              </a:ext>
            </a:extLst>
          </p:cNvPr>
          <p:cNvSpPr>
            <a:spLocks noGrp="1"/>
          </p:cNvSpPr>
          <p:nvPr>
            <p:ph idx="1"/>
          </p:nvPr>
        </p:nvSpPr>
        <p:spPr>
          <a:xfrm>
            <a:off x="838200" y="2455940"/>
            <a:ext cx="10515600" cy="3394445"/>
          </a:xfrm>
        </p:spPr>
        <p:txBody>
          <a:bodyPr/>
          <a:lstStyle/>
          <a:p>
            <a:r>
              <a:rPr lang="en-IN" dirty="0">
                <a:solidFill>
                  <a:srgbClr val="0070C0"/>
                </a:solidFill>
              </a:rPr>
              <a:t>Here we use two machine learning algorithm</a:t>
            </a:r>
          </a:p>
          <a:p>
            <a:r>
              <a:rPr lang="en-IN" dirty="0">
                <a:solidFill>
                  <a:srgbClr val="0070C0"/>
                </a:solidFill>
              </a:rPr>
              <a:t>1. Multinomial naïve Bayes</a:t>
            </a:r>
          </a:p>
          <a:p>
            <a:r>
              <a:rPr lang="en-IN" dirty="0">
                <a:solidFill>
                  <a:srgbClr val="0070C0"/>
                </a:solidFill>
              </a:rPr>
              <a:t>2. Random Forest Classifier</a:t>
            </a:r>
          </a:p>
          <a:p>
            <a:r>
              <a:rPr lang="en-IN" dirty="0">
                <a:solidFill>
                  <a:srgbClr val="0070C0"/>
                </a:solidFill>
              </a:rPr>
              <a:t>We get the higher accuracy in Random Forest Classifier Algorithm than </a:t>
            </a:r>
            <a:r>
              <a:rPr lang="en-IN" dirty="0" err="1">
                <a:solidFill>
                  <a:srgbClr val="0070C0"/>
                </a:solidFill>
              </a:rPr>
              <a:t>MultinomialNB</a:t>
            </a:r>
            <a:r>
              <a:rPr lang="en-IN" dirty="0">
                <a:solidFill>
                  <a:srgbClr val="0070C0"/>
                </a:solidFill>
              </a:rPr>
              <a:t> is 84.407%.</a:t>
            </a:r>
          </a:p>
          <a:p>
            <a:pPr marL="0" indent="0">
              <a:buNone/>
            </a:pPr>
            <a:endParaRPr lang="en-IN" dirty="0"/>
          </a:p>
        </p:txBody>
      </p:sp>
    </p:spTree>
    <p:extLst>
      <p:ext uri="{BB962C8B-B14F-4D97-AF65-F5344CB8AC3E}">
        <p14:creationId xmlns:p14="http://schemas.microsoft.com/office/powerpoint/2010/main" val="399735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583F-4CE7-4666-8C54-15D78D24E15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EFD6E1E-1CEB-48A5-9622-4EC138D53BE3}"/>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Helvetica Neue"/>
              </a:rPr>
              <a:t>Emotion dataset is a dataset which is used to do sentiment analysis</a:t>
            </a:r>
          </a:p>
          <a:p>
            <a:pPr algn="l"/>
            <a:r>
              <a:rPr lang="en-US" b="0" i="0" dirty="0">
                <a:solidFill>
                  <a:srgbClr val="000000"/>
                </a:solidFill>
                <a:effectLst/>
                <a:latin typeface="Helvetica Neue"/>
              </a:rPr>
              <a:t>Task:- find the emotions from human sentiments , here we predict the emotion and check the accuracy of prediction by using machine learning algorithms. Collection of documents and its emotions, It helps greatly in NLP Classification tasks</a:t>
            </a:r>
          </a:p>
          <a:p>
            <a:pPr algn="l"/>
            <a:r>
              <a:rPr lang="en-US" b="0" i="0" dirty="0">
                <a:solidFill>
                  <a:srgbClr val="000000"/>
                </a:solidFill>
                <a:effectLst/>
                <a:latin typeface="Helvetica Neue"/>
              </a:rPr>
              <a:t>Content sentiment and emotion. Dataset is split into train &amp; test for building the machine learning model</a:t>
            </a:r>
          </a:p>
          <a:p>
            <a:pPr algn="l"/>
            <a:r>
              <a:rPr lang="en-US" b="0" i="0" dirty="0">
                <a:solidFill>
                  <a:srgbClr val="000000"/>
                </a:solidFill>
                <a:effectLst/>
                <a:latin typeface="Helvetica Neue"/>
              </a:rPr>
              <a:t>Example :- </a:t>
            </a:r>
            <a:r>
              <a:rPr lang="en-US" b="0" i="0" dirty="0" err="1">
                <a:solidFill>
                  <a:srgbClr val="000000"/>
                </a:solidFill>
                <a:effectLst/>
                <a:latin typeface="Helvetica Neue"/>
              </a:rPr>
              <a:t>i</a:t>
            </a:r>
            <a:r>
              <a:rPr lang="en-US" b="0" i="0" dirty="0">
                <a:solidFill>
                  <a:srgbClr val="000000"/>
                </a:solidFill>
                <a:effectLst/>
                <a:latin typeface="Helvetica Neue"/>
              </a:rPr>
              <a:t> feel like I am still looking at a blank canvas blank pieces of paper; sadness</a:t>
            </a:r>
          </a:p>
          <a:p>
            <a:pPr algn="l"/>
            <a:r>
              <a:rPr lang="en-US" b="0" i="0" dirty="0">
                <a:solidFill>
                  <a:srgbClr val="000000"/>
                </a:solidFill>
                <a:effectLst/>
                <a:latin typeface="Helvetica Neue"/>
              </a:rPr>
              <a:t>Using </a:t>
            </a:r>
            <a:r>
              <a:rPr lang="en-US" b="0" i="0" dirty="0" err="1">
                <a:solidFill>
                  <a:srgbClr val="000000"/>
                </a:solidFill>
                <a:effectLst/>
                <a:latin typeface="Helvetica Neue"/>
              </a:rPr>
              <a:t>ALogorithms</a:t>
            </a:r>
            <a:r>
              <a:rPr lang="en-US" b="0" i="0" dirty="0">
                <a:solidFill>
                  <a:srgbClr val="000000"/>
                </a:solidFill>
                <a:effectLst/>
                <a:latin typeface="Helvetica Neue"/>
              </a:rPr>
              <a:t> are:</a:t>
            </a:r>
          </a:p>
          <a:p>
            <a:pPr algn="l">
              <a:buFont typeface="+mj-lt"/>
              <a:buAutoNum type="arabicPeriod"/>
            </a:pPr>
            <a:r>
              <a:rPr lang="en-US" b="0" i="0" dirty="0">
                <a:solidFill>
                  <a:srgbClr val="000000"/>
                </a:solidFill>
                <a:effectLst/>
                <a:latin typeface="Helvetica Neue"/>
              </a:rPr>
              <a:t>Multinomial Naive </a:t>
            </a:r>
            <a:r>
              <a:rPr lang="en-US" b="0" i="0" dirty="0" err="1">
                <a:solidFill>
                  <a:srgbClr val="000000"/>
                </a:solidFill>
                <a:effectLst/>
                <a:latin typeface="Helvetica Neue"/>
              </a:rPr>
              <a:t>Baise</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Random Forest Classifier</a:t>
            </a:r>
          </a:p>
          <a:p>
            <a:endParaRPr lang="en-IN" dirty="0"/>
          </a:p>
        </p:txBody>
      </p:sp>
    </p:spTree>
    <p:extLst>
      <p:ext uri="{BB962C8B-B14F-4D97-AF65-F5344CB8AC3E}">
        <p14:creationId xmlns:p14="http://schemas.microsoft.com/office/powerpoint/2010/main" val="234647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D91C-62D2-4D12-A89B-4439EB6CB691}"/>
              </a:ext>
            </a:extLst>
          </p:cNvPr>
          <p:cNvSpPr>
            <a:spLocks noGrp="1"/>
          </p:cNvSpPr>
          <p:nvPr>
            <p:ph type="title"/>
          </p:nvPr>
        </p:nvSpPr>
        <p:spPr/>
        <p:txBody>
          <a:bodyPr/>
          <a:lstStyle/>
          <a:p>
            <a:r>
              <a:rPr lang="en-IN" dirty="0"/>
              <a:t>Train Data </a:t>
            </a:r>
          </a:p>
        </p:txBody>
      </p:sp>
      <p:pic>
        <p:nvPicPr>
          <p:cNvPr id="5" name="Content Placeholder 4">
            <a:extLst>
              <a:ext uri="{FF2B5EF4-FFF2-40B4-BE49-F238E27FC236}">
                <a16:creationId xmlns:a16="http://schemas.microsoft.com/office/drawing/2014/main" id="{7E104C78-7BF1-4D07-A2B5-FCC7BBD2A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810" y="2334186"/>
            <a:ext cx="8278380" cy="333421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58555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E92E-CA13-430B-A95C-92D1A3EAD79D}"/>
              </a:ext>
            </a:extLst>
          </p:cNvPr>
          <p:cNvSpPr>
            <a:spLocks noGrp="1"/>
          </p:cNvSpPr>
          <p:nvPr>
            <p:ph type="title"/>
          </p:nvPr>
        </p:nvSpPr>
        <p:spPr/>
        <p:txBody>
          <a:bodyPr/>
          <a:lstStyle/>
          <a:p>
            <a:r>
              <a:rPr lang="en-IN" dirty="0"/>
              <a:t>Test Data</a:t>
            </a:r>
          </a:p>
        </p:txBody>
      </p:sp>
      <p:pic>
        <p:nvPicPr>
          <p:cNvPr id="5" name="Content Placeholder 4">
            <a:extLst>
              <a:ext uri="{FF2B5EF4-FFF2-40B4-BE49-F238E27FC236}">
                <a16:creationId xmlns:a16="http://schemas.microsoft.com/office/drawing/2014/main" id="{EE0E6B04-DF22-48F7-8733-4F4795E9B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810" y="2334186"/>
            <a:ext cx="8278380" cy="333421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9063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1B99-13AB-46D8-B2F9-FC3E9A9EDD15}"/>
              </a:ext>
            </a:extLst>
          </p:cNvPr>
          <p:cNvSpPr>
            <a:spLocks noGrp="1"/>
          </p:cNvSpPr>
          <p:nvPr>
            <p:ph type="title"/>
          </p:nvPr>
        </p:nvSpPr>
        <p:spPr>
          <a:xfrm>
            <a:off x="838200" y="365125"/>
            <a:ext cx="4816876" cy="5938021"/>
          </a:xfrm>
        </p:spPr>
        <p:txBody>
          <a:bodyPr>
            <a:normAutofit fontScale="90000"/>
          </a:bodyPr>
          <a:lstStyle/>
          <a:p>
            <a:pPr algn="l"/>
            <a:r>
              <a:rPr lang="en-IN" b="1" dirty="0"/>
              <a:t>Bar Plot Graph</a:t>
            </a:r>
            <a:br>
              <a:rPr lang="en-IN" dirty="0"/>
            </a:br>
            <a:br>
              <a:rPr lang="en-IN" dirty="0"/>
            </a:br>
            <a:r>
              <a:rPr lang="en-US" sz="3100" b="1" dirty="0">
                <a:solidFill>
                  <a:srgbClr val="0070C0"/>
                </a:solidFill>
                <a:latin typeface="inherit"/>
              </a:rPr>
              <a:t>T</a:t>
            </a:r>
            <a:r>
              <a:rPr lang="en-US" sz="3100" b="1" i="0" dirty="0">
                <a:solidFill>
                  <a:srgbClr val="0070C0"/>
                </a:solidFill>
                <a:effectLst/>
                <a:latin typeface="inherit"/>
              </a:rPr>
              <a:t>his bar plot graph is represent</a:t>
            </a:r>
            <a:br>
              <a:rPr lang="en-US" sz="3100" b="1" i="0" dirty="0">
                <a:solidFill>
                  <a:srgbClr val="0070C0"/>
                </a:solidFill>
                <a:effectLst/>
                <a:latin typeface="inherit"/>
              </a:rPr>
            </a:br>
            <a:r>
              <a:rPr lang="en-US" sz="3100" b="1" i="0" dirty="0">
                <a:solidFill>
                  <a:srgbClr val="0070C0"/>
                </a:solidFill>
                <a:effectLst/>
                <a:latin typeface="inherit"/>
              </a:rPr>
              <a:t>1. The count of each emotion</a:t>
            </a:r>
            <a:br>
              <a:rPr lang="en-US" sz="3100" b="1" i="0" dirty="0">
                <a:solidFill>
                  <a:srgbClr val="0070C0"/>
                </a:solidFill>
                <a:effectLst/>
                <a:latin typeface="inherit"/>
              </a:rPr>
            </a:br>
            <a:r>
              <a:rPr lang="en-US" sz="3100" b="1" i="0" dirty="0">
                <a:solidFill>
                  <a:srgbClr val="0070C0"/>
                </a:solidFill>
                <a:effectLst/>
                <a:latin typeface="inherit"/>
              </a:rPr>
              <a:t>2. </a:t>
            </a:r>
            <a:r>
              <a:rPr lang="en-US" sz="3100" b="1" dirty="0" err="1">
                <a:solidFill>
                  <a:srgbClr val="0070C0"/>
                </a:solidFill>
                <a:latin typeface="inherit"/>
              </a:rPr>
              <a:t>D</a:t>
            </a:r>
            <a:r>
              <a:rPr lang="en-US" sz="3100" b="1" i="0" dirty="0" err="1">
                <a:solidFill>
                  <a:srgbClr val="0070C0"/>
                </a:solidFill>
                <a:effectLst/>
                <a:latin typeface="inherit"/>
              </a:rPr>
              <a:t>iffrent</a:t>
            </a:r>
            <a:r>
              <a:rPr lang="en-US" sz="3100" b="1" i="0" dirty="0">
                <a:solidFill>
                  <a:srgbClr val="0070C0"/>
                </a:solidFill>
                <a:effectLst/>
                <a:latin typeface="inherit"/>
              </a:rPr>
              <a:t> </a:t>
            </a:r>
            <a:r>
              <a:rPr lang="en-US" sz="3100" b="1" i="0" dirty="0" err="1">
                <a:solidFill>
                  <a:srgbClr val="0070C0"/>
                </a:solidFill>
                <a:effectLst/>
                <a:latin typeface="inherit"/>
              </a:rPr>
              <a:t>colorbars</a:t>
            </a:r>
            <a:r>
              <a:rPr lang="en-US" sz="3100" b="1" i="0" dirty="0">
                <a:solidFill>
                  <a:srgbClr val="0070C0"/>
                </a:solidFill>
                <a:effectLst/>
                <a:latin typeface="inherit"/>
              </a:rPr>
              <a:t> represent different emotion</a:t>
            </a:r>
            <a:br>
              <a:rPr lang="en-US" sz="3100" b="1" i="0" dirty="0">
                <a:solidFill>
                  <a:srgbClr val="0070C0"/>
                </a:solidFill>
                <a:effectLst/>
                <a:latin typeface="inherit"/>
              </a:rPr>
            </a:br>
            <a:r>
              <a:rPr lang="en-US" sz="3100" b="1" i="0" dirty="0">
                <a:solidFill>
                  <a:srgbClr val="0070C0"/>
                </a:solidFill>
                <a:effectLst/>
                <a:latin typeface="inherit"/>
              </a:rPr>
              <a:t>3. There are six emotions three emotions are good for health and rest three emotion are bad for health.</a:t>
            </a:r>
            <a:br>
              <a:rPr lang="en-US" sz="3100" b="1" i="0" dirty="0">
                <a:solidFill>
                  <a:srgbClr val="0070C0"/>
                </a:solidFill>
                <a:effectLst/>
                <a:latin typeface="inherit"/>
              </a:rPr>
            </a:br>
            <a:br>
              <a:rPr lang="en-IN" dirty="0"/>
            </a:br>
            <a:endParaRPr lang="en-IN" dirty="0"/>
          </a:p>
        </p:txBody>
      </p:sp>
      <p:pic>
        <p:nvPicPr>
          <p:cNvPr id="5" name="Content Placeholder 4">
            <a:extLst>
              <a:ext uri="{FF2B5EF4-FFF2-40B4-BE49-F238E27FC236}">
                <a16:creationId xmlns:a16="http://schemas.microsoft.com/office/drawing/2014/main" id="{0F18C628-C956-41E0-9D62-76E07606A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0006" y="2173091"/>
            <a:ext cx="5220429" cy="337232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8715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9F37-5295-4A53-81D8-CE650B1E7EE9}"/>
              </a:ext>
            </a:extLst>
          </p:cNvPr>
          <p:cNvSpPr>
            <a:spLocks noGrp="1"/>
          </p:cNvSpPr>
          <p:nvPr>
            <p:ph type="title"/>
          </p:nvPr>
        </p:nvSpPr>
        <p:spPr>
          <a:xfrm>
            <a:off x="465337" y="331263"/>
            <a:ext cx="5257800" cy="6195473"/>
          </a:xfrm>
        </p:spPr>
        <p:txBody>
          <a:bodyPr>
            <a:normAutofit/>
          </a:bodyPr>
          <a:lstStyle/>
          <a:p>
            <a:pPr algn="l"/>
            <a:r>
              <a:rPr lang="en-IN" b="1" dirty="0"/>
              <a:t>Pie Chart</a:t>
            </a:r>
            <a:br>
              <a:rPr lang="en-IN" dirty="0"/>
            </a:br>
            <a:br>
              <a:rPr lang="en-IN" dirty="0"/>
            </a:br>
            <a:r>
              <a:rPr lang="en-US" sz="1800" b="1" i="0" dirty="0">
                <a:solidFill>
                  <a:srgbClr val="0070C0"/>
                </a:solidFill>
                <a:effectLst/>
                <a:latin typeface="Helvetica Neue"/>
              </a:rPr>
              <a:t>this graph shows in pie chart form:-</a:t>
            </a:r>
            <a:br>
              <a:rPr lang="en-US" sz="1800" b="1" i="0" dirty="0">
                <a:solidFill>
                  <a:srgbClr val="0070C0"/>
                </a:solidFill>
                <a:effectLst/>
                <a:latin typeface="Helvetica Neue"/>
              </a:rPr>
            </a:br>
            <a:r>
              <a:rPr lang="en-US" sz="1800" b="1" i="0" dirty="0">
                <a:solidFill>
                  <a:srgbClr val="0070C0"/>
                </a:solidFill>
                <a:effectLst/>
                <a:latin typeface="Helvetica Neue"/>
              </a:rPr>
              <a:t>1. It represent the count and percent of emotion in dataset</a:t>
            </a:r>
            <a:br>
              <a:rPr lang="en-US" sz="1800" b="1" i="0" dirty="0">
                <a:solidFill>
                  <a:srgbClr val="0070C0"/>
                </a:solidFill>
                <a:effectLst/>
                <a:latin typeface="Helvetica Neue"/>
              </a:rPr>
            </a:br>
            <a:r>
              <a:rPr lang="en-US" sz="1800" b="1" i="0" dirty="0">
                <a:solidFill>
                  <a:srgbClr val="0070C0"/>
                </a:solidFill>
                <a:effectLst/>
                <a:latin typeface="Helvetica Neue"/>
              </a:rPr>
              <a:t>2. This graph says the count of joy is max and second max value is sadness . this represent that joy is most common emotion in the dataset this is better for each person.</a:t>
            </a:r>
            <a:br>
              <a:rPr lang="en-US" sz="1800" b="1" i="0" dirty="0">
                <a:solidFill>
                  <a:srgbClr val="0070C0"/>
                </a:solidFill>
                <a:effectLst/>
                <a:latin typeface="Helvetica Neue"/>
              </a:rPr>
            </a:br>
            <a:r>
              <a:rPr lang="en-US" sz="1800" b="1" i="0" dirty="0">
                <a:solidFill>
                  <a:srgbClr val="0070C0"/>
                </a:solidFill>
                <a:effectLst/>
                <a:latin typeface="Helvetica Neue"/>
              </a:rPr>
              <a:t>3. </a:t>
            </a:r>
            <a:r>
              <a:rPr lang="en-US" sz="1800" b="1" dirty="0">
                <a:solidFill>
                  <a:srgbClr val="0070C0"/>
                </a:solidFill>
                <a:latin typeface="Helvetica Neue"/>
              </a:rPr>
              <a:t>T</a:t>
            </a:r>
            <a:r>
              <a:rPr lang="en-US" sz="1800" b="1" i="0" dirty="0">
                <a:solidFill>
                  <a:srgbClr val="0070C0"/>
                </a:solidFill>
                <a:effectLst/>
                <a:latin typeface="Helvetica Neue"/>
              </a:rPr>
              <a:t>he sadness is second max emotion it means most of time human mood swings in between joy and sadness feeling.</a:t>
            </a:r>
            <a:br>
              <a:rPr lang="en-US" sz="1800" b="1" i="0" dirty="0">
                <a:solidFill>
                  <a:srgbClr val="0070C0"/>
                </a:solidFill>
                <a:effectLst/>
                <a:latin typeface="Helvetica Neue"/>
              </a:rPr>
            </a:br>
            <a:r>
              <a:rPr lang="en-US" sz="1800" b="1" i="0" dirty="0">
                <a:solidFill>
                  <a:srgbClr val="0070C0"/>
                </a:solidFill>
                <a:effectLst/>
                <a:latin typeface="Helvetica Neue"/>
              </a:rPr>
              <a:t>4. mostly person </a:t>
            </a:r>
            <a:r>
              <a:rPr lang="en-US" sz="1800" b="1" i="0" dirty="0" err="1">
                <a:solidFill>
                  <a:srgbClr val="0070C0"/>
                </a:solidFill>
                <a:effectLst/>
                <a:latin typeface="Helvetica Neue"/>
              </a:rPr>
              <a:t>dont</a:t>
            </a:r>
            <a:r>
              <a:rPr lang="en-US" sz="1800" b="1" i="0" dirty="0">
                <a:solidFill>
                  <a:srgbClr val="0070C0"/>
                </a:solidFill>
                <a:effectLst/>
                <a:latin typeface="Helvetica Neue"/>
              </a:rPr>
              <a:t> get surprise </a:t>
            </a:r>
            <a:r>
              <a:rPr lang="en-US" sz="1800" b="1" i="0" dirty="0" err="1">
                <a:solidFill>
                  <a:srgbClr val="0070C0"/>
                </a:solidFill>
                <a:effectLst/>
                <a:latin typeface="Helvetica Neue"/>
              </a:rPr>
              <a:t>oftenly</a:t>
            </a:r>
            <a:r>
              <a:rPr lang="en-US" sz="1800" b="1" i="0" dirty="0">
                <a:solidFill>
                  <a:srgbClr val="0070C0"/>
                </a:solidFill>
                <a:effectLst/>
                <a:latin typeface="Helvetica Neue"/>
              </a:rPr>
              <a:t> </a:t>
            </a:r>
            <a:r>
              <a:rPr lang="en-US" sz="1800" b="1" i="0" dirty="0" err="1">
                <a:solidFill>
                  <a:srgbClr val="0070C0"/>
                </a:solidFill>
                <a:effectLst/>
                <a:latin typeface="Helvetica Neue"/>
              </a:rPr>
              <a:t>thats</a:t>
            </a:r>
            <a:r>
              <a:rPr lang="en-US" sz="1800" b="1" i="0" dirty="0">
                <a:solidFill>
                  <a:srgbClr val="0070C0"/>
                </a:solidFill>
                <a:effectLst/>
                <a:latin typeface="Helvetica Neue"/>
              </a:rPr>
              <a:t> why the </a:t>
            </a:r>
            <a:r>
              <a:rPr lang="en-US" sz="1800" b="1" i="0" dirty="0" err="1">
                <a:solidFill>
                  <a:srgbClr val="0070C0"/>
                </a:solidFill>
                <a:effectLst/>
                <a:latin typeface="Helvetica Neue"/>
              </a:rPr>
              <a:t>percenatge</a:t>
            </a:r>
            <a:r>
              <a:rPr lang="en-US" sz="1800" b="1" i="0" dirty="0">
                <a:solidFill>
                  <a:srgbClr val="0070C0"/>
                </a:solidFill>
                <a:effectLst/>
                <a:latin typeface="Helvetica Neue"/>
              </a:rPr>
              <a:t> of surprise is very less.</a:t>
            </a:r>
            <a:endParaRPr lang="en-IN" sz="1800" dirty="0">
              <a:solidFill>
                <a:srgbClr val="0070C0"/>
              </a:solidFill>
            </a:endParaRPr>
          </a:p>
        </p:txBody>
      </p:sp>
      <p:pic>
        <p:nvPicPr>
          <p:cNvPr id="5" name="Content Placeholder 4">
            <a:extLst>
              <a:ext uri="{FF2B5EF4-FFF2-40B4-BE49-F238E27FC236}">
                <a16:creationId xmlns:a16="http://schemas.microsoft.com/office/drawing/2014/main" id="{A503DE47-26C9-47EF-842E-0D2A5B817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163" y="1497151"/>
            <a:ext cx="4583509" cy="435133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45554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CD4C-0994-4C1C-A725-E4A598B335B7}"/>
              </a:ext>
            </a:extLst>
          </p:cNvPr>
          <p:cNvSpPr>
            <a:spLocks noGrp="1"/>
          </p:cNvSpPr>
          <p:nvPr>
            <p:ph type="title"/>
          </p:nvPr>
        </p:nvSpPr>
        <p:spPr/>
        <p:txBody>
          <a:bodyPr/>
          <a:lstStyle/>
          <a:p>
            <a:r>
              <a:rPr lang="en-IN" dirty="0"/>
              <a:t>Word cloud</a:t>
            </a:r>
          </a:p>
        </p:txBody>
      </p:sp>
      <p:pic>
        <p:nvPicPr>
          <p:cNvPr id="5" name="Content Placeholder 4">
            <a:extLst>
              <a:ext uri="{FF2B5EF4-FFF2-40B4-BE49-F238E27FC236}">
                <a16:creationId xmlns:a16="http://schemas.microsoft.com/office/drawing/2014/main" id="{EC67F5F3-CE05-4AAC-8ACA-C08C83A15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452" y="1825625"/>
            <a:ext cx="9097095" cy="435133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4432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DCA9-7A91-4963-9E54-98E8BB3F4549}"/>
              </a:ext>
            </a:extLst>
          </p:cNvPr>
          <p:cNvSpPr>
            <a:spLocks noGrp="1"/>
          </p:cNvSpPr>
          <p:nvPr>
            <p:ph type="title"/>
          </p:nvPr>
        </p:nvSpPr>
        <p:spPr/>
        <p:txBody>
          <a:bodyPr/>
          <a:lstStyle/>
          <a:p>
            <a:r>
              <a:rPr lang="en-IN" b="1" dirty="0"/>
              <a:t>Text Cleaning Technique:-</a:t>
            </a:r>
          </a:p>
        </p:txBody>
      </p:sp>
      <p:sp>
        <p:nvSpPr>
          <p:cNvPr id="3" name="Content Placeholder 2">
            <a:extLst>
              <a:ext uri="{FF2B5EF4-FFF2-40B4-BE49-F238E27FC236}">
                <a16:creationId xmlns:a16="http://schemas.microsoft.com/office/drawing/2014/main" id="{AB2DD1A5-2056-4455-8857-33187D2016D4}"/>
              </a:ext>
            </a:extLst>
          </p:cNvPr>
          <p:cNvSpPr>
            <a:spLocks noGrp="1"/>
          </p:cNvSpPr>
          <p:nvPr>
            <p:ph idx="1"/>
          </p:nvPr>
        </p:nvSpPr>
        <p:spPr/>
        <p:txBody>
          <a:bodyPr>
            <a:normAutofit/>
          </a:bodyPr>
          <a:lstStyle/>
          <a:p>
            <a:pPr algn="l"/>
            <a:r>
              <a:rPr lang="en-US" b="1" i="1" dirty="0">
                <a:solidFill>
                  <a:srgbClr val="0070C0"/>
                </a:solidFill>
                <a:effectLst/>
                <a:latin typeface="Helvetica Neue"/>
              </a:rPr>
              <a:t>Tokenization:-</a:t>
            </a:r>
            <a:r>
              <a:rPr lang="en-US" sz="1600" b="1" i="0" dirty="0">
                <a:solidFill>
                  <a:srgbClr val="0070C0"/>
                </a:solidFill>
                <a:effectLst/>
                <a:latin typeface="arial" panose="020B0604020202020204" pitchFamily="34" charset="0"/>
              </a:rPr>
              <a:t>Tokenization</a:t>
            </a:r>
            <a:r>
              <a:rPr lang="en-US" sz="1600" b="0" i="0" dirty="0">
                <a:solidFill>
                  <a:srgbClr val="0070C0"/>
                </a:solidFill>
                <a:effectLst/>
                <a:latin typeface="arial" panose="020B0604020202020204" pitchFamily="34" charset="0"/>
              </a:rPr>
              <a:t> is essentially splitting a phrase, sentence, paragraph, or an entire text document into smaller units, such as individual words or terms. Each of these smaller units are called tokens.</a:t>
            </a:r>
            <a:endParaRPr lang="en-US" sz="1600" b="1" i="1" dirty="0">
              <a:solidFill>
                <a:srgbClr val="0070C0"/>
              </a:solidFill>
              <a:effectLst/>
              <a:latin typeface="Helvetica Neue"/>
            </a:endParaRPr>
          </a:p>
          <a:p>
            <a:pPr algn="l"/>
            <a:r>
              <a:rPr lang="en-US" b="1" i="1" dirty="0">
                <a:solidFill>
                  <a:srgbClr val="0070C0"/>
                </a:solidFill>
                <a:effectLst/>
                <a:latin typeface="Helvetica Neue"/>
              </a:rPr>
              <a:t> POS tagging:-</a:t>
            </a:r>
            <a:r>
              <a:rPr lang="en-US" sz="1800" b="1" i="1" dirty="0">
                <a:solidFill>
                  <a:srgbClr val="0070C0"/>
                </a:solidFill>
                <a:effectLst/>
                <a:latin typeface="Helvetica Neue"/>
              </a:rPr>
              <a:t>I</a:t>
            </a:r>
            <a:r>
              <a:rPr lang="en-US" sz="1800" b="1" i="1" dirty="0">
                <a:solidFill>
                  <a:srgbClr val="0070C0"/>
                </a:solidFill>
                <a:effectLst/>
                <a:latin typeface="arial" panose="020B0604020202020204" pitchFamily="34" charset="0"/>
              </a:rPr>
              <a:t>t</a:t>
            </a:r>
            <a:r>
              <a:rPr lang="en-US" sz="1800" b="0" i="0" dirty="0">
                <a:solidFill>
                  <a:srgbClr val="0070C0"/>
                </a:solidFill>
                <a:effectLst/>
                <a:latin typeface="arial" panose="020B0604020202020204" pitchFamily="34" charset="0"/>
              </a:rPr>
              <a:t> is a process of converting a sentence to forms – list of words, list of tuples (where each tuple is having a form (word, </a:t>
            </a:r>
            <a:r>
              <a:rPr lang="en-US" sz="1800" b="1" i="0" dirty="0">
                <a:solidFill>
                  <a:srgbClr val="0070C0"/>
                </a:solidFill>
                <a:effectLst/>
                <a:latin typeface="arial" panose="020B0604020202020204" pitchFamily="34" charset="0"/>
              </a:rPr>
              <a:t>tag</a:t>
            </a:r>
            <a:r>
              <a:rPr lang="en-US" sz="1800" b="0" i="0" dirty="0">
                <a:solidFill>
                  <a:srgbClr val="0070C0"/>
                </a:solidFill>
                <a:effectLst/>
                <a:latin typeface="arial" panose="020B0604020202020204" pitchFamily="34" charset="0"/>
              </a:rPr>
              <a:t>)).</a:t>
            </a:r>
            <a:endParaRPr lang="en-US" sz="1800" b="1" i="1" dirty="0">
              <a:solidFill>
                <a:srgbClr val="0070C0"/>
              </a:solidFill>
              <a:effectLst/>
              <a:latin typeface="Helvetica Neue"/>
            </a:endParaRPr>
          </a:p>
          <a:p>
            <a:pPr algn="l"/>
            <a:r>
              <a:rPr lang="en-US" b="1" i="1" dirty="0">
                <a:solidFill>
                  <a:srgbClr val="0070C0"/>
                </a:solidFill>
                <a:effectLst/>
                <a:latin typeface="Helvetica Neue"/>
              </a:rPr>
              <a:t> lemmatization:-</a:t>
            </a:r>
            <a:r>
              <a:rPr lang="en-US" sz="1800" b="0" i="1" dirty="0">
                <a:solidFill>
                  <a:srgbClr val="0070C0"/>
                </a:solidFill>
                <a:effectLst/>
                <a:latin typeface="Times New Roman" panose="02020603050405020304" pitchFamily="18" charset="0"/>
              </a:rPr>
              <a:t>Lemmatization</a:t>
            </a:r>
            <a:r>
              <a:rPr lang="en-US" sz="1800" b="0" i="0" dirty="0">
                <a:solidFill>
                  <a:srgbClr val="0070C0"/>
                </a:solidFill>
                <a:effectLst/>
                <a:latin typeface="Times New Roman" panose="02020603050405020304" pitchFamily="18" charset="0"/>
              </a:rPr>
              <a:t> usually refers to doing things properly with the use of a vocabulary and morphological analysis of words, normally aiming to remove inflectional endings only and to return the base or dictionary form of a word, which is known as the </a:t>
            </a:r>
            <a:r>
              <a:rPr lang="en-US" sz="1800" b="0" i="1" dirty="0">
                <a:solidFill>
                  <a:srgbClr val="0070C0"/>
                </a:solidFill>
                <a:effectLst/>
                <a:latin typeface="Times New Roman" panose="02020603050405020304" pitchFamily="18" charset="0"/>
              </a:rPr>
              <a:t>lemma</a:t>
            </a:r>
            <a:endParaRPr lang="en-US" sz="1800" b="1" i="1" dirty="0">
              <a:solidFill>
                <a:srgbClr val="0070C0"/>
              </a:solidFill>
              <a:effectLst/>
              <a:latin typeface="Helvetica Neue"/>
            </a:endParaRPr>
          </a:p>
          <a:p>
            <a:pPr algn="l"/>
            <a:r>
              <a:rPr lang="en-US" b="1" i="1" dirty="0">
                <a:solidFill>
                  <a:srgbClr val="0070C0"/>
                </a:solidFill>
                <a:effectLst/>
                <a:latin typeface="Helvetica Neue"/>
              </a:rPr>
              <a:t> stemming:-</a:t>
            </a:r>
            <a:r>
              <a:rPr lang="en-US" sz="1800" b="1" i="0" dirty="0">
                <a:solidFill>
                  <a:srgbClr val="0070C0"/>
                </a:solidFill>
                <a:effectLst/>
                <a:latin typeface="arial" panose="020B0604020202020204" pitchFamily="34" charset="0"/>
              </a:rPr>
              <a:t>Stemming</a:t>
            </a:r>
            <a:r>
              <a:rPr lang="en-US" sz="1800" b="0" i="0" dirty="0">
                <a:solidFill>
                  <a:srgbClr val="0070C0"/>
                </a:solidFill>
                <a:effectLst/>
                <a:latin typeface="arial" panose="020B0604020202020204" pitchFamily="34" charset="0"/>
              </a:rPr>
              <a:t> is basically removing the suffix from a word and reduce it to its root word</a:t>
            </a:r>
            <a:endParaRPr lang="en-US" sz="1800" b="1" i="1" dirty="0">
              <a:solidFill>
                <a:srgbClr val="0070C0"/>
              </a:solidFill>
              <a:effectLst/>
              <a:latin typeface="Helvetica Neue"/>
            </a:endParaRPr>
          </a:p>
          <a:p>
            <a:pPr algn="l"/>
            <a:r>
              <a:rPr lang="en-US" b="1" i="1" dirty="0">
                <a:solidFill>
                  <a:srgbClr val="0070C0"/>
                </a:solidFill>
                <a:effectLst/>
                <a:latin typeface="Helvetica Neue"/>
              </a:rPr>
              <a:t> </a:t>
            </a:r>
            <a:r>
              <a:rPr lang="en-US" b="1" i="1" dirty="0" err="1">
                <a:solidFill>
                  <a:srgbClr val="0070C0"/>
                </a:solidFill>
                <a:effectLst/>
                <a:latin typeface="Helvetica Neue"/>
              </a:rPr>
              <a:t>stopwords</a:t>
            </a:r>
            <a:r>
              <a:rPr lang="en-US" b="1" i="1" dirty="0">
                <a:solidFill>
                  <a:srgbClr val="0070C0"/>
                </a:solidFill>
                <a:effectLst/>
                <a:latin typeface="Helvetica Neue"/>
              </a:rPr>
              <a:t>:-</a:t>
            </a:r>
            <a:r>
              <a:rPr lang="en-US" sz="1800" b="0" i="0" dirty="0">
                <a:solidFill>
                  <a:srgbClr val="0070C0"/>
                </a:solidFill>
                <a:effectLst/>
                <a:latin typeface="arial" panose="020B0604020202020204" pitchFamily="34" charset="0"/>
              </a:rPr>
              <a:t>In NLP and text mining applications, </a:t>
            </a:r>
            <a:r>
              <a:rPr lang="en-US" sz="1800" b="1" i="0" dirty="0">
                <a:solidFill>
                  <a:srgbClr val="0070C0"/>
                </a:solidFill>
                <a:effectLst/>
                <a:latin typeface="arial" panose="020B0604020202020204" pitchFamily="34" charset="0"/>
              </a:rPr>
              <a:t>stop words</a:t>
            </a:r>
            <a:r>
              <a:rPr lang="en-US" sz="1800" b="0" i="0" dirty="0">
                <a:solidFill>
                  <a:srgbClr val="0070C0"/>
                </a:solidFill>
                <a:effectLst/>
                <a:latin typeface="arial" panose="020B0604020202020204" pitchFamily="34" charset="0"/>
              </a:rPr>
              <a:t> are used to eliminate unimportant words, allowing applications to focus on the important words instead</a:t>
            </a:r>
            <a:r>
              <a:rPr lang="en-US" b="0" i="0" dirty="0">
                <a:solidFill>
                  <a:srgbClr val="0070C0"/>
                </a:solidFill>
                <a:effectLst/>
                <a:latin typeface="arial" panose="020B0604020202020204" pitchFamily="34" charset="0"/>
              </a:rPr>
              <a:t>.</a:t>
            </a:r>
            <a:endParaRPr lang="en-US" b="1" i="1" dirty="0">
              <a:solidFill>
                <a:srgbClr val="0070C0"/>
              </a:solidFill>
              <a:effectLst/>
              <a:latin typeface="Helvetica Neue"/>
            </a:endParaRPr>
          </a:p>
          <a:p>
            <a:endParaRPr lang="en-IN" dirty="0"/>
          </a:p>
        </p:txBody>
      </p:sp>
    </p:spTree>
    <p:extLst>
      <p:ext uri="{BB962C8B-B14F-4D97-AF65-F5344CB8AC3E}">
        <p14:creationId xmlns:p14="http://schemas.microsoft.com/office/powerpoint/2010/main" val="85357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2649-E938-46E8-877F-95D4BEF7C320}"/>
              </a:ext>
            </a:extLst>
          </p:cNvPr>
          <p:cNvSpPr>
            <a:spLocks noGrp="1"/>
          </p:cNvSpPr>
          <p:nvPr>
            <p:ph type="title"/>
          </p:nvPr>
        </p:nvSpPr>
        <p:spPr/>
        <p:txBody>
          <a:bodyPr/>
          <a:lstStyle/>
          <a:p>
            <a:r>
              <a:rPr lang="en-IN" b="1" dirty="0"/>
              <a:t>Multinomial Naïve Bayes</a:t>
            </a:r>
          </a:p>
        </p:txBody>
      </p:sp>
      <p:sp>
        <p:nvSpPr>
          <p:cNvPr id="3" name="Content Placeholder 2">
            <a:extLst>
              <a:ext uri="{FF2B5EF4-FFF2-40B4-BE49-F238E27FC236}">
                <a16:creationId xmlns:a16="http://schemas.microsoft.com/office/drawing/2014/main" id="{55FF8E63-F594-4CA0-B894-507BC103855E}"/>
              </a:ext>
            </a:extLst>
          </p:cNvPr>
          <p:cNvSpPr>
            <a:spLocks noGrp="1"/>
          </p:cNvSpPr>
          <p:nvPr>
            <p:ph idx="1"/>
          </p:nvPr>
        </p:nvSpPr>
        <p:spPr/>
        <p:txBody>
          <a:bodyPr/>
          <a:lstStyle/>
          <a:p>
            <a:r>
              <a:rPr lang="en-US" b="1" i="0" dirty="0">
                <a:solidFill>
                  <a:srgbClr val="0070C0"/>
                </a:solidFill>
                <a:effectLst/>
                <a:latin typeface="arial" panose="020B0604020202020204" pitchFamily="34" charset="0"/>
              </a:rPr>
              <a:t>Multinomial Naive Bayes algorithm</a:t>
            </a:r>
            <a:r>
              <a:rPr lang="en-US" b="0" i="0" dirty="0">
                <a:solidFill>
                  <a:srgbClr val="0070C0"/>
                </a:solidFill>
                <a:effectLst/>
                <a:latin typeface="arial" panose="020B0604020202020204" pitchFamily="34" charset="0"/>
              </a:rPr>
              <a:t> is a probabilistic learning </a:t>
            </a:r>
            <a:r>
              <a:rPr lang="en-US" b="1" i="0" dirty="0">
                <a:solidFill>
                  <a:srgbClr val="0070C0"/>
                </a:solidFill>
                <a:effectLst/>
                <a:latin typeface="arial" panose="020B0604020202020204" pitchFamily="34" charset="0"/>
              </a:rPr>
              <a:t>method</a:t>
            </a:r>
            <a:r>
              <a:rPr lang="en-US" b="0" i="0" dirty="0">
                <a:solidFill>
                  <a:srgbClr val="0070C0"/>
                </a:solidFill>
                <a:effectLst/>
                <a:latin typeface="arial" panose="020B0604020202020204" pitchFamily="34" charset="0"/>
              </a:rPr>
              <a:t> that is mostly used in Natural Language Processing (NLP).</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r>
              <a:rPr lang="en-US" dirty="0">
                <a:solidFill>
                  <a:srgbClr val="0070C0"/>
                </a:solidFill>
                <a:latin typeface="arial" panose="020B0604020202020204" pitchFamily="34" charset="0"/>
              </a:rPr>
              <a:t>After apply </a:t>
            </a:r>
            <a:r>
              <a:rPr lang="en-US" dirty="0" err="1">
                <a:solidFill>
                  <a:srgbClr val="0070C0"/>
                </a:solidFill>
                <a:latin typeface="arial" panose="020B0604020202020204" pitchFamily="34" charset="0"/>
              </a:rPr>
              <a:t>MultinomialNB</a:t>
            </a:r>
            <a:endParaRPr lang="en-US" dirty="0">
              <a:solidFill>
                <a:srgbClr val="0070C0"/>
              </a:solidFill>
              <a:latin typeface="arial" panose="020B0604020202020204" pitchFamily="34" charset="0"/>
            </a:endParaRPr>
          </a:p>
          <a:p>
            <a:r>
              <a:rPr kumimoji="0" lang="en-US" altLang="en-US" sz="3200" b="1" i="0" u="sng" strike="noStrike" cap="none" normalizeH="0" baseline="0" dirty="0" err="1">
                <a:ln>
                  <a:noFill/>
                </a:ln>
                <a:solidFill>
                  <a:srgbClr val="0070C0"/>
                </a:solidFill>
                <a:effectLst/>
                <a:latin typeface="Courier New" panose="02070309020205020404" pitchFamily="49" charset="0"/>
              </a:rPr>
              <a:t>MultinomialNB</a:t>
            </a:r>
            <a:r>
              <a:rPr kumimoji="0" lang="en-US" altLang="en-US" sz="3200" b="1" i="0" u="sng" strike="noStrike" cap="none" normalizeH="0" baseline="0" dirty="0">
                <a:ln>
                  <a:noFill/>
                </a:ln>
                <a:solidFill>
                  <a:srgbClr val="0070C0"/>
                </a:solidFill>
                <a:effectLst/>
                <a:latin typeface="Courier New" panose="02070309020205020404" pitchFamily="49" charset="0"/>
              </a:rPr>
              <a:t> Accuracy: 0.6603703703703704</a:t>
            </a:r>
            <a:r>
              <a:rPr kumimoji="0" lang="en-US" altLang="en-US" sz="3200" b="1" i="0" u="sng" strike="noStrike" cap="none" normalizeH="0" baseline="0" dirty="0">
                <a:ln>
                  <a:noFill/>
                </a:ln>
                <a:solidFill>
                  <a:srgbClr val="0070C0"/>
                </a:solidFill>
                <a:effectLst/>
              </a:rPr>
              <a:t> </a:t>
            </a:r>
            <a:endParaRPr kumimoji="0" lang="en-US" altLang="en-US" sz="3200" b="1" i="0" u="sng" strike="noStrike" cap="none" normalizeH="0" baseline="0" dirty="0">
              <a:ln>
                <a:noFill/>
              </a:ln>
              <a:solidFill>
                <a:srgbClr val="0070C0"/>
              </a:solidFill>
              <a:effectLst/>
              <a:latin typeface="Arial" panose="020B0604020202020204" pitchFamily="34" charset="0"/>
            </a:endParaRPr>
          </a:p>
          <a:p>
            <a:endParaRPr lang="en-IN" dirty="0"/>
          </a:p>
        </p:txBody>
      </p:sp>
      <p:sp>
        <p:nvSpPr>
          <p:cNvPr id="4" name="Rectangle 1">
            <a:extLst>
              <a:ext uri="{FF2B5EF4-FFF2-40B4-BE49-F238E27FC236}">
                <a16:creationId xmlns:a16="http://schemas.microsoft.com/office/drawing/2014/main" id="{D02E4CE0-FDE2-4124-9C42-9398B4E9465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441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538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vt:lpstr>
      <vt:lpstr>Calibri</vt:lpstr>
      <vt:lpstr>Calibri Light</vt:lpstr>
      <vt:lpstr>Courier New</vt:lpstr>
      <vt:lpstr>Helvetica Neue</vt:lpstr>
      <vt:lpstr>inherit</vt:lpstr>
      <vt:lpstr>Times New Roman</vt:lpstr>
      <vt:lpstr>Office Theme</vt:lpstr>
      <vt:lpstr>Data Analysis Project 2 Emotion Analysis </vt:lpstr>
      <vt:lpstr>Problem Statement</vt:lpstr>
      <vt:lpstr>Train Data </vt:lpstr>
      <vt:lpstr>Test Data</vt:lpstr>
      <vt:lpstr>Bar Plot Graph  This bar plot graph is represent 1. The count of each emotion 2. Diffrent colorbars represent different emotion 3. There are six emotions three emotions are good for health and rest three emotion are bad for health.  </vt:lpstr>
      <vt:lpstr>Pie Chart  this graph shows in pie chart form:- 1. It represent the count and percent of emotion in dataset 2. This graph says the count of joy is max and second max value is sadness . this represent that joy is most common emotion in the dataset this is better for each person. 3. The sadness is second max emotion it means most of time human mood swings in between joy and sadness feeling. 4. mostly person dont get surprise oftenly thats why the percenatge of surprise is very less.</vt:lpstr>
      <vt:lpstr>Word cloud</vt:lpstr>
      <vt:lpstr>Text Cleaning Technique:-</vt:lpstr>
      <vt:lpstr>Multinomial Naïve Bayes</vt:lpstr>
      <vt:lpstr>Random Forest Classifier  Accuracy is 84.704% which is really better than multinomial naive bayes.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2</dc:title>
  <dc:creator>Ravi shankar</dc:creator>
  <cp:lastModifiedBy>Ravi shankar</cp:lastModifiedBy>
  <cp:revision>6</cp:revision>
  <dcterms:created xsi:type="dcterms:W3CDTF">2021-04-05T15:33:18Z</dcterms:created>
  <dcterms:modified xsi:type="dcterms:W3CDTF">2021-04-05T16:28:52Z</dcterms:modified>
</cp:coreProperties>
</file>