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ACDF-FDBE-4A39-9737-1B328F129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7E9603-CAAE-455F-B1EF-CBA5D3C9D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8E4D6D-792B-42C3-95B5-E3600F979E6E}"/>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FF14A559-03E8-4D7E-90C0-FDF387039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3CD48-C886-46BB-B8E2-FCB70D8636BB}"/>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33175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C055-E80C-4E16-A413-FFFDF7F8ED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3517B0-238A-43C5-A802-5786F1CD2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380CE-3A8C-49AF-AFC4-4DBC01B06DF1}"/>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EF2F026A-946F-44CD-86F6-955B5B7D4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856A5-8DF9-4A4D-88CC-0F039F7E0EC3}"/>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157861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6F2A1-F032-42EA-9112-F6E4851E6E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1144B1-148D-41F8-8207-B5BD58D926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3495A-4DE7-4E64-B391-675DC5702428}"/>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86ABEE63-9635-4579-91A6-E51C85452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3E9F9-EB31-42FE-8FF9-55E7CEA8094B}"/>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17917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17AD-4B63-4F3F-8633-3C5FA4DC2F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CA0268-6F63-4F60-81C8-BEE5ECCA0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43236-D16B-40AC-A8B2-5D1C6DAA487C}"/>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C42FF1FC-043D-4506-B4C6-7CD04101E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23364-9039-4C59-833C-AAD6AA3C0D73}"/>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13175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AA9B-1CAC-449A-BC95-1EE95B2F0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D47DAE-2745-4C11-81BB-0BFB6947B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F6ED1D-1629-4077-9C2D-8E664D2F89B7}"/>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464F6C23-1A28-4059-AB37-1AF7C866F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EC2B3-AB3C-4151-8E0B-6F545F178991}"/>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141791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A12E-D876-4C51-BA12-7A30B44B7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BEAAE3-9675-43CF-8E5B-A70D2A3FD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FC623C-AF4F-4659-8C33-AAC66A30E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BF978E-57D1-4E30-B97B-95773749F82E}"/>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6" name="Footer Placeholder 5">
            <a:extLst>
              <a:ext uri="{FF2B5EF4-FFF2-40B4-BE49-F238E27FC236}">
                <a16:creationId xmlns:a16="http://schemas.microsoft.com/office/drawing/2014/main" id="{FB9C434A-0018-4ABB-B837-4A2958A8F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E8BE0-7F80-434C-9826-7C3A19241F76}"/>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19979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3ACD-5073-4A34-8E40-C6F09C5ED9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E9E09B-6327-4212-AF68-F7C8817EE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681B7F-8B10-4E43-8F13-773C70452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4A8957-A0EF-4A63-9189-1F07200E7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16FDD-20FE-436B-9176-5690D2598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7A9622-9D5E-4A3F-98DA-4285AFCAD917}"/>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8" name="Footer Placeholder 7">
            <a:extLst>
              <a:ext uri="{FF2B5EF4-FFF2-40B4-BE49-F238E27FC236}">
                <a16:creationId xmlns:a16="http://schemas.microsoft.com/office/drawing/2014/main" id="{58CDCC4D-2543-40B9-9061-3640027366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689C32-91BA-4F63-A211-53B432C6640A}"/>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77555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6628-CB38-4215-951C-CA28A05A8D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233A54-3597-45CE-8889-DB6DEFBA8975}"/>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4" name="Footer Placeholder 3">
            <a:extLst>
              <a:ext uri="{FF2B5EF4-FFF2-40B4-BE49-F238E27FC236}">
                <a16:creationId xmlns:a16="http://schemas.microsoft.com/office/drawing/2014/main" id="{C7ECFCE3-5F6F-4169-95BE-4815325C10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F764F7-F3D3-4E32-B4A2-F6141824A62B}"/>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26562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7A289-04ED-4E82-ADFC-34CA7A6CF411}"/>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3" name="Footer Placeholder 2">
            <a:extLst>
              <a:ext uri="{FF2B5EF4-FFF2-40B4-BE49-F238E27FC236}">
                <a16:creationId xmlns:a16="http://schemas.microsoft.com/office/drawing/2014/main" id="{4D82C093-3272-4283-9CEC-FE67E89DD3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70DE21-4A2D-415E-8A42-9FD4434C6798}"/>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73533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0F15-8B0D-4D32-A225-4850BFA5D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6D7535-4A7F-45AC-97A9-4AB5CCE14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A2FE2A-3495-4094-8E66-C95F47D03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380A6-7656-45E6-8DCD-51F64EDE8931}"/>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6" name="Footer Placeholder 5">
            <a:extLst>
              <a:ext uri="{FF2B5EF4-FFF2-40B4-BE49-F238E27FC236}">
                <a16:creationId xmlns:a16="http://schemas.microsoft.com/office/drawing/2014/main" id="{F769999E-C761-4B8C-AC9F-E1F76EBE5F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147B1-0AE3-43EF-9239-2C535E66D54D}"/>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428057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0241-90CB-483E-B4E0-277E1958D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A5FA88-0829-4224-A77B-523E282E2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DC04EE-C3A4-46DD-93C9-5915B8C82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B0EED-CD6F-4E65-AB3A-9B87D53E6B1F}"/>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6" name="Footer Placeholder 5">
            <a:extLst>
              <a:ext uri="{FF2B5EF4-FFF2-40B4-BE49-F238E27FC236}">
                <a16:creationId xmlns:a16="http://schemas.microsoft.com/office/drawing/2014/main" id="{7812D861-CE88-43C3-9286-3D7D05DBF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92A0F-E748-41D4-AA3F-5370AD45AFB1}"/>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80817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9ED00-1109-499A-9F12-40C24832E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8F1DD-8205-4226-B2FA-6B7649E8A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F3D44-5BED-4E82-B802-DF0CCB9118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5B304D4F-DC41-4B6E-9CAB-EAAF2F9EB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5FAAE8-EC1B-4468-9568-331B542DD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0C490-A8B4-4AB6-AAD8-93BB56D4AFE6}" type="slidenum">
              <a:rPr lang="en-IN" smtClean="0"/>
              <a:t>‹#›</a:t>
            </a:fld>
            <a:endParaRPr lang="en-IN"/>
          </a:p>
        </p:txBody>
      </p:sp>
    </p:spTree>
    <p:extLst>
      <p:ext uri="{BB962C8B-B14F-4D97-AF65-F5344CB8AC3E}">
        <p14:creationId xmlns:p14="http://schemas.microsoft.com/office/powerpoint/2010/main" val="388325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8060-C40C-45AF-8AF3-1A31F1FF4482}"/>
              </a:ext>
            </a:extLst>
          </p:cNvPr>
          <p:cNvSpPr>
            <a:spLocks noGrp="1"/>
          </p:cNvSpPr>
          <p:nvPr>
            <p:ph type="ctrTitle"/>
          </p:nvPr>
        </p:nvSpPr>
        <p:spPr/>
        <p:txBody>
          <a:bodyPr>
            <a:normAutofit fontScale="90000"/>
          </a:bodyPr>
          <a:lstStyle/>
          <a:p>
            <a:r>
              <a:rPr lang="en-IN" sz="6600" dirty="0">
                <a:solidFill>
                  <a:srgbClr val="7030A0"/>
                </a:solidFill>
                <a:latin typeface="Algerian" panose="04020705040A02060702" pitchFamily="82" charset="0"/>
              </a:rPr>
              <a:t>Data Analysis Project 1</a:t>
            </a:r>
            <a:r>
              <a:rPr lang="en-IN" sz="6600" dirty="0">
                <a:solidFill>
                  <a:srgbClr val="FF0000"/>
                </a:solidFill>
                <a:latin typeface="Algerian" panose="04020705040A02060702" pitchFamily="82" charset="0"/>
              </a:rPr>
              <a:t>.</a:t>
            </a:r>
            <a:br>
              <a:rPr lang="en-IN" sz="6600" dirty="0">
                <a:solidFill>
                  <a:srgbClr val="FF0000"/>
                </a:solidFill>
                <a:latin typeface="Algerian" panose="04020705040A02060702" pitchFamily="82" charset="0"/>
              </a:rPr>
            </a:br>
            <a:r>
              <a:rPr lang="en-IN" sz="6600" dirty="0">
                <a:solidFill>
                  <a:srgbClr val="FF0000"/>
                </a:solidFill>
                <a:latin typeface="Algerian" panose="04020705040A02060702" pitchFamily="82" charset="0"/>
              </a:rPr>
              <a:t>Predict stroke</a:t>
            </a:r>
          </a:p>
        </p:txBody>
      </p:sp>
      <p:sp>
        <p:nvSpPr>
          <p:cNvPr id="3" name="Subtitle 2">
            <a:extLst>
              <a:ext uri="{FF2B5EF4-FFF2-40B4-BE49-F238E27FC236}">
                <a16:creationId xmlns:a16="http://schemas.microsoft.com/office/drawing/2014/main" id="{D4EB1613-DF10-41C4-83B9-A46C020887F4}"/>
              </a:ext>
            </a:extLst>
          </p:cNvPr>
          <p:cNvSpPr>
            <a:spLocks noGrp="1"/>
          </p:cNvSpPr>
          <p:nvPr>
            <p:ph type="subTitle" idx="1"/>
          </p:nvPr>
        </p:nvSpPr>
        <p:spPr>
          <a:xfrm>
            <a:off x="683581" y="3602037"/>
            <a:ext cx="11233116" cy="3029581"/>
          </a:xfrm>
        </p:spPr>
        <p:txBody>
          <a:bodyPr>
            <a:normAutofit/>
          </a:bodyPr>
          <a:lstStyle/>
          <a:p>
            <a:endParaRPr lang="en-IN" sz="2800" dirty="0"/>
          </a:p>
          <a:p>
            <a:endParaRPr lang="en-IN" sz="2800" dirty="0"/>
          </a:p>
        </p:txBody>
      </p:sp>
      <p:sp>
        <p:nvSpPr>
          <p:cNvPr id="4" name="Rectangle 3">
            <a:extLst>
              <a:ext uri="{FF2B5EF4-FFF2-40B4-BE49-F238E27FC236}">
                <a16:creationId xmlns:a16="http://schemas.microsoft.com/office/drawing/2014/main" id="{139F4874-36FA-4921-9607-A6582BBFD691}"/>
              </a:ext>
            </a:extLst>
          </p:cNvPr>
          <p:cNvSpPr/>
          <p:nvPr/>
        </p:nvSpPr>
        <p:spPr>
          <a:xfrm>
            <a:off x="953729" y="4945626"/>
            <a:ext cx="2949677" cy="11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SUPERVISED BY:</a:t>
            </a:r>
          </a:p>
          <a:p>
            <a:pPr algn="ctr"/>
            <a:r>
              <a:rPr lang="en-IN" dirty="0">
                <a:ln w="0"/>
                <a:solidFill>
                  <a:schemeClr val="tx1"/>
                </a:solidFill>
                <a:effectLst>
                  <a:outerShdw blurRad="38100" dist="19050" dir="2700000" algn="tl" rotWithShape="0">
                    <a:schemeClr val="dk1">
                      <a:alpha val="40000"/>
                    </a:schemeClr>
                  </a:outerShdw>
                </a:effectLst>
              </a:rPr>
              <a:t>MR. RANJAN KUMAR</a:t>
            </a:r>
          </a:p>
        </p:txBody>
      </p:sp>
      <p:sp>
        <p:nvSpPr>
          <p:cNvPr id="6" name="Rectangle 5">
            <a:extLst>
              <a:ext uri="{FF2B5EF4-FFF2-40B4-BE49-F238E27FC236}">
                <a16:creationId xmlns:a16="http://schemas.microsoft.com/office/drawing/2014/main" id="{FB42F6C1-4BA1-4D76-A8B8-A828DF9F626B}"/>
              </a:ext>
            </a:extLst>
          </p:cNvPr>
          <p:cNvSpPr/>
          <p:nvPr/>
        </p:nvSpPr>
        <p:spPr>
          <a:xfrm>
            <a:off x="8858865" y="4945626"/>
            <a:ext cx="2821858" cy="11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SUBMITTED BY:</a:t>
            </a:r>
          </a:p>
          <a:p>
            <a:pPr algn="ctr"/>
            <a:r>
              <a:rPr lang="en-IN" dirty="0"/>
              <a:t>RAVI SHANKAR</a:t>
            </a:r>
          </a:p>
          <a:p>
            <a:pPr algn="ctr"/>
            <a:r>
              <a:rPr lang="en-IN" dirty="0"/>
              <a:t>BATCH:5132</a:t>
            </a:r>
          </a:p>
        </p:txBody>
      </p:sp>
    </p:spTree>
    <p:extLst>
      <p:ext uri="{BB962C8B-B14F-4D97-AF65-F5344CB8AC3E}">
        <p14:creationId xmlns:p14="http://schemas.microsoft.com/office/powerpoint/2010/main" val="105976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E729-8C88-46E1-AF1B-3A138FC90182}"/>
              </a:ext>
            </a:extLst>
          </p:cNvPr>
          <p:cNvSpPr>
            <a:spLocks noGrp="1"/>
          </p:cNvSpPr>
          <p:nvPr>
            <p:ph type="title"/>
          </p:nvPr>
        </p:nvSpPr>
        <p:spPr>
          <a:xfrm>
            <a:off x="127819" y="365125"/>
            <a:ext cx="4218039" cy="5789869"/>
          </a:xfrm>
        </p:spPr>
        <p:txBody>
          <a:bodyPr>
            <a:normAutofit fontScale="90000"/>
          </a:bodyPr>
          <a:lstStyle/>
          <a:p>
            <a:pPr algn="l"/>
            <a:r>
              <a:rPr lang="en-IN" b="1" dirty="0">
                <a:solidFill>
                  <a:srgbClr val="0070C0"/>
                </a:solidFill>
              </a:rPr>
              <a:t>Solution:</a:t>
            </a:r>
            <a:br>
              <a:rPr lang="en-IN" dirty="0">
                <a:solidFill>
                  <a:srgbClr val="0070C0"/>
                </a:solidFill>
              </a:rPr>
            </a:br>
            <a:br>
              <a:rPr lang="en-IN" dirty="0">
                <a:solidFill>
                  <a:srgbClr val="0070C0"/>
                </a:solidFill>
              </a:rPr>
            </a:br>
            <a:r>
              <a:rPr lang="en-US" sz="2000" i="0" dirty="0">
                <a:solidFill>
                  <a:srgbClr val="000000"/>
                </a:solidFill>
                <a:effectLst/>
                <a:latin typeface="Helvetica Neue"/>
              </a:rPr>
              <a:t>Random Forest classifier have high precision. The number of false-positive is better handled by Random Forest.</a:t>
            </a:r>
            <a:br>
              <a:rPr lang="en-US" sz="2000" i="0" dirty="0">
                <a:solidFill>
                  <a:srgbClr val="000000"/>
                </a:solidFill>
                <a:effectLst/>
                <a:latin typeface="Helvetica Neue"/>
              </a:rPr>
            </a:br>
            <a:r>
              <a:rPr lang="en-US" sz="2000" i="0" dirty="0">
                <a:solidFill>
                  <a:srgbClr val="000000"/>
                </a:solidFill>
                <a:effectLst/>
                <a:latin typeface="Helvetica Neue"/>
              </a:rPr>
              <a:t>The accuracy of confusion matrix is 94.96%.</a:t>
            </a:r>
            <a:br>
              <a:rPr lang="en-US" sz="2000" i="0" dirty="0">
                <a:solidFill>
                  <a:srgbClr val="000000"/>
                </a:solidFill>
                <a:effectLst/>
                <a:latin typeface="Helvetica Neue"/>
              </a:rPr>
            </a:br>
            <a:r>
              <a:rPr lang="en-US" sz="2000" i="0" dirty="0">
                <a:solidFill>
                  <a:srgbClr val="000000"/>
                </a:solidFill>
                <a:effectLst/>
                <a:latin typeface="Helvetica Neue"/>
              </a:rPr>
              <a:t>Therefore we can use Random Forest to predict </a:t>
            </a:r>
            <a:r>
              <a:rPr lang="en-US" sz="2000" dirty="0">
                <a:solidFill>
                  <a:srgbClr val="000000"/>
                </a:solidFill>
                <a:latin typeface="Helvetica Neue"/>
              </a:rPr>
              <a:t>P</a:t>
            </a:r>
            <a:r>
              <a:rPr lang="en-US" sz="2000" i="0" dirty="0">
                <a:solidFill>
                  <a:srgbClr val="000000"/>
                </a:solidFill>
                <a:effectLst/>
                <a:latin typeface="Helvetica Neue"/>
              </a:rPr>
              <a:t>atient will suffer from a stroke or not.</a:t>
            </a:r>
            <a:br>
              <a:rPr lang="en-US" i="0" dirty="0">
                <a:solidFill>
                  <a:srgbClr val="000000"/>
                </a:solidFill>
                <a:effectLst/>
                <a:latin typeface="Helvetica Neue"/>
              </a:rPr>
            </a:br>
            <a:br>
              <a:rPr lang="en-IN" dirty="0">
                <a:solidFill>
                  <a:srgbClr val="0070C0"/>
                </a:solidFill>
              </a:rPr>
            </a:br>
            <a:br>
              <a:rPr lang="en-IN" dirty="0">
                <a:solidFill>
                  <a:srgbClr val="0070C0"/>
                </a:solidFill>
              </a:rPr>
            </a:br>
            <a:br>
              <a:rPr lang="en-IN" dirty="0">
                <a:solidFill>
                  <a:srgbClr val="0070C0"/>
                </a:solidFill>
              </a:rPr>
            </a:br>
            <a:endParaRPr lang="en-IN" dirty="0">
              <a:solidFill>
                <a:srgbClr val="0070C0"/>
              </a:solidFill>
            </a:endParaRPr>
          </a:p>
        </p:txBody>
      </p:sp>
      <p:sp>
        <p:nvSpPr>
          <p:cNvPr id="4" name="Rectangle 1">
            <a:extLst>
              <a:ext uri="{FF2B5EF4-FFF2-40B4-BE49-F238E27FC236}">
                <a16:creationId xmlns:a16="http://schemas.microsoft.com/office/drawing/2014/main" id="{D9FB16FB-8F91-41DF-A2F6-065D7BA29D7D}"/>
              </a:ext>
            </a:extLst>
          </p:cNvPr>
          <p:cNvSpPr>
            <a:spLocks noGrp="1" noChangeArrowheads="1"/>
          </p:cNvSpPr>
          <p:nvPr>
            <p:ph idx="1"/>
          </p:nvPr>
        </p:nvSpPr>
        <p:spPr bwMode="auto">
          <a:xfrm rot="16022772">
            <a:off x="6095967" y="461026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825F75F-02C0-4BC9-8714-50C0B8B5A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343" y="1197013"/>
            <a:ext cx="6365969" cy="4853517"/>
          </a:xfrm>
          <a:prstGeom prst="rect">
            <a:avLst/>
          </a:prstGeom>
        </p:spPr>
      </p:pic>
    </p:spTree>
    <p:extLst>
      <p:ext uri="{BB962C8B-B14F-4D97-AF65-F5344CB8AC3E}">
        <p14:creationId xmlns:p14="http://schemas.microsoft.com/office/powerpoint/2010/main" val="89206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A99F-5A63-4611-B67E-C20A0EB3387E}"/>
              </a:ext>
            </a:extLst>
          </p:cNvPr>
          <p:cNvSpPr>
            <a:spLocks noGrp="1"/>
          </p:cNvSpPr>
          <p:nvPr>
            <p:ph type="title"/>
          </p:nvPr>
        </p:nvSpPr>
        <p:spPr/>
        <p:txBody>
          <a:bodyPr/>
          <a:lstStyle/>
          <a:p>
            <a:r>
              <a:rPr lang="en-IN" b="1" dirty="0">
                <a:solidFill>
                  <a:srgbClr val="FF0000"/>
                </a:solidFill>
              </a:rPr>
              <a:t>Conclusion</a:t>
            </a:r>
          </a:p>
        </p:txBody>
      </p:sp>
      <p:sp>
        <p:nvSpPr>
          <p:cNvPr id="3" name="Content Placeholder 2">
            <a:extLst>
              <a:ext uri="{FF2B5EF4-FFF2-40B4-BE49-F238E27FC236}">
                <a16:creationId xmlns:a16="http://schemas.microsoft.com/office/drawing/2014/main" id="{F62FE585-4381-48A7-BA46-557CA48F1632}"/>
              </a:ext>
            </a:extLst>
          </p:cNvPr>
          <p:cNvSpPr>
            <a:spLocks noGrp="1"/>
          </p:cNvSpPr>
          <p:nvPr>
            <p:ph idx="1"/>
          </p:nvPr>
        </p:nvSpPr>
        <p:spPr/>
        <p:txBody>
          <a:bodyPr/>
          <a:lstStyle/>
          <a:p>
            <a:r>
              <a:rPr lang="en-IN" dirty="0">
                <a:solidFill>
                  <a:srgbClr val="0070C0"/>
                </a:solidFill>
              </a:rPr>
              <a:t>We use the dataset, where we analyse the data or visualize the </a:t>
            </a:r>
            <a:r>
              <a:rPr lang="en-IN" dirty="0" err="1">
                <a:solidFill>
                  <a:srgbClr val="0070C0"/>
                </a:solidFill>
              </a:rPr>
              <a:t>the</a:t>
            </a:r>
            <a:r>
              <a:rPr lang="en-IN" dirty="0">
                <a:solidFill>
                  <a:srgbClr val="0070C0"/>
                </a:solidFill>
              </a:rPr>
              <a:t> affecting factor of stroke such as Age, Glucose level, Smoking status</a:t>
            </a:r>
          </a:p>
          <a:p>
            <a:pPr marL="0" indent="0">
              <a:buNone/>
            </a:pPr>
            <a:r>
              <a:rPr lang="en-IN" dirty="0">
                <a:solidFill>
                  <a:srgbClr val="0070C0"/>
                </a:solidFill>
              </a:rPr>
              <a:t>Heart Disease, BMI, Hypertension.</a:t>
            </a:r>
          </a:p>
          <a:p>
            <a:pPr marL="0" indent="0">
              <a:buNone/>
            </a:pPr>
            <a:r>
              <a:rPr lang="en-IN" dirty="0">
                <a:solidFill>
                  <a:srgbClr val="0070C0"/>
                </a:solidFill>
              </a:rPr>
              <a:t>We model the data to use Machine learning Algorithm </a:t>
            </a:r>
          </a:p>
          <a:p>
            <a:pPr marL="0" indent="0">
              <a:buNone/>
            </a:pPr>
            <a:r>
              <a:rPr lang="en-IN" dirty="0">
                <a:solidFill>
                  <a:srgbClr val="0070C0"/>
                </a:solidFill>
              </a:rPr>
              <a:t>To find the accuracy of Prediction by Random Forest Classifier </a:t>
            </a:r>
          </a:p>
          <a:p>
            <a:pPr marL="0" indent="0">
              <a:buNone/>
            </a:pPr>
            <a:r>
              <a:rPr lang="en-IN" dirty="0">
                <a:solidFill>
                  <a:srgbClr val="0070C0"/>
                </a:solidFill>
              </a:rPr>
              <a:t>The Accuracy is 94.96%.</a:t>
            </a:r>
          </a:p>
          <a:p>
            <a:pPr marL="0" indent="0">
              <a:buNone/>
            </a:pPr>
            <a:r>
              <a:rPr lang="en-IN" dirty="0"/>
              <a:t> </a:t>
            </a:r>
          </a:p>
        </p:txBody>
      </p:sp>
    </p:spTree>
    <p:extLst>
      <p:ext uri="{BB962C8B-B14F-4D97-AF65-F5344CB8AC3E}">
        <p14:creationId xmlns:p14="http://schemas.microsoft.com/office/powerpoint/2010/main" val="11485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92A7-2E56-445E-AF9C-B4B5AAEEC70D}"/>
              </a:ext>
            </a:extLst>
          </p:cNvPr>
          <p:cNvSpPr>
            <a:spLocks noGrp="1"/>
          </p:cNvSpPr>
          <p:nvPr>
            <p:ph type="title"/>
          </p:nvPr>
        </p:nvSpPr>
        <p:spPr/>
        <p:txBody>
          <a:bodyPr/>
          <a:lstStyle/>
          <a:p>
            <a:r>
              <a:rPr lang="en-IN" b="1" dirty="0">
                <a:solidFill>
                  <a:srgbClr val="0070C0"/>
                </a:solidFill>
              </a:rPr>
              <a:t>Problem Statement</a:t>
            </a:r>
          </a:p>
        </p:txBody>
      </p:sp>
      <p:sp>
        <p:nvSpPr>
          <p:cNvPr id="3" name="Content Placeholder 2">
            <a:extLst>
              <a:ext uri="{FF2B5EF4-FFF2-40B4-BE49-F238E27FC236}">
                <a16:creationId xmlns:a16="http://schemas.microsoft.com/office/drawing/2014/main" id="{B51E2DFF-8917-4487-B5F4-50AA2708E886}"/>
              </a:ext>
            </a:extLst>
          </p:cNvPr>
          <p:cNvSpPr>
            <a:spLocks noGrp="1"/>
          </p:cNvSpPr>
          <p:nvPr>
            <p:ph idx="1"/>
          </p:nvPr>
        </p:nvSpPr>
        <p:spPr/>
        <p:txBody>
          <a:bodyPr/>
          <a:lstStyle/>
          <a:p>
            <a:r>
              <a:rPr lang="en-US" dirty="0">
                <a:latin typeface="-apple-system"/>
              </a:rPr>
              <a:t>H</a:t>
            </a:r>
            <a:r>
              <a:rPr lang="en-US" b="0" i="0" dirty="0">
                <a:effectLst/>
                <a:latin typeface="-apple-system"/>
              </a:rPr>
              <a:t>ealthcare-dataset-stroke-data.csv dataset is used to predict whether a patient is likely to get stroke based on the input parameters like gender, age, and various diseases and smoking status. A subset of the original train data is taken using the filtering method for Machine Learning and Data Visualization purposes.</a:t>
            </a:r>
            <a:endParaRPr lang="en-IN" dirty="0"/>
          </a:p>
        </p:txBody>
      </p:sp>
    </p:spTree>
    <p:extLst>
      <p:ext uri="{BB962C8B-B14F-4D97-AF65-F5344CB8AC3E}">
        <p14:creationId xmlns:p14="http://schemas.microsoft.com/office/powerpoint/2010/main" val="215821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DCA3-7AB8-4FE6-AA72-B51F31D0492D}"/>
              </a:ext>
            </a:extLst>
          </p:cNvPr>
          <p:cNvSpPr>
            <a:spLocks noGrp="1"/>
          </p:cNvSpPr>
          <p:nvPr>
            <p:ph type="title"/>
          </p:nvPr>
        </p:nvSpPr>
        <p:spPr/>
        <p:txBody>
          <a:bodyPr/>
          <a:lstStyle/>
          <a:p>
            <a:r>
              <a:rPr lang="en-IN" b="1" dirty="0">
                <a:solidFill>
                  <a:srgbClr val="0070C0"/>
                </a:solidFill>
              </a:rPr>
              <a:t>About The Data</a:t>
            </a:r>
          </a:p>
        </p:txBody>
      </p:sp>
      <p:sp>
        <p:nvSpPr>
          <p:cNvPr id="3" name="Content Placeholder 2">
            <a:extLst>
              <a:ext uri="{FF2B5EF4-FFF2-40B4-BE49-F238E27FC236}">
                <a16:creationId xmlns:a16="http://schemas.microsoft.com/office/drawing/2014/main" id="{622F357C-EFDA-4E56-A7B2-6CA8F8C0946F}"/>
              </a:ext>
            </a:extLst>
          </p:cNvPr>
          <p:cNvSpPr>
            <a:spLocks noGrp="1"/>
          </p:cNvSpPr>
          <p:nvPr>
            <p:ph idx="1"/>
          </p:nvPr>
        </p:nvSpPr>
        <p:spPr/>
        <p:txBody>
          <a:bodyPr>
            <a:normAutofit fontScale="62500" lnSpcReduction="20000"/>
          </a:bodyPr>
          <a:lstStyle/>
          <a:p>
            <a:pPr algn="l" fontAlgn="base"/>
            <a:r>
              <a:rPr lang="en-US" b="0" i="0" dirty="0">
                <a:effectLst/>
                <a:latin typeface="Inter"/>
              </a:rPr>
              <a:t>According to the World Health Organization (WHO) stroke is the 2nd leading cause of death globally, responsible for approximately 11% of total deaths.</a:t>
            </a:r>
            <a:br>
              <a:rPr lang="en-US" b="0" i="0" dirty="0">
                <a:effectLst/>
                <a:latin typeface="Inter"/>
              </a:rPr>
            </a:br>
            <a:r>
              <a:rPr lang="en-US" b="0" i="0" dirty="0">
                <a:effectLst/>
                <a:latin typeface="Inter"/>
              </a:rPr>
              <a:t>This dataset is used to predict whether a patient is likely to get stroke based on the input parameters like gender, age, various diseases, and smoking status. Each row in the data provides </a:t>
            </a:r>
            <a:r>
              <a:rPr lang="en-US" b="0" i="0" dirty="0" err="1">
                <a:effectLst/>
                <a:latin typeface="Inter"/>
              </a:rPr>
              <a:t>relavant</a:t>
            </a:r>
            <a:r>
              <a:rPr lang="en-US" b="0" i="0" dirty="0">
                <a:effectLst/>
                <a:latin typeface="Inter"/>
              </a:rPr>
              <a:t> information about the patient.</a:t>
            </a:r>
          </a:p>
          <a:p>
            <a:pPr algn="l" fontAlgn="base"/>
            <a:r>
              <a:rPr lang="en-US" b="1" i="0" dirty="0">
                <a:solidFill>
                  <a:srgbClr val="FFFF00"/>
                </a:solidFill>
                <a:effectLst/>
                <a:latin typeface="Inter"/>
              </a:rPr>
              <a:t>Attribute Information</a:t>
            </a:r>
          </a:p>
          <a:p>
            <a:pPr algn="l" fontAlgn="base"/>
            <a:r>
              <a:rPr lang="en-US" b="0" i="0" dirty="0">
                <a:effectLst/>
                <a:latin typeface="Inter"/>
              </a:rPr>
              <a:t>1) id: unique identifier</a:t>
            </a:r>
            <a:br>
              <a:rPr lang="en-US" b="0" i="0" dirty="0">
                <a:effectLst/>
                <a:latin typeface="Inter"/>
              </a:rPr>
            </a:br>
            <a:r>
              <a:rPr lang="en-US" b="0" i="0" dirty="0">
                <a:effectLst/>
                <a:latin typeface="Inter"/>
              </a:rPr>
              <a:t>2) gender: "Male", "Female</a:t>
            </a:r>
            <a:r>
              <a:rPr lang="en-US" b="0" i="0">
                <a:effectLst/>
                <a:latin typeface="Inter"/>
              </a:rPr>
              <a:t>" </a:t>
            </a:r>
            <a:br>
              <a:rPr lang="en-US" b="0" i="0" dirty="0">
                <a:effectLst/>
                <a:latin typeface="Inter"/>
              </a:rPr>
            </a:br>
            <a:r>
              <a:rPr lang="en-US" b="0" i="0" dirty="0">
                <a:effectLst/>
                <a:latin typeface="Inter"/>
              </a:rPr>
              <a:t>3) age: age of the patient</a:t>
            </a:r>
            <a:br>
              <a:rPr lang="en-US" b="0" i="0" dirty="0">
                <a:effectLst/>
                <a:latin typeface="Inter"/>
              </a:rPr>
            </a:br>
            <a:r>
              <a:rPr lang="en-US" b="0" i="0" dirty="0">
                <a:effectLst/>
                <a:latin typeface="Inter"/>
              </a:rPr>
              <a:t>4) hypertension: 0 if the patient doesn't have hypertension, 1 if the patient has hypertension</a:t>
            </a:r>
            <a:br>
              <a:rPr lang="en-US" b="0" i="0" dirty="0">
                <a:effectLst/>
                <a:latin typeface="Inter"/>
              </a:rPr>
            </a:br>
            <a:r>
              <a:rPr lang="en-US" b="0" i="0" dirty="0">
                <a:effectLst/>
                <a:latin typeface="Inter"/>
              </a:rPr>
              <a:t>5) </a:t>
            </a:r>
            <a:r>
              <a:rPr lang="en-US" b="0" i="0" dirty="0" err="1">
                <a:effectLst/>
                <a:latin typeface="Inter"/>
              </a:rPr>
              <a:t>heart_disease</a:t>
            </a:r>
            <a:r>
              <a:rPr lang="en-US" b="0" i="0" dirty="0">
                <a:effectLst/>
                <a:latin typeface="Inter"/>
              </a:rPr>
              <a:t>: 0 if the patient doesn't have any heart diseases, 1 if the patient has a heart disease</a:t>
            </a:r>
            <a:br>
              <a:rPr lang="en-US" b="0" i="0" dirty="0">
                <a:effectLst/>
                <a:latin typeface="Inter"/>
              </a:rPr>
            </a:br>
            <a:r>
              <a:rPr lang="en-US" b="0" i="0" dirty="0">
                <a:effectLst/>
                <a:latin typeface="Inter"/>
              </a:rPr>
              <a:t>6) </a:t>
            </a:r>
            <a:r>
              <a:rPr lang="en-US" b="0" i="0" dirty="0" err="1">
                <a:effectLst/>
                <a:latin typeface="Inter"/>
              </a:rPr>
              <a:t>ever_married</a:t>
            </a:r>
            <a:r>
              <a:rPr lang="en-US" b="0" i="0" dirty="0">
                <a:effectLst/>
                <a:latin typeface="Inter"/>
              </a:rPr>
              <a:t>: "No" or "Yes"</a:t>
            </a:r>
            <a:br>
              <a:rPr lang="en-US" b="0" i="0" dirty="0">
                <a:effectLst/>
                <a:latin typeface="Inter"/>
              </a:rPr>
            </a:br>
            <a:r>
              <a:rPr lang="en-US" b="0" i="0" dirty="0">
                <a:effectLst/>
                <a:latin typeface="Inter"/>
              </a:rPr>
              <a:t>7) </a:t>
            </a:r>
            <a:r>
              <a:rPr lang="en-US" b="0" i="0" dirty="0" err="1">
                <a:effectLst/>
                <a:latin typeface="Inter"/>
              </a:rPr>
              <a:t>work_type</a:t>
            </a:r>
            <a:r>
              <a:rPr lang="en-US" b="0" i="0" dirty="0">
                <a:effectLst/>
                <a:latin typeface="Inter"/>
              </a:rPr>
              <a:t>: "children", "</a:t>
            </a:r>
            <a:r>
              <a:rPr lang="en-US" b="0" i="0" dirty="0" err="1">
                <a:effectLst/>
                <a:latin typeface="Inter"/>
              </a:rPr>
              <a:t>Govt_jov</a:t>
            </a:r>
            <a:r>
              <a:rPr lang="en-US" b="0" i="0" dirty="0">
                <a:effectLst/>
                <a:latin typeface="Inter"/>
              </a:rPr>
              <a:t>", "</a:t>
            </a:r>
            <a:r>
              <a:rPr lang="en-US" b="0" i="0" dirty="0" err="1">
                <a:effectLst/>
                <a:latin typeface="Inter"/>
              </a:rPr>
              <a:t>Never_worked</a:t>
            </a:r>
            <a:r>
              <a:rPr lang="en-US" b="0" i="0" dirty="0">
                <a:effectLst/>
                <a:latin typeface="Inter"/>
              </a:rPr>
              <a:t>", "Private" or "Self-employed"</a:t>
            </a:r>
            <a:br>
              <a:rPr lang="en-US" b="0" i="0" dirty="0">
                <a:effectLst/>
                <a:latin typeface="Inter"/>
              </a:rPr>
            </a:br>
            <a:r>
              <a:rPr lang="en-US" b="0" i="0" dirty="0">
                <a:effectLst/>
                <a:latin typeface="Inter"/>
              </a:rPr>
              <a:t>8) </a:t>
            </a:r>
            <a:r>
              <a:rPr lang="en-US" b="0" i="0" dirty="0" err="1">
                <a:effectLst/>
                <a:latin typeface="Inter"/>
              </a:rPr>
              <a:t>Residence_type</a:t>
            </a:r>
            <a:r>
              <a:rPr lang="en-US" b="0" i="0" dirty="0">
                <a:effectLst/>
                <a:latin typeface="Inter"/>
              </a:rPr>
              <a:t>: "Rural" or "Urban"</a:t>
            </a:r>
            <a:br>
              <a:rPr lang="en-US" b="0" i="0" dirty="0">
                <a:effectLst/>
                <a:latin typeface="Inter"/>
              </a:rPr>
            </a:br>
            <a:r>
              <a:rPr lang="en-US" b="0" i="0" dirty="0">
                <a:effectLst/>
                <a:latin typeface="Inter"/>
              </a:rPr>
              <a:t>9) </a:t>
            </a:r>
            <a:r>
              <a:rPr lang="en-US" b="0" i="0" dirty="0" err="1">
                <a:effectLst/>
                <a:latin typeface="Inter"/>
              </a:rPr>
              <a:t>avg_glucose_level</a:t>
            </a:r>
            <a:r>
              <a:rPr lang="en-US" b="0" i="0" dirty="0">
                <a:effectLst/>
                <a:latin typeface="Inter"/>
              </a:rPr>
              <a:t>: average glucose level in blood</a:t>
            </a:r>
            <a:br>
              <a:rPr lang="en-US" b="0" i="0" dirty="0">
                <a:effectLst/>
                <a:latin typeface="Inter"/>
              </a:rPr>
            </a:br>
            <a:r>
              <a:rPr lang="en-US" b="0" i="0" dirty="0">
                <a:effectLst/>
                <a:latin typeface="Inter"/>
              </a:rPr>
              <a:t>10) </a:t>
            </a:r>
            <a:r>
              <a:rPr lang="en-US" b="0" i="0" dirty="0" err="1">
                <a:effectLst/>
                <a:latin typeface="Inter"/>
              </a:rPr>
              <a:t>bmi</a:t>
            </a:r>
            <a:r>
              <a:rPr lang="en-US" b="0" i="0" dirty="0">
                <a:effectLst/>
                <a:latin typeface="Inter"/>
              </a:rPr>
              <a:t>: body mass index</a:t>
            </a:r>
            <a:br>
              <a:rPr lang="en-US" b="0" i="0" dirty="0">
                <a:effectLst/>
                <a:latin typeface="Inter"/>
              </a:rPr>
            </a:br>
            <a:r>
              <a:rPr lang="en-US" b="0" i="0" dirty="0">
                <a:effectLst/>
                <a:latin typeface="Inter"/>
              </a:rPr>
              <a:t>11) </a:t>
            </a:r>
            <a:r>
              <a:rPr lang="en-US" b="0" i="0" dirty="0" err="1">
                <a:effectLst/>
                <a:latin typeface="Inter"/>
              </a:rPr>
              <a:t>smoking_status</a:t>
            </a:r>
            <a:r>
              <a:rPr lang="en-US" b="0" i="0" dirty="0">
                <a:effectLst/>
                <a:latin typeface="Inter"/>
              </a:rPr>
              <a:t>: "formerly smoked", "never smoked", "smokes" or "Unknown"*</a:t>
            </a:r>
            <a:br>
              <a:rPr lang="en-US" b="0" i="0" dirty="0">
                <a:effectLst/>
                <a:latin typeface="Inter"/>
              </a:rPr>
            </a:br>
            <a:r>
              <a:rPr lang="en-US" b="0" i="0" dirty="0">
                <a:effectLst/>
                <a:latin typeface="Inter"/>
              </a:rPr>
              <a:t>12) stroke: 1 if the patient had a stroke or 0 if not</a:t>
            </a:r>
            <a:br>
              <a:rPr lang="en-US" b="0" i="0" dirty="0">
                <a:effectLst/>
                <a:latin typeface="Inter"/>
              </a:rPr>
            </a:br>
            <a:r>
              <a:rPr lang="en-US" b="0" i="0" dirty="0">
                <a:effectLst/>
                <a:latin typeface="Inter"/>
              </a:rPr>
              <a:t>*Note: "Unknown" in </a:t>
            </a:r>
            <a:r>
              <a:rPr lang="en-US" b="0" i="0" dirty="0" err="1">
                <a:effectLst/>
                <a:latin typeface="Inter"/>
              </a:rPr>
              <a:t>smoking_status</a:t>
            </a:r>
            <a:r>
              <a:rPr lang="en-US" b="0" i="0" dirty="0">
                <a:effectLst/>
                <a:latin typeface="Inter"/>
              </a:rPr>
              <a:t> means that the information is unavailable for this patient</a:t>
            </a:r>
          </a:p>
          <a:p>
            <a:endParaRPr lang="en-IN" dirty="0"/>
          </a:p>
        </p:txBody>
      </p:sp>
    </p:spTree>
    <p:extLst>
      <p:ext uri="{BB962C8B-B14F-4D97-AF65-F5344CB8AC3E}">
        <p14:creationId xmlns:p14="http://schemas.microsoft.com/office/powerpoint/2010/main" val="287265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DEB9-7B08-4FAE-9910-533411457050}"/>
              </a:ext>
            </a:extLst>
          </p:cNvPr>
          <p:cNvSpPr>
            <a:spLocks noGrp="1"/>
          </p:cNvSpPr>
          <p:nvPr>
            <p:ph type="title"/>
          </p:nvPr>
        </p:nvSpPr>
        <p:spPr/>
        <p:txBody>
          <a:bodyPr/>
          <a:lstStyle/>
          <a:p>
            <a:r>
              <a:rPr lang="en-IN" b="1" dirty="0">
                <a:solidFill>
                  <a:srgbClr val="0070C0"/>
                </a:solidFill>
              </a:rPr>
              <a:t>Data Describe</a:t>
            </a:r>
          </a:p>
        </p:txBody>
      </p:sp>
      <p:pic>
        <p:nvPicPr>
          <p:cNvPr id="7" name="Content Placeholder 6">
            <a:extLst>
              <a:ext uri="{FF2B5EF4-FFF2-40B4-BE49-F238E27FC236}">
                <a16:creationId xmlns:a16="http://schemas.microsoft.com/office/drawing/2014/main" id="{02A75DD1-3A49-4C50-88B2-E998DEB0B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103" y="1701785"/>
            <a:ext cx="8554644" cy="373432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1883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7634-5AB4-4FB0-9D05-89B9922B33D6}"/>
              </a:ext>
            </a:extLst>
          </p:cNvPr>
          <p:cNvSpPr>
            <a:spLocks noGrp="1"/>
          </p:cNvSpPr>
          <p:nvPr>
            <p:ph type="title"/>
          </p:nvPr>
        </p:nvSpPr>
        <p:spPr>
          <a:xfrm>
            <a:off x="838200" y="365125"/>
            <a:ext cx="5483942" cy="6232320"/>
          </a:xfrm>
        </p:spPr>
        <p:txBody>
          <a:bodyPr>
            <a:normAutofit fontScale="90000"/>
          </a:bodyPr>
          <a:lstStyle/>
          <a:p>
            <a:r>
              <a:rPr lang="en-IN" b="1" dirty="0">
                <a:solidFill>
                  <a:srgbClr val="0070C0"/>
                </a:solidFill>
              </a:rPr>
              <a:t>Affect of BMI on Stroke</a:t>
            </a:r>
            <a:br>
              <a:rPr lang="en-IN" dirty="0"/>
            </a:br>
            <a:br>
              <a:rPr lang="en-IN" dirty="0"/>
            </a:br>
            <a:br>
              <a:rPr lang="en-IN" sz="2700" dirty="0"/>
            </a:br>
            <a:r>
              <a:rPr lang="en-US" sz="2700" i="0" dirty="0">
                <a:solidFill>
                  <a:srgbClr val="000000"/>
                </a:solidFill>
                <a:effectLst/>
                <a:latin typeface="Helvetica Neue"/>
              </a:rPr>
              <a:t>From this Graph or data, We can easily conclude that if a person getting stroke then 46% person is overweight and 39% is obese.</a:t>
            </a:r>
            <a:br>
              <a:rPr lang="en-IN" sz="2700" dirty="0"/>
            </a:br>
            <a:br>
              <a:rPr lang="en-IN" sz="2700" dirty="0"/>
            </a:br>
            <a:br>
              <a:rPr lang="en-IN" dirty="0"/>
            </a:br>
            <a:br>
              <a:rPr lang="en-IN" dirty="0"/>
            </a:br>
            <a:br>
              <a:rPr lang="en-IN" dirty="0"/>
            </a:br>
            <a:br>
              <a:rPr lang="en-IN" dirty="0"/>
            </a:br>
            <a:endParaRPr lang="en-IN" dirty="0"/>
          </a:p>
        </p:txBody>
      </p:sp>
      <p:pic>
        <p:nvPicPr>
          <p:cNvPr id="7" name="Content Placeholder 6">
            <a:extLst>
              <a:ext uri="{FF2B5EF4-FFF2-40B4-BE49-F238E27FC236}">
                <a16:creationId xmlns:a16="http://schemas.microsoft.com/office/drawing/2014/main" id="{C5BDBEF1-AFB9-46D0-93CB-2C8DF4DDE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4427" y="871895"/>
            <a:ext cx="5093108" cy="511594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5841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FAC5-3C28-4A02-936C-DA037040FEE6}"/>
              </a:ext>
            </a:extLst>
          </p:cNvPr>
          <p:cNvSpPr>
            <a:spLocks noGrp="1"/>
          </p:cNvSpPr>
          <p:nvPr>
            <p:ph type="title"/>
          </p:nvPr>
        </p:nvSpPr>
        <p:spPr>
          <a:xfrm>
            <a:off x="737419" y="1415845"/>
            <a:ext cx="5515897" cy="5112774"/>
          </a:xfrm>
        </p:spPr>
        <p:txBody>
          <a:bodyPr>
            <a:normAutofit fontScale="90000"/>
          </a:bodyPr>
          <a:lstStyle/>
          <a:p>
            <a:pPr algn="l"/>
            <a:br>
              <a:rPr lang="en-IN" dirty="0"/>
            </a:br>
            <a:br>
              <a:rPr lang="en-IN" dirty="0"/>
            </a:br>
            <a:br>
              <a:rPr lang="en-IN" dirty="0"/>
            </a:br>
            <a:br>
              <a:rPr lang="en-IN" dirty="0"/>
            </a:br>
            <a:br>
              <a:rPr lang="en-IN" dirty="0"/>
            </a:br>
            <a:r>
              <a:rPr lang="en-IN" b="1" dirty="0">
                <a:solidFill>
                  <a:srgbClr val="0070C0"/>
                </a:solidFill>
              </a:rPr>
              <a:t>Affect of Age on stroke</a:t>
            </a:r>
            <a:br>
              <a:rPr lang="en-IN" dirty="0"/>
            </a:br>
            <a:r>
              <a:rPr lang="en-US" sz="2200" i="0" dirty="0">
                <a:solidFill>
                  <a:srgbClr val="000000"/>
                </a:solidFill>
                <a:effectLst/>
                <a:latin typeface="Helvetica Neue"/>
              </a:rPr>
              <a:t>There is a large correlation between age and stroke risk.</a:t>
            </a:r>
            <a:br>
              <a:rPr lang="en-US" sz="2200" i="0" dirty="0">
                <a:solidFill>
                  <a:srgbClr val="000000"/>
                </a:solidFill>
                <a:effectLst/>
                <a:latin typeface="Helvetica Neue"/>
              </a:rPr>
            </a:br>
            <a:r>
              <a:rPr lang="en-US" sz="2200" i="0" dirty="0">
                <a:solidFill>
                  <a:srgbClr val="000000"/>
                </a:solidFill>
                <a:effectLst/>
                <a:latin typeface="Helvetica Neue"/>
              </a:rPr>
              <a:t>Almost all doctors know that stroke is most often an age problem.</a:t>
            </a:r>
            <a:br>
              <a:rPr lang="en-US" sz="2200" i="0" dirty="0">
                <a:solidFill>
                  <a:srgbClr val="000000"/>
                </a:solidFill>
                <a:effectLst/>
                <a:latin typeface="Helvetica Neue"/>
              </a:rPr>
            </a:br>
            <a:r>
              <a:rPr lang="en-US" sz="2200" i="0" dirty="0">
                <a:solidFill>
                  <a:srgbClr val="000000"/>
                </a:solidFill>
                <a:effectLst/>
                <a:latin typeface="Helvetica Neue"/>
              </a:rPr>
              <a:t>However, this can also happen with young people, in the available data in groups "baby" and "child", 2 people had a stroke.</a:t>
            </a:r>
            <a:br>
              <a:rPr lang="en-US" sz="2200" i="0" dirty="0">
                <a:solidFill>
                  <a:srgbClr val="000000"/>
                </a:solidFill>
                <a:effectLst/>
                <a:latin typeface="Helvetica Neue"/>
              </a:rPr>
            </a:br>
            <a:br>
              <a:rPr lang="en-US" sz="2200" i="0" dirty="0">
                <a:solidFill>
                  <a:srgbClr val="000000"/>
                </a:solidFill>
                <a:effectLst/>
                <a:latin typeface="Helvetica Neue"/>
              </a:rPr>
            </a:br>
            <a:r>
              <a:rPr lang="en-US" sz="2200" i="0" dirty="0">
                <a:solidFill>
                  <a:srgbClr val="000000"/>
                </a:solidFill>
                <a:effectLst/>
                <a:latin typeface="Helvetica Neue"/>
              </a:rPr>
              <a:t>The risk of stroke mainly affect the people whose age is more than 55 or 60.</a:t>
            </a:r>
            <a:br>
              <a:rPr lang="en-US" sz="2200" i="0" dirty="0">
                <a:solidFill>
                  <a:srgbClr val="000000"/>
                </a:solidFill>
                <a:effectLst/>
                <a:latin typeface="Helvetica Neue"/>
              </a:rPr>
            </a:br>
            <a:r>
              <a:rPr lang="en-US" sz="2200" i="0" dirty="0">
                <a:solidFill>
                  <a:srgbClr val="000000"/>
                </a:solidFill>
                <a:effectLst/>
                <a:latin typeface="Helvetica Neue"/>
              </a:rPr>
              <a:t>In the pie graph we can see the whose is in the group of old age has 12% risk and who is long lived aged more than 80 there is 22% risk increase.</a:t>
            </a:r>
            <a:br>
              <a:rPr lang="en-IN" dirty="0"/>
            </a:br>
            <a:br>
              <a:rPr lang="en-IN" dirty="0"/>
            </a:br>
            <a:br>
              <a:rPr lang="en-IN" dirty="0"/>
            </a:br>
            <a:br>
              <a:rPr lang="en-IN" dirty="0"/>
            </a:br>
            <a:r>
              <a:rPr lang="en-IN" dirty="0"/>
              <a:t> </a:t>
            </a:r>
            <a:br>
              <a:rPr lang="en-IN" dirty="0"/>
            </a:br>
            <a:br>
              <a:rPr lang="en-US" i="0" dirty="0">
                <a:solidFill>
                  <a:srgbClr val="000000"/>
                </a:solidFill>
                <a:effectLst/>
                <a:latin typeface="Helvetica Neue"/>
              </a:rPr>
            </a:br>
            <a:endParaRPr lang="en-IN" dirty="0"/>
          </a:p>
        </p:txBody>
      </p:sp>
      <p:pic>
        <p:nvPicPr>
          <p:cNvPr id="7" name="Content Placeholder 6">
            <a:extLst>
              <a:ext uri="{FF2B5EF4-FFF2-40B4-BE49-F238E27FC236}">
                <a16:creationId xmlns:a16="http://schemas.microsoft.com/office/drawing/2014/main" id="{55B1B49D-8EBB-4067-A83A-22432214B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5432" y="1130709"/>
            <a:ext cx="5074557" cy="523076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02911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475-12B5-404E-B55C-D291B21020A2}"/>
              </a:ext>
            </a:extLst>
          </p:cNvPr>
          <p:cNvSpPr>
            <a:spLocks noGrp="1"/>
          </p:cNvSpPr>
          <p:nvPr>
            <p:ph type="title"/>
          </p:nvPr>
        </p:nvSpPr>
        <p:spPr>
          <a:xfrm>
            <a:off x="838200" y="365125"/>
            <a:ext cx="4257583" cy="6183159"/>
          </a:xfrm>
        </p:spPr>
        <p:txBody>
          <a:bodyPr>
            <a:normAutofit/>
          </a:bodyPr>
          <a:lstStyle/>
          <a:p>
            <a:r>
              <a:rPr lang="en-US" sz="2700" b="1" i="0" dirty="0">
                <a:solidFill>
                  <a:srgbClr val="0070C0"/>
                </a:solidFill>
                <a:effectLst/>
                <a:latin typeface="Helvetica Neue"/>
              </a:rPr>
              <a:t>Diabetes has a big impact on the risk of stroke</a:t>
            </a:r>
            <a:br>
              <a:rPr lang="en-US" sz="2700" b="1" dirty="0">
                <a:solidFill>
                  <a:srgbClr val="000000"/>
                </a:solidFill>
                <a:latin typeface="Helvetica Neue"/>
              </a:rPr>
            </a:br>
            <a:br>
              <a:rPr lang="en-US" sz="2700" b="1" dirty="0">
                <a:solidFill>
                  <a:srgbClr val="000000"/>
                </a:solidFill>
                <a:latin typeface="Helvetica Neue"/>
              </a:rPr>
            </a:br>
            <a:br>
              <a:rPr lang="en-US" sz="2700" b="1" dirty="0">
                <a:solidFill>
                  <a:srgbClr val="000000"/>
                </a:solidFill>
                <a:latin typeface="Helvetica Neue"/>
              </a:rPr>
            </a:br>
            <a:br>
              <a:rPr lang="en-US" sz="2700" b="1" dirty="0">
                <a:solidFill>
                  <a:srgbClr val="000000"/>
                </a:solidFill>
                <a:latin typeface="Helvetica Neue"/>
              </a:rPr>
            </a:br>
            <a:br>
              <a:rPr lang="en-US" sz="2700" b="1" dirty="0">
                <a:solidFill>
                  <a:srgbClr val="000000"/>
                </a:solidFill>
                <a:latin typeface="Helvetica Neue"/>
              </a:rPr>
            </a:br>
            <a:r>
              <a:rPr lang="en-US" sz="2400" i="0" dirty="0">
                <a:solidFill>
                  <a:srgbClr val="000000"/>
                </a:solidFill>
                <a:effectLst/>
                <a:latin typeface="Helvetica Neue"/>
              </a:rPr>
              <a:t>Diabetes has a big impact on the risk of stroke. if the glucose level is very high then chances of getting stroke is very high .</a:t>
            </a:r>
            <a:br>
              <a:rPr lang="en-US" sz="2400" b="1" i="0" dirty="0">
                <a:solidFill>
                  <a:srgbClr val="000000"/>
                </a:solidFill>
                <a:effectLst/>
                <a:latin typeface="Helvetica Neue"/>
              </a:rPr>
            </a:br>
            <a:br>
              <a:rPr lang="en-US" sz="2700" b="1" dirty="0">
                <a:solidFill>
                  <a:srgbClr val="000000"/>
                </a:solidFill>
                <a:latin typeface="Helvetica Neue"/>
              </a:rPr>
            </a:br>
            <a:br>
              <a:rPr lang="en-US" sz="2700" b="1" dirty="0">
                <a:solidFill>
                  <a:srgbClr val="000000"/>
                </a:solidFill>
                <a:latin typeface="Helvetica Neue"/>
              </a:rPr>
            </a:br>
            <a:br>
              <a:rPr lang="en-US" sz="2700" b="1" dirty="0">
                <a:solidFill>
                  <a:srgbClr val="000000"/>
                </a:solidFill>
                <a:latin typeface="Helvetica Neue"/>
              </a:rPr>
            </a:br>
            <a:endParaRPr lang="en-IN" dirty="0"/>
          </a:p>
        </p:txBody>
      </p:sp>
      <p:pic>
        <p:nvPicPr>
          <p:cNvPr id="5" name="Content Placeholder 4">
            <a:extLst>
              <a:ext uri="{FF2B5EF4-FFF2-40B4-BE49-F238E27FC236}">
                <a16:creationId xmlns:a16="http://schemas.microsoft.com/office/drawing/2014/main" id="{B55C95D7-8F0B-4FC9-BA79-412315CD9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368" y="620097"/>
            <a:ext cx="5857257" cy="573631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87498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30F0-E9E9-4C06-91EC-B3BE7A17C98B}"/>
              </a:ext>
            </a:extLst>
          </p:cNvPr>
          <p:cNvSpPr>
            <a:spLocks noGrp="1"/>
          </p:cNvSpPr>
          <p:nvPr>
            <p:ph type="title"/>
          </p:nvPr>
        </p:nvSpPr>
        <p:spPr>
          <a:xfrm>
            <a:off x="678402" y="500062"/>
            <a:ext cx="10515600" cy="1325563"/>
          </a:xfrm>
        </p:spPr>
        <p:txBody>
          <a:bodyPr/>
          <a:lstStyle/>
          <a:p>
            <a:r>
              <a:rPr lang="en-IN" b="1" dirty="0"/>
              <a:t>Impute missing value</a:t>
            </a:r>
          </a:p>
        </p:txBody>
      </p:sp>
      <p:sp>
        <p:nvSpPr>
          <p:cNvPr id="3" name="Content Placeholder 2">
            <a:extLst>
              <a:ext uri="{FF2B5EF4-FFF2-40B4-BE49-F238E27FC236}">
                <a16:creationId xmlns:a16="http://schemas.microsoft.com/office/drawing/2014/main" id="{01F6A763-2FFD-4DCC-9688-D4AE416B4B91}"/>
              </a:ext>
            </a:extLst>
          </p:cNvPr>
          <p:cNvSpPr>
            <a:spLocks noGrp="1"/>
          </p:cNvSpPr>
          <p:nvPr>
            <p:ph idx="1"/>
          </p:nvPr>
        </p:nvSpPr>
        <p:spPr/>
        <p:txBody>
          <a:bodyPr/>
          <a:lstStyle/>
          <a:p>
            <a:r>
              <a:rPr lang="en-IN" dirty="0">
                <a:solidFill>
                  <a:srgbClr val="FF0000"/>
                </a:solidFill>
              </a:rPr>
              <a:t>In </a:t>
            </a:r>
            <a:r>
              <a:rPr lang="en-IN" dirty="0" err="1">
                <a:solidFill>
                  <a:srgbClr val="FF0000"/>
                </a:solidFill>
              </a:rPr>
              <a:t>Bmi</a:t>
            </a:r>
            <a:r>
              <a:rPr lang="en-IN" dirty="0">
                <a:solidFill>
                  <a:srgbClr val="FF0000"/>
                </a:solidFill>
              </a:rPr>
              <a:t> column has 201 entries has missing values</a:t>
            </a:r>
            <a:r>
              <a:rPr lang="en-IN" dirty="0">
                <a:solidFill>
                  <a:srgbClr val="00B0F0"/>
                </a:solidFill>
              </a:rPr>
              <a:t>.</a:t>
            </a:r>
          </a:p>
          <a:p>
            <a:pPr marL="0" indent="0">
              <a:buNone/>
            </a:pPr>
            <a:r>
              <a:rPr lang="en-IN" dirty="0">
                <a:solidFill>
                  <a:srgbClr val="00B0F0"/>
                </a:solidFill>
              </a:rPr>
              <a:t> Solution:  	To impute missing values we mean of </a:t>
            </a:r>
            <a:r>
              <a:rPr lang="en-IN" dirty="0" err="1">
                <a:solidFill>
                  <a:srgbClr val="00B0F0"/>
                </a:solidFill>
              </a:rPr>
              <a:t>bmi</a:t>
            </a:r>
            <a:r>
              <a:rPr lang="en-IN" dirty="0">
                <a:solidFill>
                  <a:srgbClr val="00B0F0"/>
                </a:solidFill>
              </a:rPr>
              <a:t> data and fill all the data. Because it is continuous data.</a:t>
            </a:r>
          </a:p>
          <a:p>
            <a:r>
              <a:rPr lang="en-IN" dirty="0">
                <a:solidFill>
                  <a:srgbClr val="FF0000"/>
                </a:solidFill>
              </a:rPr>
              <a:t>In smoking status column: there are 1544 entries are unknown</a:t>
            </a:r>
            <a:r>
              <a:rPr lang="en-IN" dirty="0">
                <a:solidFill>
                  <a:srgbClr val="00B0F0"/>
                </a:solidFill>
              </a:rPr>
              <a:t>. </a:t>
            </a:r>
          </a:p>
          <a:p>
            <a:pPr marL="0" indent="0">
              <a:buNone/>
            </a:pPr>
            <a:r>
              <a:rPr lang="en-IN" dirty="0">
                <a:solidFill>
                  <a:srgbClr val="00B0F0"/>
                </a:solidFill>
              </a:rPr>
              <a:t>Solution:-	To impute these missing values we use mode function.</a:t>
            </a:r>
          </a:p>
          <a:p>
            <a:pPr marL="0" indent="0">
              <a:buNone/>
            </a:pPr>
            <a:r>
              <a:rPr lang="en-IN" dirty="0">
                <a:solidFill>
                  <a:srgbClr val="00B0F0"/>
                </a:solidFill>
              </a:rPr>
              <a:t>	because It is categorical data.</a:t>
            </a:r>
          </a:p>
        </p:txBody>
      </p:sp>
    </p:spTree>
    <p:extLst>
      <p:ext uri="{BB962C8B-B14F-4D97-AF65-F5344CB8AC3E}">
        <p14:creationId xmlns:p14="http://schemas.microsoft.com/office/powerpoint/2010/main" val="192987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3316-17A8-467B-8487-5E45A0030B4C}"/>
              </a:ext>
            </a:extLst>
          </p:cNvPr>
          <p:cNvSpPr>
            <a:spLocks noGrp="1"/>
          </p:cNvSpPr>
          <p:nvPr>
            <p:ph type="title"/>
          </p:nvPr>
        </p:nvSpPr>
        <p:spPr/>
        <p:txBody>
          <a:bodyPr/>
          <a:lstStyle/>
          <a:p>
            <a:r>
              <a:rPr lang="en-IN" b="1" dirty="0" err="1"/>
              <a:t>Approch</a:t>
            </a:r>
            <a:r>
              <a:rPr lang="en-IN" b="1" dirty="0"/>
              <a:t> To Solve Problem</a:t>
            </a:r>
          </a:p>
        </p:txBody>
      </p:sp>
      <p:sp>
        <p:nvSpPr>
          <p:cNvPr id="3" name="Content Placeholder 2">
            <a:extLst>
              <a:ext uri="{FF2B5EF4-FFF2-40B4-BE49-F238E27FC236}">
                <a16:creationId xmlns:a16="http://schemas.microsoft.com/office/drawing/2014/main" id="{B9B58BC2-C55D-4B63-B2A8-A30B32AA753A}"/>
              </a:ext>
            </a:extLst>
          </p:cNvPr>
          <p:cNvSpPr>
            <a:spLocks noGrp="1"/>
          </p:cNvSpPr>
          <p:nvPr>
            <p:ph idx="1"/>
          </p:nvPr>
        </p:nvSpPr>
        <p:spPr/>
        <p:txBody>
          <a:bodyPr/>
          <a:lstStyle/>
          <a:p>
            <a:pPr marL="0" indent="0">
              <a:buNone/>
            </a:pPr>
            <a:r>
              <a:rPr lang="en-IN" b="1" dirty="0"/>
              <a:t>Algorithm:-</a:t>
            </a:r>
          </a:p>
          <a:p>
            <a:r>
              <a:rPr lang="en-IN" dirty="0">
                <a:solidFill>
                  <a:srgbClr val="0070C0"/>
                </a:solidFill>
              </a:rPr>
              <a:t>Random Forest Classifier</a:t>
            </a:r>
          </a:p>
          <a:p>
            <a:pPr marL="0" indent="0">
              <a:buNone/>
            </a:pPr>
            <a:r>
              <a:rPr lang="en-IN" b="1" dirty="0"/>
              <a:t>Classification Technique</a:t>
            </a:r>
          </a:p>
          <a:p>
            <a:r>
              <a:rPr lang="en-IN" dirty="0">
                <a:solidFill>
                  <a:srgbClr val="0070C0"/>
                </a:solidFill>
              </a:rPr>
              <a:t>Confusion matrix</a:t>
            </a:r>
          </a:p>
          <a:p>
            <a:endParaRPr lang="en-IN" dirty="0">
              <a:solidFill>
                <a:srgbClr val="0070C0"/>
              </a:solidFill>
            </a:endParaRPr>
          </a:p>
        </p:txBody>
      </p:sp>
    </p:spTree>
    <p:extLst>
      <p:ext uri="{BB962C8B-B14F-4D97-AF65-F5344CB8AC3E}">
        <p14:creationId xmlns:p14="http://schemas.microsoft.com/office/powerpoint/2010/main" val="2311752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776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-apple-system</vt:lpstr>
      <vt:lpstr>Arial</vt:lpstr>
      <vt:lpstr>Calibri</vt:lpstr>
      <vt:lpstr>Calibri Light</vt:lpstr>
      <vt:lpstr>Helvetica Neue</vt:lpstr>
      <vt:lpstr>Inter</vt:lpstr>
      <vt:lpstr>Office Theme</vt:lpstr>
      <vt:lpstr>Data Analysis Project 1. Predict stroke</vt:lpstr>
      <vt:lpstr>Problem Statement</vt:lpstr>
      <vt:lpstr>About The Data</vt:lpstr>
      <vt:lpstr>Data Describe</vt:lpstr>
      <vt:lpstr>Affect of BMI on Stroke   From this Graph or data, We can easily conclude that if a person getting stroke then 46% person is overweight and 39% is obese.      </vt:lpstr>
      <vt:lpstr>     Affect of Age on stroke There is a large correlation between age and stroke risk. Almost all doctors know that stroke is most often an age problem. However, this can also happen with young people, in the available data in groups "baby" and "child", 2 people had a stroke.  The risk of stroke mainly affect the people whose age is more than 55 or 60. In the pie graph we can see the whose is in the group of old age has 12% risk and who is long lived aged more than 80 there is 22% risk increase.       </vt:lpstr>
      <vt:lpstr>Diabetes has a big impact on the risk of stroke     Diabetes has a big impact on the risk of stroke. if the glucose level is very high then chances of getting stroke is very high .    </vt:lpstr>
      <vt:lpstr>Impute missing value</vt:lpstr>
      <vt:lpstr>Approch To Solve Problem</vt:lpstr>
      <vt:lpstr>Solution:  Random Forest classifier have high precision. The number of false-positive is better handled by Random Forest. The accuracy of confusion matrix is 94.96%. Therefore we can use Random Forest to predict Patient will suffer from a stroke or not.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1.</dc:title>
  <dc:creator>Ravi shankar</dc:creator>
  <cp:lastModifiedBy>Ravi shankar</cp:lastModifiedBy>
  <cp:revision>12</cp:revision>
  <dcterms:created xsi:type="dcterms:W3CDTF">2021-03-29T19:55:41Z</dcterms:created>
  <dcterms:modified xsi:type="dcterms:W3CDTF">2021-04-05T16:42:11Z</dcterms:modified>
</cp:coreProperties>
</file>