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3775ABE-7C11-4F7C-961A-3D7E7832DAE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C4B1B-F1DC-495C-953A-DB2C610B5D5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3775ABE-7C11-4F7C-961A-3D7E7832DAE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C4B1B-F1DC-495C-953A-DB2C610B5D5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3775ABE-7C11-4F7C-961A-3D7E7832DAE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C4B1B-F1DC-495C-953A-DB2C610B5D5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3775ABE-7C11-4F7C-961A-3D7E7832DAE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C4B1B-F1DC-495C-953A-DB2C610B5D5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775ABE-7C11-4F7C-961A-3D7E7832DAE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C4B1B-F1DC-495C-953A-DB2C610B5D5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F3775ABE-7C11-4F7C-961A-3D7E7832DAE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5C4B1B-F1DC-495C-953A-DB2C610B5D5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F3775ABE-7C11-4F7C-961A-3D7E7832DAE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5C4B1B-F1DC-495C-953A-DB2C610B5D5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3775ABE-7C11-4F7C-961A-3D7E7832DAE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5C4B1B-F1DC-495C-953A-DB2C610B5D5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75ABE-7C11-4F7C-961A-3D7E7832DAE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5C4B1B-F1DC-495C-953A-DB2C610B5D5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3775ABE-7C11-4F7C-961A-3D7E7832DAE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5C4B1B-F1DC-495C-953A-DB2C610B5D5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3775ABE-7C11-4F7C-961A-3D7E7832DAE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5C4B1B-F1DC-495C-953A-DB2C610B5D5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75ABE-7C11-4F7C-961A-3D7E7832DAE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5C4B1B-F1DC-495C-953A-DB2C610B5D5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4101" y="193984"/>
            <a:ext cx="9144000" cy="3552393"/>
          </a:xfrm>
        </p:spPr>
        <p:txBody>
          <a:bodyPr>
            <a:noAutofit/>
          </a:bodyPr>
          <a:lstStyle/>
          <a:p>
            <a:r>
              <a:rPr lang="en-IN" dirty="0">
                <a:solidFill>
                  <a:srgbClr val="00B0F0"/>
                </a:solidFill>
                <a:latin typeface="Algerian" panose="04020705040A02060702" pitchFamily="82" charset="0"/>
              </a:rPr>
              <a:t>Data Analysis Project 2</a:t>
            </a:r>
            <a:br>
              <a:rPr lang="en-IN" dirty="0">
                <a:solidFill>
                  <a:srgbClr val="00B0F0"/>
                </a:solidFill>
                <a:latin typeface="Algerian" panose="04020705040A02060702" pitchFamily="82" charset="0"/>
              </a:rPr>
            </a:br>
            <a:r>
              <a:rPr lang="en-IN" dirty="0">
                <a:solidFill>
                  <a:srgbClr val="00B0F0"/>
                </a:solidFill>
                <a:latin typeface="Algerian" panose="04020705040A02060702" pitchFamily="82" charset="0"/>
              </a:rPr>
              <a:t>Emotion Analysis</a:t>
            </a:r>
            <a:br>
              <a:rPr lang="en-IN" dirty="0">
                <a:solidFill>
                  <a:srgbClr val="00B0F0"/>
                </a:solidFill>
                <a:latin typeface="Algerian" panose="04020705040A02060702" pitchFamily="82" charset="0"/>
              </a:rPr>
            </a:br>
            <a:endParaRPr lang="en-IN" dirty="0">
              <a:solidFill>
                <a:srgbClr val="00B0F0"/>
              </a:solidFill>
              <a:latin typeface="Algerian" panose="04020705040A02060702" pitchFamily="82" charset="0"/>
            </a:endParaRPr>
          </a:p>
        </p:txBody>
      </p:sp>
      <p:sp>
        <p:nvSpPr>
          <p:cNvPr id="3" name="Subtitle 2"/>
          <p:cNvSpPr>
            <a:spLocks noGrp="1"/>
          </p:cNvSpPr>
          <p:nvPr>
            <p:ph type="subTitle" idx="1"/>
          </p:nvPr>
        </p:nvSpPr>
        <p:spPr>
          <a:xfrm>
            <a:off x="1648288" y="4099187"/>
            <a:ext cx="9144000" cy="1655762"/>
          </a:xfrm>
        </p:spPr>
        <p:txBody>
          <a:bodyPr/>
          <a:lstStyle/>
          <a:p>
            <a:endParaRPr lang="en-IN" dirty="0"/>
          </a:p>
        </p:txBody>
      </p:sp>
      <p:sp>
        <p:nvSpPr>
          <p:cNvPr id="5" name="Rectangle 4"/>
          <p:cNvSpPr/>
          <p:nvPr/>
        </p:nvSpPr>
        <p:spPr>
          <a:xfrm>
            <a:off x="8620218" y="4660777"/>
            <a:ext cx="3302494" cy="1114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SUBMITTED BY:-</a:t>
            </a:r>
            <a:endParaRPr lang="en-IN" dirty="0">
              <a:solidFill>
                <a:schemeClr val="bg1"/>
              </a:solidFill>
            </a:endParaRPr>
          </a:p>
          <a:p>
            <a:pPr algn="ctr"/>
            <a:r>
              <a:rPr lang="en-IN" dirty="0">
                <a:solidFill>
                  <a:schemeClr val="bg1"/>
                </a:solidFill>
              </a:rPr>
              <a:t>RAVI SHANKAR</a:t>
            </a:r>
            <a:endParaRPr lang="en-IN" dirty="0">
              <a:solidFill>
                <a:schemeClr val="bg1"/>
              </a:solidFill>
            </a:endParaRPr>
          </a:p>
          <a:p>
            <a:pPr algn="ctr"/>
            <a:r>
              <a:rPr lang="en-IN" dirty="0">
                <a:solidFill>
                  <a:schemeClr val="bg1"/>
                </a:solidFill>
              </a:rPr>
              <a:t>BATCH-5132</a:t>
            </a:r>
            <a:endParaRPr lang="en-IN" dirty="0">
              <a:solidFill>
                <a:schemeClr val="bg1"/>
              </a:solidFill>
            </a:endParaRPr>
          </a:p>
        </p:txBody>
      </p:sp>
      <p:sp>
        <p:nvSpPr>
          <p:cNvPr id="6" name="Rectangle 5"/>
          <p:cNvSpPr/>
          <p:nvPr/>
        </p:nvSpPr>
        <p:spPr>
          <a:xfrm>
            <a:off x="1035730" y="4565341"/>
            <a:ext cx="3562903" cy="1189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SUPERVISED BY:-</a:t>
            </a:r>
            <a:endParaRPr lang="en-IN" dirty="0"/>
          </a:p>
          <a:p>
            <a:pPr algn="ctr"/>
            <a:r>
              <a:rPr lang="en-IN" dirty="0"/>
              <a:t>MR.RANJAN KUMAR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71983" cy="5973531"/>
          </a:xfrm>
        </p:spPr>
        <p:txBody>
          <a:bodyPr/>
          <a:lstStyle/>
          <a:p>
            <a:r>
              <a:rPr lang="en-IN" b="1" dirty="0">
                <a:latin typeface="Times New Roman" panose="02020603050405020304" pitchFamily="18" charset="0"/>
                <a:cs typeface="Times New Roman" panose="02020603050405020304" pitchFamily="18" charset="0"/>
              </a:rPr>
              <a:t>Random Forest Classifier</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US" sz="2800" b="1" i="0" dirty="0">
                <a:solidFill>
                  <a:srgbClr val="0070C0"/>
                </a:solidFill>
                <a:effectLst/>
                <a:latin typeface="Times New Roman" panose="02020603050405020304" pitchFamily="18" charset="0"/>
                <a:cs typeface="Times New Roman" panose="02020603050405020304" pitchFamily="18" charset="0"/>
              </a:rPr>
              <a:t>Accuracy is 84.704% which is really better than multinomial naive bayes</a:t>
            </a:r>
            <a:r>
              <a:rPr lang="en-US" sz="2800" b="1" i="0" dirty="0">
                <a:solidFill>
                  <a:srgbClr val="0070C0"/>
                </a:solidFill>
                <a:effectLst/>
                <a:latin typeface="Helvetica Neue"/>
              </a:rPr>
              <a:t>.</a:t>
            </a:r>
            <a:br>
              <a:rPr lang="en-US" sz="2800" b="1" i="0" dirty="0">
                <a:solidFill>
                  <a:srgbClr val="0070C0"/>
                </a:solidFill>
                <a:effectLst/>
                <a:latin typeface="Helvetica Neue"/>
              </a:rPr>
            </a:br>
            <a:endParaRPr lang="en-IN" sz="2800" dirty="0">
              <a:solidFill>
                <a:srgbClr val="0070C0"/>
              </a:solidFill>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683368" y="1690688"/>
            <a:ext cx="4027578" cy="4351338"/>
          </a:xfrm>
          <a:prstGeom prst="rect">
            <a:avLst/>
          </a:prstGeom>
          <a:solidFill>
            <a:srgbClr val="000000">
              <a:shade val="95000"/>
            </a:srgbClr>
          </a:solidFill>
          <a:ln w="444500" cap="sq">
            <a:solidFill>
              <a:srgbClr val="000000"/>
            </a:solidFill>
            <a:miter lim="800000"/>
            <a:headEnd/>
            <a:tailEnd/>
          </a:ln>
          <a:effectLst>
            <a:outerShdw blurRad="254000" dist="190500" dir="2700000" sy="90000" algn="bl" rotWithShape="0">
              <a:srgbClr val="000000">
                <a:alpha val="4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344" y="681037"/>
            <a:ext cx="10515600" cy="1325563"/>
          </a:xfrm>
        </p:spPr>
        <p:txBody>
          <a:bodyPr/>
          <a:lstStyle/>
          <a:p>
            <a:r>
              <a:rPr lang="en-IN" b="1" dirty="0"/>
              <a:t>Conclusion</a:t>
            </a:r>
            <a:endParaRPr lang="en-IN" b="1" dirty="0"/>
          </a:p>
        </p:txBody>
      </p:sp>
      <p:sp>
        <p:nvSpPr>
          <p:cNvPr id="3" name="Content Placeholder 2"/>
          <p:cNvSpPr>
            <a:spLocks noGrp="1"/>
          </p:cNvSpPr>
          <p:nvPr>
            <p:ph idx="1"/>
          </p:nvPr>
        </p:nvSpPr>
        <p:spPr>
          <a:xfrm>
            <a:off x="838200" y="2455940"/>
            <a:ext cx="10515600" cy="3394445"/>
          </a:xfrm>
        </p:spPr>
        <p:txBody>
          <a:bodyPr/>
          <a:lstStyle/>
          <a:p>
            <a:r>
              <a:rPr lang="en-IN" dirty="0">
                <a:solidFill>
                  <a:srgbClr val="0070C0"/>
                </a:solidFill>
                <a:latin typeface="Times New Roman" panose="02020603050405020304" pitchFamily="18" charset="0"/>
                <a:cs typeface="Times New Roman" panose="02020603050405020304" pitchFamily="18" charset="0"/>
              </a:rPr>
              <a:t>Here we use two machine learning algorithm</a:t>
            </a:r>
            <a:endParaRPr lang="en-IN" dirty="0">
              <a:solidFill>
                <a:srgbClr val="0070C0"/>
              </a:solidFill>
              <a:latin typeface="Times New Roman" panose="02020603050405020304" pitchFamily="18" charset="0"/>
              <a:cs typeface="Times New Roman" panose="02020603050405020304" pitchFamily="18" charset="0"/>
            </a:endParaRPr>
          </a:p>
          <a:p>
            <a:r>
              <a:rPr lang="en-IN" dirty="0">
                <a:solidFill>
                  <a:srgbClr val="0070C0"/>
                </a:solidFill>
                <a:latin typeface="Times New Roman" panose="02020603050405020304" pitchFamily="18" charset="0"/>
                <a:cs typeface="Times New Roman" panose="02020603050405020304" pitchFamily="18" charset="0"/>
              </a:rPr>
              <a:t>1. Multinomial naïve Bayes</a:t>
            </a:r>
            <a:endParaRPr lang="en-IN" dirty="0">
              <a:solidFill>
                <a:srgbClr val="0070C0"/>
              </a:solidFill>
              <a:latin typeface="Times New Roman" panose="02020603050405020304" pitchFamily="18" charset="0"/>
              <a:cs typeface="Times New Roman" panose="02020603050405020304" pitchFamily="18" charset="0"/>
            </a:endParaRPr>
          </a:p>
          <a:p>
            <a:r>
              <a:rPr lang="en-IN" dirty="0">
                <a:solidFill>
                  <a:srgbClr val="0070C0"/>
                </a:solidFill>
                <a:latin typeface="Times New Roman" panose="02020603050405020304" pitchFamily="18" charset="0"/>
                <a:cs typeface="Times New Roman" panose="02020603050405020304" pitchFamily="18" charset="0"/>
              </a:rPr>
              <a:t>2. Random Forest Classifier</a:t>
            </a:r>
            <a:endParaRPr lang="en-IN" dirty="0">
              <a:solidFill>
                <a:srgbClr val="0070C0"/>
              </a:solidFill>
              <a:latin typeface="Times New Roman" panose="02020603050405020304" pitchFamily="18" charset="0"/>
              <a:cs typeface="Times New Roman" panose="02020603050405020304" pitchFamily="18" charset="0"/>
            </a:endParaRPr>
          </a:p>
          <a:p>
            <a:r>
              <a:rPr lang="en-IN" dirty="0">
                <a:solidFill>
                  <a:srgbClr val="0070C0"/>
                </a:solidFill>
                <a:latin typeface="Times New Roman" panose="02020603050405020304" pitchFamily="18" charset="0"/>
                <a:cs typeface="Times New Roman" panose="02020603050405020304" pitchFamily="18" charset="0"/>
              </a:rPr>
              <a:t>We get the higher accuracy in Random Forest Classifier Algorithm than </a:t>
            </a:r>
            <a:r>
              <a:rPr lang="en-IN" dirty="0" err="1">
                <a:solidFill>
                  <a:srgbClr val="0070C0"/>
                </a:solidFill>
                <a:latin typeface="Times New Roman" panose="02020603050405020304" pitchFamily="18" charset="0"/>
                <a:cs typeface="Times New Roman" panose="02020603050405020304" pitchFamily="18" charset="0"/>
              </a:rPr>
              <a:t>MultinomialNB</a:t>
            </a:r>
            <a:r>
              <a:rPr lang="en-IN" dirty="0">
                <a:solidFill>
                  <a:srgbClr val="0070C0"/>
                </a:solidFill>
                <a:latin typeface="Times New Roman" panose="02020603050405020304" pitchFamily="18" charset="0"/>
                <a:cs typeface="Times New Roman" panose="02020603050405020304" pitchFamily="18" charset="0"/>
              </a:rPr>
              <a:t> is 84.407%.</a:t>
            </a:r>
            <a:endParaRPr lang="en-IN" dirty="0">
              <a:solidFill>
                <a:srgbClr val="0070C0"/>
              </a:solidFill>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lgn="l"/>
            <a:r>
              <a:rPr lang="en-US" b="1" i="0" dirty="0">
                <a:solidFill>
                  <a:srgbClr val="000000"/>
                </a:solidFill>
                <a:effectLst/>
                <a:latin typeface="Times New Roman" panose="02020603050405020304" pitchFamily="18" charset="0"/>
                <a:cs typeface="Times New Roman" panose="02020603050405020304" pitchFamily="18" charset="0"/>
              </a:rPr>
              <a:t>Emotion dataset is a dataset which is used to do sentiment analysis</a:t>
            </a:r>
            <a:endParaRPr lang="en-US" b="1" i="0" dirty="0">
              <a:solidFill>
                <a:srgbClr val="000000"/>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Task:- find the emotions from human sentiments , here we predict the emotion and check the accuracy of prediction by using machine learning algorithms. Collection of documents and its emotions, It helps greatly in NLP Classification tasks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Content sentiment and emotion. Dataset is split into train &amp; test for building the machine learning model</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Example :- </a:t>
            </a:r>
            <a:r>
              <a:rPr lang="en-US" b="0" i="0" dirty="0" err="1">
                <a:solidFill>
                  <a:srgbClr val="000000"/>
                </a:solidFill>
                <a:effectLst/>
                <a:latin typeface="Times New Roman" panose="02020603050405020304" pitchFamily="18" charset="0"/>
                <a:cs typeface="Times New Roman" panose="02020603050405020304" pitchFamily="18" charset="0"/>
              </a:rPr>
              <a:t>i</a:t>
            </a:r>
            <a:r>
              <a:rPr lang="en-US" b="0" i="0" dirty="0">
                <a:solidFill>
                  <a:srgbClr val="000000"/>
                </a:solidFill>
                <a:effectLst/>
                <a:latin typeface="Times New Roman" panose="02020603050405020304" pitchFamily="18" charset="0"/>
                <a:cs typeface="Times New Roman" panose="02020603050405020304" pitchFamily="18" charset="0"/>
              </a:rPr>
              <a:t> feel like I am still looking at a blank canvas blank pieces of paper; sadness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Using </a:t>
            </a:r>
            <a:r>
              <a:rPr lang="en-US" b="0" i="0" dirty="0" err="1">
                <a:solidFill>
                  <a:srgbClr val="000000"/>
                </a:solidFill>
                <a:effectLst/>
                <a:latin typeface="Times New Roman" panose="02020603050405020304" pitchFamily="18" charset="0"/>
                <a:cs typeface="Times New Roman" panose="02020603050405020304" pitchFamily="18" charset="0"/>
              </a:rPr>
              <a:t>ALogorithms</a:t>
            </a:r>
            <a:r>
              <a:rPr lang="en-US" b="0" i="0" dirty="0">
                <a:solidFill>
                  <a:srgbClr val="000000"/>
                </a:solidFill>
                <a:effectLst/>
                <a:latin typeface="Times New Roman" panose="02020603050405020304" pitchFamily="18" charset="0"/>
                <a:cs typeface="Times New Roman" panose="02020603050405020304" pitchFamily="18" charset="0"/>
              </a:rPr>
              <a:t> are:</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Multinomial Naive </a:t>
            </a:r>
            <a:r>
              <a:rPr lang="en-US" b="0" i="0" dirty="0" err="1">
                <a:solidFill>
                  <a:srgbClr val="000000"/>
                </a:solidFill>
                <a:effectLst/>
                <a:latin typeface="Times New Roman" panose="02020603050405020304" pitchFamily="18" charset="0"/>
                <a:cs typeface="Times New Roman" panose="02020603050405020304" pitchFamily="18" charset="0"/>
              </a:rPr>
              <a:t>Baise</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Random Forest Classifier</a:t>
            </a: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Train Data </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56810" y="2334186"/>
            <a:ext cx="8278380" cy="3334215"/>
          </a:xfrm>
          <a:prstGeom prst="rect">
            <a:avLst/>
          </a:prstGeom>
          <a:solidFill>
            <a:srgbClr val="000000">
              <a:shade val="95000"/>
            </a:srgbClr>
          </a:solidFill>
          <a:ln w="444500" cap="sq">
            <a:solidFill>
              <a:srgbClr val="000000"/>
            </a:solidFill>
            <a:miter lim="800000"/>
            <a:headEnd/>
            <a:tailEnd/>
          </a:ln>
          <a:effectLst>
            <a:outerShdw blurRad="254000" dist="190500" dir="2700000" sy="90000" algn="bl" rotWithShape="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Test Data</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56810" y="2334186"/>
            <a:ext cx="8278380" cy="3334215"/>
          </a:xfrm>
          <a:prstGeom prst="rect">
            <a:avLst/>
          </a:prstGeom>
          <a:solidFill>
            <a:srgbClr val="000000">
              <a:shade val="95000"/>
            </a:srgbClr>
          </a:solidFill>
          <a:ln w="444500" cap="sq">
            <a:solidFill>
              <a:srgbClr val="000000"/>
            </a:solidFill>
            <a:miter lim="800000"/>
            <a:headEnd/>
            <a:tailEnd/>
          </a:ln>
          <a:effectLst>
            <a:outerShdw blurRad="254000" dist="190500" dir="2700000" sy="90000" algn="bl" rotWithShape="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816876" cy="5938021"/>
          </a:xfrm>
        </p:spPr>
        <p:txBody>
          <a:bodyPr>
            <a:normAutofit fontScale="90000"/>
          </a:bodyPr>
          <a:lstStyle/>
          <a:p>
            <a:pPr algn="l"/>
            <a:r>
              <a:rPr lang="en-IN" b="1" dirty="0">
                <a:latin typeface="Times New Roman" panose="02020603050405020304" pitchFamily="18" charset="0"/>
                <a:cs typeface="Times New Roman" panose="02020603050405020304" pitchFamily="18" charset="0"/>
              </a:rPr>
              <a:t>Bar Plot Graph</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a:t>
            </a:r>
            <a:r>
              <a:rPr lang="en-US" sz="3100" b="1" i="0" dirty="0">
                <a:solidFill>
                  <a:srgbClr val="0070C0"/>
                </a:solidFill>
                <a:effectLst/>
                <a:latin typeface="Times New Roman" panose="02020603050405020304" pitchFamily="18" charset="0"/>
                <a:cs typeface="Times New Roman" panose="02020603050405020304" pitchFamily="18" charset="0"/>
              </a:rPr>
              <a:t>his bar plot graph is represent</a:t>
            </a:r>
            <a:br>
              <a:rPr lang="en-US" sz="3100" b="1" i="0" dirty="0">
                <a:solidFill>
                  <a:srgbClr val="0070C0"/>
                </a:solidFill>
                <a:effectLst/>
                <a:latin typeface="Times New Roman" panose="02020603050405020304" pitchFamily="18" charset="0"/>
                <a:cs typeface="Times New Roman" panose="02020603050405020304" pitchFamily="18" charset="0"/>
              </a:rPr>
            </a:br>
            <a:r>
              <a:rPr lang="en-US" sz="3100" b="1" i="0" dirty="0">
                <a:solidFill>
                  <a:srgbClr val="0070C0"/>
                </a:solidFill>
                <a:effectLst/>
                <a:latin typeface="Times New Roman" panose="02020603050405020304" pitchFamily="18" charset="0"/>
                <a:cs typeface="Times New Roman" panose="02020603050405020304" pitchFamily="18" charset="0"/>
              </a:rPr>
              <a:t>1. The count of each emotion</a:t>
            </a:r>
            <a:br>
              <a:rPr lang="en-US" sz="3100" b="1" i="0" dirty="0">
                <a:solidFill>
                  <a:srgbClr val="0070C0"/>
                </a:solidFill>
                <a:effectLst/>
                <a:latin typeface="Times New Roman" panose="02020603050405020304" pitchFamily="18" charset="0"/>
                <a:cs typeface="Times New Roman" panose="02020603050405020304" pitchFamily="18" charset="0"/>
              </a:rPr>
            </a:br>
            <a:r>
              <a:rPr lang="en-US" sz="3100" b="1" i="0" dirty="0">
                <a:solidFill>
                  <a:srgbClr val="0070C0"/>
                </a:solidFill>
                <a:effectLst/>
                <a:latin typeface="Times New Roman" panose="02020603050405020304" pitchFamily="18" charset="0"/>
                <a:cs typeface="Times New Roman" panose="02020603050405020304" pitchFamily="18" charset="0"/>
              </a:rPr>
              <a:t>2. </a:t>
            </a:r>
            <a:r>
              <a:rPr lang="en-US" sz="3100" b="1" dirty="0" err="1">
                <a:solidFill>
                  <a:srgbClr val="0070C0"/>
                </a:solidFill>
                <a:latin typeface="Times New Roman" panose="02020603050405020304" pitchFamily="18" charset="0"/>
                <a:cs typeface="Times New Roman" panose="02020603050405020304" pitchFamily="18" charset="0"/>
              </a:rPr>
              <a:t>D</a:t>
            </a:r>
            <a:r>
              <a:rPr lang="en-US" sz="3100" b="1" i="0" dirty="0" err="1">
                <a:solidFill>
                  <a:srgbClr val="0070C0"/>
                </a:solidFill>
                <a:effectLst/>
                <a:latin typeface="Times New Roman" panose="02020603050405020304" pitchFamily="18" charset="0"/>
                <a:cs typeface="Times New Roman" panose="02020603050405020304" pitchFamily="18" charset="0"/>
              </a:rPr>
              <a:t>iffrent</a:t>
            </a:r>
            <a:r>
              <a:rPr lang="en-US" sz="3100" b="1" i="0" dirty="0">
                <a:solidFill>
                  <a:srgbClr val="0070C0"/>
                </a:solidFill>
                <a:effectLst/>
                <a:latin typeface="Times New Roman" panose="02020603050405020304" pitchFamily="18" charset="0"/>
                <a:cs typeface="Times New Roman" panose="02020603050405020304" pitchFamily="18" charset="0"/>
              </a:rPr>
              <a:t> </a:t>
            </a:r>
            <a:r>
              <a:rPr lang="en-US" sz="3100" b="1" i="0" dirty="0" err="1">
                <a:solidFill>
                  <a:srgbClr val="0070C0"/>
                </a:solidFill>
                <a:effectLst/>
                <a:latin typeface="Times New Roman" panose="02020603050405020304" pitchFamily="18" charset="0"/>
                <a:cs typeface="Times New Roman" panose="02020603050405020304" pitchFamily="18" charset="0"/>
              </a:rPr>
              <a:t>colorbars</a:t>
            </a:r>
            <a:r>
              <a:rPr lang="en-US" sz="3100" b="1" i="0" dirty="0">
                <a:solidFill>
                  <a:srgbClr val="0070C0"/>
                </a:solidFill>
                <a:effectLst/>
                <a:latin typeface="Times New Roman" panose="02020603050405020304" pitchFamily="18" charset="0"/>
                <a:cs typeface="Times New Roman" panose="02020603050405020304" pitchFamily="18" charset="0"/>
              </a:rPr>
              <a:t> represent different emotion</a:t>
            </a:r>
            <a:br>
              <a:rPr lang="en-US" sz="3100" b="1" i="0" dirty="0">
                <a:solidFill>
                  <a:srgbClr val="0070C0"/>
                </a:solidFill>
                <a:effectLst/>
                <a:latin typeface="Times New Roman" panose="02020603050405020304" pitchFamily="18" charset="0"/>
                <a:cs typeface="Times New Roman" panose="02020603050405020304" pitchFamily="18" charset="0"/>
              </a:rPr>
            </a:br>
            <a:r>
              <a:rPr lang="en-US" sz="3100" b="1" i="0" dirty="0">
                <a:solidFill>
                  <a:srgbClr val="0070C0"/>
                </a:solidFill>
                <a:effectLst/>
                <a:latin typeface="Times New Roman" panose="02020603050405020304" pitchFamily="18" charset="0"/>
                <a:cs typeface="Times New Roman" panose="02020603050405020304" pitchFamily="18" charset="0"/>
              </a:rPr>
              <a:t>3. There are six emotions three emotions are good for health and rest three emotion are bad for health.</a:t>
            </a:r>
            <a:br>
              <a:rPr lang="en-US" sz="3100" b="1" i="0" dirty="0">
                <a:solidFill>
                  <a:srgbClr val="0070C0"/>
                </a:solidFill>
                <a:effectLst/>
                <a:latin typeface="Times New Roman" panose="02020603050405020304" pitchFamily="18" charset="0"/>
                <a:cs typeface="Times New Roman" panose="02020603050405020304" pitchFamily="18" charset="0"/>
              </a:rPr>
            </a:br>
            <a:br>
              <a:rPr lang="en-IN" dirty="0"/>
            </a:b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300006" y="2173091"/>
            <a:ext cx="5220429" cy="3372321"/>
          </a:xfrm>
          <a:prstGeom prst="rect">
            <a:avLst/>
          </a:prstGeom>
          <a:solidFill>
            <a:srgbClr val="000000">
              <a:shade val="95000"/>
            </a:srgbClr>
          </a:solidFill>
          <a:ln w="444500" cap="sq">
            <a:solidFill>
              <a:srgbClr val="000000"/>
            </a:solidFill>
            <a:miter lim="800000"/>
            <a:headEnd/>
            <a:tailEnd/>
          </a:ln>
          <a:effectLst>
            <a:outerShdw blurRad="254000" dist="190500" dir="2700000" sy="90000" algn="bl" rotWithShape="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337" y="331263"/>
            <a:ext cx="5257800" cy="6195473"/>
          </a:xfrm>
        </p:spPr>
        <p:txBody>
          <a:bodyPr>
            <a:normAutofit/>
          </a:bodyPr>
          <a:lstStyle/>
          <a:p>
            <a:pPr algn="l"/>
            <a:r>
              <a:rPr lang="en-IN" b="1" dirty="0">
                <a:latin typeface="Times New Roman" panose="02020603050405020304" pitchFamily="18" charset="0"/>
                <a:cs typeface="Times New Roman" panose="02020603050405020304" pitchFamily="18" charset="0"/>
              </a:rPr>
              <a:t>Pie Chart</a:t>
            </a:r>
            <a:br>
              <a:rPr lang="en-IN" dirty="0">
                <a:latin typeface="Times New Roman" panose="02020603050405020304" pitchFamily="18" charset="0"/>
                <a:cs typeface="Times New Roman" panose="02020603050405020304" pitchFamily="18" charset="0"/>
              </a:rPr>
            </a:br>
            <a:br>
              <a:rPr lang="en-IN" dirty="0"/>
            </a:br>
            <a:r>
              <a:rPr lang="en-US" sz="1800" b="1" i="0" dirty="0">
                <a:solidFill>
                  <a:srgbClr val="0070C0"/>
                </a:solidFill>
                <a:effectLst/>
                <a:latin typeface="Times New Roman" panose="02020603050405020304" pitchFamily="18" charset="0"/>
                <a:cs typeface="Times New Roman" panose="02020603050405020304" pitchFamily="18" charset="0"/>
              </a:rPr>
              <a:t>this graph shows in pie chart form:-</a:t>
            </a:r>
            <a:br>
              <a:rPr lang="en-US" sz="1800" b="1" i="0" dirty="0">
                <a:solidFill>
                  <a:srgbClr val="0070C0"/>
                </a:solidFill>
                <a:effectLst/>
                <a:latin typeface="Times New Roman" panose="02020603050405020304" pitchFamily="18" charset="0"/>
                <a:cs typeface="Times New Roman" panose="02020603050405020304" pitchFamily="18" charset="0"/>
              </a:rPr>
            </a:br>
            <a:r>
              <a:rPr lang="en-US" sz="1800" b="1" i="0" dirty="0">
                <a:solidFill>
                  <a:srgbClr val="0070C0"/>
                </a:solidFill>
                <a:effectLst/>
                <a:latin typeface="Times New Roman" panose="02020603050405020304" pitchFamily="18" charset="0"/>
                <a:cs typeface="Times New Roman" panose="02020603050405020304" pitchFamily="18" charset="0"/>
              </a:rPr>
              <a:t>1. It represent the count and percent of emotion in dataset</a:t>
            </a:r>
            <a:br>
              <a:rPr lang="en-US" sz="1800" b="1" i="0" dirty="0">
                <a:solidFill>
                  <a:srgbClr val="0070C0"/>
                </a:solidFill>
                <a:effectLst/>
                <a:latin typeface="Times New Roman" panose="02020603050405020304" pitchFamily="18" charset="0"/>
                <a:cs typeface="Times New Roman" panose="02020603050405020304" pitchFamily="18" charset="0"/>
              </a:rPr>
            </a:br>
            <a:r>
              <a:rPr lang="en-US" sz="1800" b="1" i="0" dirty="0">
                <a:solidFill>
                  <a:srgbClr val="0070C0"/>
                </a:solidFill>
                <a:effectLst/>
                <a:latin typeface="Times New Roman" panose="02020603050405020304" pitchFamily="18" charset="0"/>
                <a:cs typeface="Times New Roman" panose="02020603050405020304" pitchFamily="18" charset="0"/>
              </a:rPr>
              <a:t>2. This graph says the count of joy is max and second max value is sadness . this represent that joy is most common emotion in the dataset this is better for each person.</a:t>
            </a:r>
            <a:br>
              <a:rPr lang="en-US" sz="1800" b="1" i="0" dirty="0">
                <a:solidFill>
                  <a:srgbClr val="0070C0"/>
                </a:solidFill>
                <a:effectLst/>
                <a:latin typeface="Times New Roman" panose="02020603050405020304" pitchFamily="18" charset="0"/>
                <a:cs typeface="Times New Roman" panose="02020603050405020304" pitchFamily="18" charset="0"/>
              </a:rPr>
            </a:br>
            <a:r>
              <a:rPr lang="en-US" sz="1800" b="1" i="0" dirty="0">
                <a:solidFill>
                  <a:srgbClr val="0070C0"/>
                </a:solidFill>
                <a:effectLst/>
                <a:latin typeface="Times New Roman" panose="02020603050405020304" pitchFamily="18" charset="0"/>
                <a:cs typeface="Times New Roman" panose="02020603050405020304" pitchFamily="18" charset="0"/>
              </a:rPr>
              <a:t>3. </a:t>
            </a:r>
            <a:r>
              <a:rPr lang="en-US" sz="1800" b="1" dirty="0">
                <a:solidFill>
                  <a:srgbClr val="0070C0"/>
                </a:solidFill>
                <a:latin typeface="Times New Roman" panose="02020603050405020304" pitchFamily="18" charset="0"/>
                <a:cs typeface="Times New Roman" panose="02020603050405020304" pitchFamily="18" charset="0"/>
              </a:rPr>
              <a:t>T</a:t>
            </a:r>
            <a:r>
              <a:rPr lang="en-US" sz="1800" b="1" i="0" dirty="0">
                <a:solidFill>
                  <a:srgbClr val="0070C0"/>
                </a:solidFill>
                <a:effectLst/>
                <a:latin typeface="Times New Roman" panose="02020603050405020304" pitchFamily="18" charset="0"/>
                <a:cs typeface="Times New Roman" panose="02020603050405020304" pitchFamily="18" charset="0"/>
              </a:rPr>
              <a:t>he sadness is second max emotion it means most of time human mood swings in between joy and sadness feeling.</a:t>
            </a:r>
            <a:br>
              <a:rPr lang="en-US" sz="1800" b="1" i="0" dirty="0">
                <a:solidFill>
                  <a:srgbClr val="0070C0"/>
                </a:solidFill>
                <a:effectLst/>
                <a:latin typeface="Times New Roman" panose="02020603050405020304" pitchFamily="18" charset="0"/>
                <a:cs typeface="Times New Roman" panose="02020603050405020304" pitchFamily="18" charset="0"/>
              </a:rPr>
            </a:br>
            <a:r>
              <a:rPr lang="en-US" sz="1800" b="1" i="0" dirty="0">
                <a:solidFill>
                  <a:srgbClr val="0070C0"/>
                </a:solidFill>
                <a:effectLst/>
                <a:latin typeface="Times New Roman" panose="02020603050405020304" pitchFamily="18" charset="0"/>
                <a:cs typeface="Times New Roman" panose="02020603050405020304" pitchFamily="18" charset="0"/>
              </a:rPr>
              <a:t>4. mostly person </a:t>
            </a:r>
            <a:r>
              <a:rPr lang="en-US" sz="1800" b="1" i="0" dirty="0" err="1">
                <a:solidFill>
                  <a:srgbClr val="0070C0"/>
                </a:solidFill>
                <a:effectLst/>
                <a:latin typeface="Times New Roman" panose="02020603050405020304" pitchFamily="18" charset="0"/>
                <a:cs typeface="Times New Roman" panose="02020603050405020304" pitchFamily="18" charset="0"/>
              </a:rPr>
              <a:t>dont</a:t>
            </a:r>
            <a:r>
              <a:rPr lang="en-US" sz="1800" b="1" i="0" dirty="0">
                <a:solidFill>
                  <a:srgbClr val="0070C0"/>
                </a:solidFill>
                <a:effectLst/>
                <a:latin typeface="Times New Roman" panose="02020603050405020304" pitchFamily="18" charset="0"/>
                <a:cs typeface="Times New Roman" panose="02020603050405020304" pitchFamily="18" charset="0"/>
              </a:rPr>
              <a:t> get surprise </a:t>
            </a:r>
            <a:r>
              <a:rPr lang="en-US" sz="1800" b="1" i="0" dirty="0" err="1">
                <a:solidFill>
                  <a:srgbClr val="0070C0"/>
                </a:solidFill>
                <a:effectLst/>
                <a:latin typeface="Times New Roman" panose="02020603050405020304" pitchFamily="18" charset="0"/>
                <a:cs typeface="Times New Roman" panose="02020603050405020304" pitchFamily="18" charset="0"/>
              </a:rPr>
              <a:t>oftenly</a:t>
            </a:r>
            <a:r>
              <a:rPr lang="en-US" sz="1800" b="1" i="0" dirty="0">
                <a:solidFill>
                  <a:srgbClr val="0070C0"/>
                </a:solidFill>
                <a:effectLst/>
                <a:latin typeface="Times New Roman" panose="02020603050405020304" pitchFamily="18" charset="0"/>
                <a:cs typeface="Times New Roman" panose="02020603050405020304" pitchFamily="18" charset="0"/>
              </a:rPr>
              <a:t> </a:t>
            </a:r>
            <a:r>
              <a:rPr lang="en-US" sz="1800" b="1" i="0" dirty="0" err="1">
                <a:solidFill>
                  <a:srgbClr val="0070C0"/>
                </a:solidFill>
                <a:effectLst/>
                <a:latin typeface="Times New Roman" panose="02020603050405020304" pitchFamily="18" charset="0"/>
                <a:cs typeface="Times New Roman" panose="02020603050405020304" pitchFamily="18" charset="0"/>
              </a:rPr>
              <a:t>thats</a:t>
            </a:r>
            <a:r>
              <a:rPr lang="en-US" sz="1800" b="1" i="0" dirty="0">
                <a:solidFill>
                  <a:srgbClr val="0070C0"/>
                </a:solidFill>
                <a:effectLst/>
                <a:latin typeface="Times New Roman" panose="02020603050405020304" pitchFamily="18" charset="0"/>
                <a:cs typeface="Times New Roman" panose="02020603050405020304" pitchFamily="18" charset="0"/>
              </a:rPr>
              <a:t> why the </a:t>
            </a:r>
            <a:r>
              <a:rPr lang="en-US" sz="1800" b="1" i="0" dirty="0" err="1">
                <a:solidFill>
                  <a:srgbClr val="0070C0"/>
                </a:solidFill>
                <a:effectLst/>
                <a:latin typeface="Times New Roman" panose="02020603050405020304" pitchFamily="18" charset="0"/>
                <a:cs typeface="Times New Roman" panose="02020603050405020304" pitchFamily="18" charset="0"/>
              </a:rPr>
              <a:t>percenatge</a:t>
            </a:r>
            <a:r>
              <a:rPr lang="en-US" sz="1800" b="1" i="0" dirty="0">
                <a:solidFill>
                  <a:srgbClr val="0070C0"/>
                </a:solidFill>
                <a:effectLst/>
                <a:latin typeface="Times New Roman" panose="02020603050405020304" pitchFamily="18" charset="0"/>
                <a:cs typeface="Times New Roman" panose="02020603050405020304" pitchFamily="18" charset="0"/>
              </a:rPr>
              <a:t> of surprise is very less.</a:t>
            </a:r>
            <a:endParaRPr lang="en-IN" sz="1800" dirty="0">
              <a:solidFill>
                <a:srgbClr val="0070C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858163" y="1497151"/>
            <a:ext cx="4583509" cy="4351338"/>
          </a:xfrm>
          <a:prstGeom prst="rect">
            <a:avLst/>
          </a:prstGeom>
          <a:solidFill>
            <a:srgbClr val="000000">
              <a:shade val="95000"/>
            </a:srgbClr>
          </a:solidFill>
          <a:ln w="444500" cap="sq">
            <a:solidFill>
              <a:srgbClr val="000000"/>
            </a:solidFill>
            <a:miter lim="800000"/>
            <a:headEnd/>
            <a:tailEnd/>
          </a:ln>
          <a:effectLst>
            <a:outerShdw blurRad="254000" dist="190500" dir="2700000" sy="90000" algn="bl" rotWithShape="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Word cloud</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47452" y="1825625"/>
            <a:ext cx="9097095" cy="4351338"/>
          </a:xfrm>
          <a:prstGeom prst="rect">
            <a:avLst/>
          </a:prstGeom>
          <a:solidFill>
            <a:srgbClr val="000000">
              <a:shade val="95000"/>
            </a:srgbClr>
          </a:solidFill>
          <a:ln w="444500" cap="sq">
            <a:solidFill>
              <a:srgbClr val="000000"/>
            </a:solidFill>
            <a:miter lim="800000"/>
            <a:headEnd/>
            <a:tailEnd/>
          </a:ln>
          <a:effectLst>
            <a:outerShdw blurRad="254000" dist="190500" dir="2700000" sy="90000" algn="bl" rotWithShape="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Text Cleaning Technique:-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l"/>
            <a:r>
              <a:rPr lang="en-US" b="1" i="1" dirty="0">
                <a:solidFill>
                  <a:srgbClr val="0070C0"/>
                </a:solidFill>
                <a:effectLst/>
                <a:latin typeface="Times New Roman" panose="02020603050405020304" pitchFamily="18" charset="0"/>
                <a:cs typeface="Times New Roman" panose="02020603050405020304" pitchFamily="18" charset="0"/>
              </a:rPr>
              <a:t>Tokenization:-</a:t>
            </a:r>
            <a:r>
              <a:rPr lang="en-US" sz="1600" b="1" i="0" dirty="0">
                <a:solidFill>
                  <a:srgbClr val="0070C0"/>
                </a:solidFill>
                <a:effectLst/>
                <a:latin typeface="Times New Roman" panose="02020603050405020304" pitchFamily="18" charset="0"/>
                <a:cs typeface="Times New Roman" panose="02020603050405020304" pitchFamily="18" charset="0"/>
              </a:rPr>
              <a:t>Tokenization</a:t>
            </a:r>
            <a:r>
              <a:rPr lang="en-US" sz="1600" b="0" i="0" dirty="0">
                <a:solidFill>
                  <a:srgbClr val="0070C0"/>
                </a:solidFill>
                <a:effectLst/>
                <a:latin typeface="Times New Roman" panose="02020603050405020304" pitchFamily="18" charset="0"/>
                <a:cs typeface="Times New Roman" panose="02020603050405020304" pitchFamily="18" charset="0"/>
              </a:rPr>
              <a:t> is essentially splitting a phrase, sentence, paragraph, or an entire text document into smaller units, such as individual words or terms. Each of these smaller units are called tokens.</a:t>
            </a:r>
            <a:endParaRPr lang="en-US" sz="1600" b="1" i="1" dirty="0">
              <a:solidFill>
                <a:srgbClr val="0070C0"/>
              </a:solidFill>
              <a:effectLst/>
              <a:latin typeface="Times New Roman" panose="02020603050405020304" pitchFamily="18" charset="0"/>
              <a:cs typeface="Times New Roman" panose="02020603050405020304" pitchFamily="18" charset="0"/>
            </a:endParaRPr>
          </a:p>
          <a:p>
            <a:pPr algn="l"/>
            <a:r>
              <a:rPr lang="en-US" b="1" i="1" dirty="0">
                <a:solidFill>
                  <a:srgbClr val="0070C0"/>
                </a:solidFill>
                <a:effectLst/>
                <a:latin typeface="Times New Roman" panose="02020603050405020304" pitchFamily="18" charset="0"/>
                <a:cs typeface="Times New Roman" panose="02020603050405020304" pitchFamily="18" charset="0"/>
              </a:rPr>
              <a:t> POS tagging:-</a:t>
            </a:r>
            <a:r>
              <a:rPr lang="en-US" sz="1800" b="1" i="1" dirty="0">
                <a:solidFill>
                  <a:srgbClr val="0070C0"/>
                </a:solidFill>
                <a:effectLst/>
                <a:latin typeface="Times New Roman" panose="02020603050405020304" pitchFamily="18" charset="0"/>
                <a:cs typeface="Times New Roman" panose="02020603050405020304" pitchFamily="18" charset="0"/>
              </a:rPr>
              <a:t>It</a:t>
            </a:r>
            <a:r>
              <a:rPr lang="en-US" sz="1800" b="0" i="0" dirty="0">
                <a:solidFill>
                  <a:srgbClr val="0070C0"/>
                </a:solidFill>
                <a:effectLst/>
                <a:latin typeface="Times New Roman" panose="02020603050405020304" pitchFamily="18" charset="0"/>
                <a:cs typeface="Times New Roman" panose="02020603050405020304" pitchFamily="18" charset="0"/>
              </a:rPr>
              <a:t> is a process of converting a sentence to forms – list of words, list of tuples (where each tuple is having a form (word, </a:t>
            </a:r>
            <a:r>
              <a:rPr lang="en-US" sz="1800" b="1" i="0" dirty="0">
                <a:solidFill>
                  <a:srgbClr val="0070C0"/>
                </a:solidFill>
                <a:effectLst/>
                <a:latin typeface="Times New Roman" panose="02020603050405020304" pitchFamily="18" charset="0"/>
                <a:cs typeface="Times New Roman" panose="02020603050405020304" pitchFamily="18" charset="0"/>
              </a:rPr>
              <a:t>tag</a:t>
            </a:r>
            <a:r>
              <a:rPr lang="en-US" sz="1800" b="0" i="0" dirty="0">
                <a:solidFill>
                  <a:srgbClr val="0070C0"/>
                </a:solidFill>
                <a:effectLst/>
                <a:latin typeface="Times New Roman" panose="02020603050405020304" pitchFamily="18" charset="0"/>
                <a:cs typeface="Times New Roman" panose="02020603050405020304" pitchFamily="18" charset="0"/>
              </a:rPr>
              <a:t>)).</a:t>
            </a:r>
            <a:endParaRPr lang="en-US" sz="1800" b="1" i="1" dirty="0">
              <a:solidFill>
                <a:srgbClr val="0070C0"/>
              </a:solidFill>
              <a:effectLst/>
              <a:latin typeface="Times New Roman" panose="02020603050405020304" pitchFamily="18" charset="0"/>
              <a:cs typeface="Times New Roman" panose="02020603050405020304" pitchFamily="18" charset="0"/>
            </a:endParaRPr>
          </a:p>
          <a:p>
            <a:pPr algn="l"/>
            <a:r>
              <a:rPr lang="en-US" b="1" i="1" dirty="0">
                <a:solidFill>
                  <a:srgbClr val="0070C0"/>
                </a:solidFill>
                <a:effectLst/>
                <a:latin typeface="Times New Roman" panose="02020603050405020304" pitchFamily="18" charset="0"/>
                <a:cs typeface="Times New Roman" panose="02020603050405020304" pitchFamily="18" charset="0"/>
              </a:rPr>
              <a:t> lemmatization:-</a:t>
            </a:r>
            <a:r>
              <a:rPr lang="en-US" sz="1800" b="0" i="1" dirty="0">
                <a:solidFill>
                  <a:srgbClr val="0070C0"/>
                </a:solidFill>
                <a:effectLst/>
                <a:latin typeface="Times New Roman" panose="02020603050405020304" pitchFamily="18" charset="0"/>
                <a:cs typeface="Times New Roman" panose="02020603050405020304" pitchFamily="18" charset="0"/>
              </a:rPr>
              <a:t>Lemmatization</a:t>
            </a:r>
            <a:r>
              <a:rPr lang="en-US" sz="1800" b="0" i="0" dirty="0">
                <a:solidFill>
                  <a:srgbClr val="0070C0"/>
                </a:solidFill>
                <a:effectLst/>
                <a:latin typeface="Times New Roman" panose="02020603050405020304" pitchFamily="18" charset="0"/>
                <a:cs typeface="Times New Roman" panose="02020603050405020304" pitchFamily="18" charset="0"/>
              </a:rPr>
              <a:t> usually refers to doing things properly with the use of a vocabulary and morphological analysis of words, normally aiming to remove inflectional endings only and to return the base or dictionary form of a word, which is known as the </a:t>
            </a:r>
            <a:r>
              <a:rPr lang="en-US" sz="1800" b="0" i="1" dirty="0">
                <a:solidFill>
                  <a:srgbClr val="0070C0"/>
                </a:solidFill>
                <a:effectLst/>
                <a:latin typeface="Times New Roman" panose="02020603050405020304" pitchFamily="18" charset="0"/>
                <a:cs typeface="Times New Roman" panose="02020603050405020304" pitchFamily="18" charset="0"/>
              </a:rPr>
              <a:t>lemma</a:t>
            </a:r>
            <a:endParaRPr lang="en-US" sz="1800" b="1" i="1" dirty="0">
              <a:solidFill>
                <a:srgbClr val="0070C0"/>
              </a:solidFill>
              <a:effectLst/>
              <a:latin typeface="Times New Roman" panose="02020603050405020304" pitchFamily="18" charset="0"/>
              <a:cs typeface="Times New Roman" panose="02020603050405020304" pitchFamily="18" charset="0"/>
            </a:endParaRPr>
          </a:p>
          <a:p>
            <a:pPr algn="l"/>
            <a:r>
              <a:rPr lang="en-US" b="1" i="1" dirty="0">
                <a:solidFill>
                  <a:srgbClr val="0070C0"/>
                </a:solidFill>
                <a:effectLst/>
                <a:latin typeface="Times New Roman" panose="02020603050405020304" pitchFamily="18" charset="0"/>
                <a:cs typeface="Times New Roman" panose="02020603050405020304" pitchFamily="18" charset="0"/>
              </a:rPr>
              <a:t> stemming:-</a:t>
            </a:r>
            <a:r>
              <a:rPr lang="en-US" sz="1800" b="1" i="0" dirty="0">
                <a:solidFill>
                  <a:srgbClr val="0070C0"/>
                </a:solidFill>
                <a:effectLst/>
                <a:latin typeface="Times New Roman" panose="02020603050405020304" pitchFamily="18" charset="0"/>
                <a:cs typeface="Times New Roman" panose="02020603050405020304" pitchFamily="18" charset="0"/>
              </a:rPr>
              <a:t>Stemming</a:t>
            </a:r>
            <a:r>
              <a:rPr lang="en-US" sz="1800" b="0" i="0" dirty="0">
                <a:solidFill>
                  <a:srgbClr val="0070C0"/>
                </a:solidFill>
                <a:effectLst/>
                <a:latin typeface="Times New Roman" panose="02020603050405020304" pitchFamily="18" charset="0"/>
                <a:cs typeface="Times New Roman" panose="02020603050405020304" pitchFamily="18" charset="0"/>
              </a:rPr>
              <a:t> is basically removing the suffix from a word and reduce it to its root word</a:t>
            </a:r>
            <a:endParaRPr lang="en-US" sz="1800" b="1" i="1" dirty="0">
              <a:solidFill>
                <a:srgbClr val="0070C0"/>
              </a:solidFill>
              <a:effectLst/>
              <a:latin typeface="Times New Roman" panose="02020603050405020304" pitchFamily="18" charset="0"/>
              <a:cs typeface="Times New Roman" panose="02020603050405020304" pitchFamily="18" charset="0"/>
            </a:endParaRPr>
          </a:p>
          <a:p>
            <a:pPr algn="l"/>
            <a:r>
              <a:rPr lang="en-US" b="1" i="1" dirty="0">
                <a:solidFill>
                  <a:srgbClr val="0070C0"/>
                </a:solidFill>
                <a:effectLst/>
                <a:latin typeface="Times New Roman" panose="02020603050405020304" pitchFamily="18" charset="0"/>
                <a:cs typeface="Times New Roman" panose="02020603050405020304" pitchFamily="18" charset="0"/>
              </a:rPr>
              <a:t> </a:t>
            </a:r>
            <a:r>
              <a:rPr lang="en-US" b="1" i="1" dirty="0" err="1">
                <a:solidFill>
                  <a:srgbClr val="0070C0"/>
                </a:solidFill>
                <a:effectLst/>
                <a:latin typeface="Times New Roman" panose="02020603050405020304" pitchFamily="18" charset="0"/>
                <a:cs typeface="Times New Roman" panose="02020603050405020304" pitchFamily="18" charset="0"/>
              </a:rPr>
              <a:t>stopwords</a:t>
            </a:r>
            <a:r>
              <a:rPr lang="en-US" b="1" i="1" dirty="0">
                <a:solidFill>
                  <a:srgbClr val="0070C0"/>
                </a:solidFill>
                <a:effectLst/>
                <a:latin typeface="Times New Roman" panose="02020603050405020304" pitchFamily="18" charset="0"/>
                <a:cs typeface="Times New Roman" panose="02020603050405020304" pitchFamily="18" charset="0"/>
              </a:rPr>
              <a:t>:-</a:t>
            </a:r>
            <a:r>
              <a:rPr lang="en-US" sz="1800" b="0" i="0" dirty="0">
                <a:solidFill>
                  <a:srgbClr val="0070C0"/>
                </a:solidFill>
                <a:effectLst/>
                <a:latin typeface="Times New Roman" panose="02020603050405020304" pitchFamily="18" charset="0"/>
                <a:cs typeface="Times New Roman" panose="02020603050405020304" pitchFamily="18" charset="0"/>
              </a:rPr>
              <a:t>In NLP and text mining applications, </a:t>
            </a:r>
            <a:r>
              <a:rPr lang="en-US" sz="1800" b="1" i="0" dirty="0">
                <a:solidFill>
                  <a:srgbClr val="0070C0"/>
                </a:solidFill>
                <a:effectLst/>
                <a:latin typeface="Times New Roman" panose="02020603050405020304" pitchFamily="18" charset="0"/>
                <a:cs typeface="Times New Roman" panose="02020603050405020304" pitchFamily="18" charset="0"/>
              </a:rPr>
              <a:t>stop words</a:t>
            </a:r>
            <a:r>
              <a:rPr lang="en-US" sz="1800" b="0" i="0" dirty="0">
                <a:solidFill>
                  <a:srgbClr val="0070C0"/>
                </a:solidFill>
                <a:effectLst/>
                <a:latin typeface="Times New Roman" panose="02020603050405020304" pitchFamily="18" charset="0"/>
                <a:cs typeface="Times New Roman" panose="02020603050405020304" pitchFamily="18" charset="0"/>
              </a:rPr>
              <a:t> are used to eliminate unimportant words, allowing applications to focus on the important words instead</a:t>
            </a:r>
            <a:r>
              <a:rPr lang="en-US" b="0" i="0" dirty="0">
                <a:solidFill>
                  <a:srgbClr val="0070C0"/>
                </a:solidFill>
                <a:effectLst/>
                <a:latin typeface="Times New Roman" panose="02020603050405020304" pitchFamily="18" charset="0"/>
                <a:cs typeface="Times New Roman" panose="02020603050405020304" pitchFamily="18" charset="0"/>
              </a:rPr>
              <a:t>.</a:t>
            </a:r>
            <a:endParaRPr lang="en-US" b="1" i="1" dirty="0">
              <a:solidFill>
                <a:srgbClr val="0070C0"/>
              </a:solidFill>
              <a:effectLst/>
              <a:latin typeface="Helvetica Neue"/>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Multinomial Naïve Bayes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i="0" dirty="0">
                <a:solidFill>
                  <a:srgbClr val="0070C0"/>
                </a:solidFill>
                <a:effectLst/>
                <a:latin typeface="Times New Roman" panose="02020603050405020304" pitchFamily="18" charset="0"/>
                <a:cs typeface="Times New Roman" panose="02020603050405020304" pitchFamily="18" charset="0"/>
              </a:rPr>
              <a:t>Multinomial Naive Bayes algorithm</a:t>
            </a:r>
            <a:r>
              <a:rPr lang="en-US" b="0" i="0" dirty="0">
                <a:solidFill>
                  <a:srgbClr val="0070C0"/>
                </a:solidFill>
                <a:effectLst/>
                <a:latin typeface="Times New Roman" panose="02020603050405020304" pitchFamily="18" charset="0"/>
                <a:cs typeface="Times New Roman" panose="02020603050405020304" pitchFamily="18" charset="0"/>
              </a:rPr>
              <a:t> is a probabilistic learning </a:t>
            </a:r>
            <a:r>
              <a:rPr lang="en-US" b="1" i="0" dirty="0">
                <a:solidFill>
                  <a:srgbClr val="0070C0"/>
                </a:solidFill>
                <a:effectLst/>
                <a:latin typeface="Times New Roman" panose="02020603050405020304" pitchFamily="18" charset="0"/>
                <a:cs typeface="Times New Roman" panose="02020603050405020304" pitchFamily="18" charset="0"/>
              </a:rPr>
              <a:t>method</a:t>
            </a:r>
            <a:r>
              <a:rPr lang="en-US" b="0" i="0" dirty="0">
                <a:solidFill>
                  <a:srgbClr val="0070C0"/>
                </a:solidFill>
                <a:effectLst/>
                <a:latin typeface="Times New Roman" panose="02020603050405020304" pitchFamily="18" charset="0"/>
                <a:cs typeface="Times New Roman" panose="02020603050405020304" pitchFamily="18" charset="0"/>
              </a:rPr>
              <a:t> that is mostly used in Natural Language Processing (NLP).</a:t>
            </a:r>
            <a:endParaRPr lang="en-US" b="0" i="0" dirty="0">
              <a:solidFill>
                <a:srgbClr val="0070C0"/>
              </a:solidFill>
              <a:effectLst/>
              <a:latin typeface="Times New Roman" panose="02020603050405020304" pitchFamily="18" charset="0"/>
              <a:cs typeface="Times New Roman" panose="02020603050405020304" pitchFamily="18" charset="0"/>
            </a:endParaRPr>
          </a:p>
          <a:p>
            <a:endParaRPr lang="en-US" dirty="0">
              <a:solidFill>
                <a:srgbClr val="202124"/>
              </a:solidFill>
              <a:latin typeface="Times New Roman" panose="02020603050405020304" pitchFamily="18" charset="0"/>
              <a:cs typeface="Times New Roman" panose="02020603050405020304" pitchFamily="18" charset="0"/>
            </a:endParaRPr>
          </a:p>
          <a:p>
            <a:endParaRPr lang="en-US" dirty="0">
              <a:solidFill>
                <a:srgbClr val="202124"/>
              </a:solidFill>
              <a:latin typeface="Times New Roman" panose="02020603050405020304" pitchFamily="18" charset="0"/>
              <a:cs typeface="Times New Roman" panose="02020603050405020304" pitchFamily="18" charset="0"/>
            </a:endParaRPr>
          </a:p>
          <a:p>
            <a:r>
              <a:rPr lang="en-US" dirty="0">
                <a:solidFill>
                  <a:srgbClr val="0070C0"/>
                </a:solidFill>
                <a:latin typeface="Times New Roman" panose="02020603050405020304" pitchFamily="18" charset="0"/>
                <a:cs typeface="Times New Roman" panose="02020603050405020304" pitchFamily="18" charset="0"/>
              </a:rPr>
              <a:t>After apply </a:t>
            </a:r>
            <a:r>
              <a:rPr lang="en-US" dirty="0" err="1">
                <a:solidFill>
                  <a:srgbClr val="0070C0"/>
                </a:solidFill>
                <a:latin typeface="Times New Roman" panose="02020603050405020304" pitchFamily="18" charset="0"/>
                <a:cs typeface="Times New Roman" panose="02020603050405020304" pitchFamily="18" charset="0"/>
              </a:rPr>
              <a:t>MultinomialNB</a:t>
            </a:r>
            <a:endParaRPr lang="en-US" dirty="0">
              <a:solidFill>
                <a:srgbClr val="0070C0"/>
              </a:solidFill>
              <a:latin typeface="Times New Roman" panose="02020603050405020304" pitchFamily="18" charset="0"/>
              <a:cs typeface="Times New Roman" panose="02020603050405020304" pitchFamily="18" charset="0"/>
            </a:endParaRPr>
          </a:p>
          <a:p>
            <a:r>
              <a:rPr kumimoji="0" lang="en-US" altLang="en-US" sz="3200" b="1" i="0" u="sng" strike="noStrike" cap="none" normalizeH="0" baseline="0" dirty="0" err="1">
                <a:ln>
                  <a:noFill/>
                </a:ln>
                <a:solidFill>
                  <a:srgbClr val="0070C0"/>
                </a:solidFill>
                <a:effectLst/>
                <a:latin typeface="Times New Roman" panose="02020603050405020304" pitchFamily="18" charset="0"/>
                <a:cs typeface="Times New Roman" panose="02020603050405020304" pitchFamily="18" charset="0"/>
              </a:rPr>
              <a:t>MultinomialNB</a:t>
            </a:r>
            <a:r>
              <a:rPr kumimoji="0" lang="en-US" altLang="en-US" sz="3200" b="1" i="0" u="sng"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Accuracy: 0.6603703703703704</a:t>
            </a:r>
            <a:r>
              <a:rPr kumimoji="0" lang="en-US" altLang="en-US" sz="3200" b="1" i="0" u="sng"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a:t>
            </a:r>
            <a:endParaRPr kumimoji="0" lang="en-US" altLang="en-US" sz="3200" b="1" i="0" u="sng"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2863</Words>
  <Application>WPS Presentation</Application>
  <PresentationFormat>Widescreen</PresentationFormat>
  <Paragraphs>58</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Algerian</vt:lpstr>
      <vt:lpstr>Helvetica Neue</vt:lpstr>
      <vt:lpstr>inherit</vt:lpstr>
      <vt:lpstr>Segoe Print</vt:lpstr>
      <vt:lpstr>Times New Roman</vt:lpstr>
      <vt:lpstr>Courier New</vt:lpstr>
      <vt:lpstr>Calibri</vt:lpstr>
      <vt:lpstr>Microsoft YaHei</vt:lpstr>
      <vt:lpstr>Arial Unicode MS</vt:lpstr>
      <vt:lpstr>Calibri Light</vt:lpstr>
      <vt:lpstr>Office Theme</vt:lpstr>
      <vt:lpstr>Data Analysis Project 2 Emotion Analysis </vt:lpstr>
      <vt:lpstr>Problem Statement</vt:lpstr>
      <vt:lpstr>Train Data </vt:lpstr>
      <vt:lpstr>Test Data</vt:lpstr>
      <vt:lpstr>Bar Plot Graph  This bar plot graph is represent 1. The count of each emotion 2. Diffrent colorbars represent different emotion 3. There are six emotions three emotions are good for health and rest three emotion are bad for health.  </vt:lpstr>
      <vt:lpstr>Pie Chart  this graph shows in pie chart form:- 1. It represent the count and percent of emotion in dataset 2. This graph says the count of joy is max and second max value is sadness . this represent that joy is most common emotion in the dataset this is better for each person. 3. The sadness is second max emotion it means most of time human mood swings in between joy and sadness feeling. 4. mostly person dont get surprise oftenly thats why the percenatge of surprise is very less.</vt:lpstr>
      <vt:lpstr>Word cloud</vt:lpstr>
      <vt:lpstr>Text Cleaning Technique:-</vt:lpstr>
      <vt:lpstr>Multinomial Naïve Bayes</vt:lpstr>
      <vt:lpstr>Random Forest Classifier  Accuracy is 84.704% which is really better than multinomial naive bayes.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 2</dc:title>
  <dc:creator>Ravi shankar</dc:creator>
  <cp:lastModifiedBy>Ravi</cp:lastModifiedBy>
  <cp:revision>7</cp:revision>
  <dcterms:created xsi:type="dcterms:W3CDTF">2021-04-05T15:33:00Z</dcterms:created>
  <dcterms:modified xsi:type="dcterms:W3CDTF">2021-04-06T10:34:18Z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