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6" d="100"/>
          <a:sy n="86" d="100"/>
        </p:scale>
        <p:origin x="4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4ACA4A0-94F6-43B2-B3A9-ED29E5099D1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30C490-A8B4-4AB6-AAD8-93BB56D4AFE6}"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4ACA4A0-94F6-43B2-B3A9-ED29E5099D1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30C490-A8B4-4AB6-AAD8-93BB56D4AFE6}"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4ACA4A0-94F6-43B2-B3A9-ED29E5099D1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30C490-A8B4-4AB6-AAD8-93BB56D4AFE6}"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4ACA4A0-94F6-43B2-B3A9-ED29E5099D1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30C490-A8B4-4AB6-AAD8-93BB56D4AFE6}"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4ACA4A0-94F6-43B2-B3A9-ED29E5099D1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30C490-A8B4-4AB6-AAD8-93BB56D4AFE6}"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04ACA4A0-94F6-43B2-B3A9-ED29E5099D1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30C490-A8B4-4AB6-AAD8-93BB56D4AFE6}"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04ACA4A0-94F6-43B2-B3A9-ED29E5099D19}"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30C490-A8B4-4AB6-AAD8-93BB56D4AFE6}"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4ACA4A0-94F6-43B2-B3A9-ED29E5099D19}"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30C490-A8B4-4AB6-AAD8-93BB56D4AFE6}"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ACA4A0-94F6-43B2-B3A9-ED29E5099D19}"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30C490-A8B4-4AB6-AAD8-93BB56D4AFE6}"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4ACA4A0-94F6-43B2-B3A9-ED29E5099D1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30C490-A8B4-4AB6-AAD8-93BB56D4AFE6}"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4ACA4A0-94F6-43B2-B3A9-ED29E5099D1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30C490-A8B4-4AB6-AAD8-93BB56D4AFE6}"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ACA4A0-94F6-43B2-B3A9-ED29E5099D19}"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30C490-A8B4-4AB6-AAD8-93BB56D4AFE6}"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sz="6600" dirty="0">
                <a:solidFill>
                  <a:srgbClr val="7030A0"/>
                </a:solidFill>
                <a:latin typeface="Algerian" panose="04020705040A02060702" pitchFamily="82" charset="0"/>
              </a:rPr>
              <a:t>Data Analysis Project 1</a:t>
            </a:r>
            <a:r>
              <a:rPr lang="en-IN" sz="6600" dirty="0">
                <a:solidFill>
                  <a:srgbClr val="FF0000"/>
                </a:solidFill>
                <a:latin typeface="Algerian" panose="04020705040A02060702" pitchFamily="82" charset="0"/>
              </a:rPr>
              <a:t>.</a:t>
            </a:r>
            <a:br>
              <a:rPr lang="en-IN" sz="6600" dirty="0">
                <a:solidFill>
                  <a:srgbClr val="FF0000"/>
                </a:solidFill>
                <a:latin typeface="Algerian" panose="04020705040A02060702" pitchFamily="82" charset="0"/>
              </a:rPr>
            </a:br>
            <a:r>
              <a:rPr lang="en-IN" sz="6600" dirty="0">
                <a:solidFill>
                  <a:srgbClr val="FF0000"/>
                </a:solidFill>
                <a:latin typeface="Algerian" panose="04020705040A02060702" pitchFamily="82" charset="0"/>
              </a:rPr>
              <a:t>Predict stroke</a:t>
            </a:r>
            <a:endParaRPr lang="en-IN" sz="6600" dirty="0">
              <a:solidFill>
                <a:srgbClr val="FF0000"/>
              </a:solidFill>
              <a:latin typeface="Algerian" panose="04020705040A02060702" pitchFamily="82" charset="0"/>
            </a:endParaRPr>
          </a:p>
        </p:txBody>
      </p:sp>
      <p:sp>
        <p:nvSpPr>
          <p:cNvPr id="3" name="Subtitle 2"/>
          <p:cNvSpPr>
            <a:spLocks noGrp="1"/>
          </p:cNvSpPr>
          <p:nvPr>
            <p:ph type="subTitle" idx="1"/>
          </p:nvPr>
        </p:nvSpPr>
        <p:spPr>
          <a:xfrm>
            <a:off x="683581" y="3602037"/>
            <a:ext cx="11233116" cy="3029581"/>
          </a:xfrm>
        </p:spPr>
        <p:txBody>
          <a:bodyPr>
            <a:normAutofit/>
          </a:bodyPr>
          <a:lstStyle/>
          <a:p>
            <a:endParaRPr lang="en-IN" sz="2800" dirty="0"/>
          </a:p>
          <a:p>
            <a:endParaRPr lang="en-IN" sz="2800" dirty="0"/>
          </a:p>
        </p:txBody>
      </p:sp>
      <p:sp>
        <p:nvSpPr>
          <p:cNvPr id="4" name="Rectangle 3"/>
          <p:cNvSpPr/>
          <p:nvPr/>
        </p:nvSpPr>
        <p:spPr>
          <a:xfrm>
            <a:off x="953729" y="4945626"/>
            <a:ext cx="2949677" cy="1170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SUPERVISED BY:</a:t>
            </a:r>
            <a:endParaRPr lang="en-IN" dirty="0">
              <a:ln w="0"/>
              <a:solidFill>
                <a:schemeClr val="tx1"/>
              </a:solidFill>
              <a:effectLst>
                <a:outerShdw blurRad="38100" dist="19050" dir="2700000" algn="tl" rotWithShape="0">
                  <a:schemeClr val="dk1">
                    <a:alpha val="40000"/>
                  </a:schemeClr>
                </a:outerShdw>
              </a:effectLst>
            </a:endParaRPr>
          </a:p>
          <a:p>
            <a:pPr algn="ctr"/>
            <a:r>
              <a:rPr lang="en-IN" dirty="0">
                <a:ln w="0"/>
                <a:solidFill>
                  <a:schemeClr val="tx1"/>
                </a:solidFill>
                <a:effectLst>
                  <a:outerShdw blurRad="38100" dist="19050" dir="2700000" algn="tl" rotWithShape="0">
                    <a:schemeClr val="dk1">
                      <a:alpha val="40000"/>
                    </a:schemeClr>
                  </a:outerShdw>
                </a:effectLst>
              </a:rPr>
              <a:t>MR. RANJAN KUMAR</a:t>
            </a:r>
            <a:endParaRPr lang="en-IN"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8858865" y="4945626"/>
            <a:ext cx="2821858" cy="1170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SUBMITTED BY:</a:t>
            </a:r>
            <a:endParaRPr lang="en-IN" dirty="0"/>
          </a:p>
          <a:p>
            <a:pPr algn="ctr"/>
            <a:r>
              <a:rPr lang="en-IN" dirty="0"/>
              <a:t>RAVI SHANKAR</a:t>
            </a:r>
            <a:endParaRPr lang="en-IN" dirty="0"/>
          </a:p>
          <a:p>
            <a:pPr algn="ctr"/>
            <a:r>
              <a:rPr lang="en-IN" dirty="0"/>
              <a:t>BATCH:5132</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19" y="365125"/>
            <a:ext cx="4218039" cy="5789869"/>
          </a:xfrm>
        </p:spPr>
        <p:txBody>
          <a:bodyPr>
            <a:normAutofit fontScale="90000"/>
          </a:bodyPr>
          <a:lstStyle/>
          <a:p>
            <a:pPr algn="l"/>
            <a:r>
              <a:rPr lang="en-IN" b="1" dirty="0">
                <a:solidFill>
                  <a:srgbClr val="0070C0"/>
                </a:solidFill>
                <a:latin typeface="Times New Roman" panose="02020603050405020304" charset="0"/>
                <a:cs typeface="Times New Roman" panose="02020603050405020304" charset="0"/>
              </a:rPr>
              <a:t>Solution:</a:t>
            </a:r>
            <a:br>
              <a:rPr lang="en-IN" dirty="0">
                <a:solidFill>
                  <a:srgbClr val="0070C0"/>
                </a:solidFill>
                <a:latin typeface="Times New Roman" panose="02020603050405020304" charset="0"/>
                <a:cs typeface="Times New Roman" panose="02020603050405020304" charset="0"/>
              </a:rPr>
            </a:br>
            <a:br>
              <a:rPr lang="en-IN" dirty="0">
                <a:solidFill>
                  <a:srgbClr val="0070C0"/>
                </a:solidFill>
              </a:rPr>
            </a:br>
            <a:r>
              <a:rPr lang="en-US" sz="2000" i="0" dirty="0">
                <a:solidFill>
                  <a:srgbClr val="000000"/>
                </a:solidFill>
                <a:effectLst/>
                <a:latin typeface="Times New Roman" panose="02020603050405020304" charset="0"/>
                <a:cs typeface="Times New Roman" panose="02020603050405020304" charset="0"/>
              </a:rPr>
              <a:t>Random Forest classifier have high precision. The number of false-positive is better handled by Random Forest.</a:t>
            </a:r>
            <a:br>
              <a:rPr lang="en-US" sz="2000" i="0" dirty="0">
                <a:solidFill>
                  <a:srgbClr val="000000"/>
                </a:solidFill>
                <a:effectLst/>
                <a:latin typeface="Times New Roman" panose="02020603050405020304" charset="0"/>
                <a:cs typeface="Times New Roman" panose="02020603050405020304" charset="0"/>
              </a:rPr>
            </a:br>
            <a:r>
              <a:rPr lang="en-US" sz="2000" i="0" dirty="0">
                <a:solidFill>
                  <a:srgbClr val="000000"/>
                </a:solidFill>
                <a:effectLst/>
                <a:latin typeface="Times New Roman" panose="02020603050405020304" charset="0"/>
                <a:cs typeface="Times New Roman" panose="02020603050405020304" charset="0"/>
              </a:rPr>
              <a:t>The accuracy of confusion matrix is 94.96%.</a:t>
            </a:r>
            <a:br>
              <a:rPr lang="en-US" sz="2000" i="0" dirty="0">
                <a:solidFill>
                  <a:srgbClr val="000000"/>
                </a:solidFill>
                <a:effectLst/>
                <a:latin typeface="Times New Roman" panose="02020603050405020304" charset="0"/>
                <a:cs typeface="Times New Roman" panose="02020603050405020304" charset="0"/>
              </a:rPr>
            </a:br>
            <a:r>
              <a:rPr lang="en-US" sz="2000" i="0" dirty="0">
                <a:solidFill>
                  <a:srgbClr val="000000"/>
                </a:solidFill>
                <a:effectLst/>
                <a:latin typeface="Times New Roman" panose="02020603050405020304" charset="0"/>
                <a:cs typeface="Times New Roman" panose="02020603050405020304" charset="0"/>
              </a:rPr>
              <a:t>Therefore we can use Random Forest to predict </a:t>
            </a:r>
            <a:r>
              <a:rPr lang="en-US" sz="2000" dirty="0">
                <a:solidFill>
                  <a:srgbClr val="000000"/>
                </a:solidFill>
                <a:latin typeface="Times New Roman" panose="02020603050405020304" charset="0"/>
                <a:cs typeface="Times New Roman" panose="02020603050405020304" charset="0"/>
              </a:rPr>
              <a:t>P</a:t>
            </a:r>
            <a:r>
              <a:rPr lang="en-US" sz="2000" i="0" dirty="0">
                <a:solidFill>
                  <a:srgbClr val="000000"/>
                </a:solidFill>
                <a:effectLst/>
                <a:latin typeface="Times New Roman" panose="02020603050405020304" charset="0"/>
                <a:cs typeface="Times New Roman" panose="02020603050405020304" charset="0"/>
              </a:rPr>
              <a:t>atient will suffer from a stroke or not.</a:t>
            </a:r>
            <a:br>
              <a:rPr lang="en-US" i="0" dirty="0">
                <a:solidFill>
                  <a:srgbClr val="000000"/>
                </a:solidFill>
                <a:effectLst/>
                <a:latin typeface="Times New Roman" panose="02020603050405020304" charset="0"/>
                <a:cs typeface="Times New Roman" panose="02020603050405020304" charset="0"/>
              </a:rPr>
            </a:br>
            <a:br>
              <a:rPr lang="en-IN" dirty="0">
                <a:solidFill>
                  <a:srgbClr val="0070C0"/>
                </a:solidFill>
              </a:rPr>
            </a:br>
            <a:br>
              <a:rPr lang="en-IN" dirty="0">
                <a:solidFill>
                  <a:srgbClr val="0070C0"/>
                </a:solidFill>
              </a:rPr>
            </a:br>
            <a:br>
              <a:rPr lang="en-IN" dirty="0">
                <a:solidFill>
                  <a:srgbClr val="0070C0"/>
                </a:solidFill>
              </a:rPr>
            </a:br>
            <a:endParaRPr lang="en-IN" dirty="0">
              <a:solidFill>
                <a:srgbClr val="0070C0"/>
              </a:solidFill>
            </a:endParaRPr>
          </a:p>
        </p:txBody>
      </p:sp>
      <p:sp>
        <p:nvSpPr>
          <p:cNvPr id="4" name="Rectangle 1"/>
          <p:cNvSpPr>
            <a:spLocks noGrp="1" noChangeArrowheads="1"/>
          </p:cNvSpPr>
          <p:nvPr>
            <p:ph idx="1"/>
          </p:nvPr>
        </p:nvSpPr>
        <p:spPr bwMode="auto">
          <a:xfrm rot="16022772">
            <a:off x="6095967" y="4610262"/>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83343" y="1197013"/>
            <a:ext cx="6365969" cy="485351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latin typeface="Times New Roman" panose="02020603050405020304" charset="0"/>
                <a:cs typeface="Times New Roman" panose="02020603050405020304" charset="0"/>
              </a:rPr>
              <a:t>Conclusion</a:t>
            </a:r>
            <a:endParaRPr lang="en-IN" b="1" dirty="0">
              <a:solidFill>
                <a:srgbClr val="FF0000"/>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r>
              <a:rPr lang="en-IN" dirty="0">
                <a:solidFill>
                  <a:srgbClr val="0070C0"/>
                </a:solidFill>
                <a:latin typeface="Times New Roman" panose="02020603050405020304" charset="0"/>
                <a:cs typeface="Times New Roman" panose="02020603050405020304" charset="0"/>
              </a:rPr>
              <a:t>We use the dataset, where we analyse the data or visualize the </a:t>
            </a:r>
            <a:r>
              <a:rPr lang="en-IN" dirty="0" err="1">
                <a:solidFill>
                  <a:srgbClr val="0070C0"/>
                </a:solidFill>
                <a:latin typeface="Times New Roman" panose="02020603050405020304" charset="0"/>
                <a:cs typeface="Times New Roman" panose="02020603050405020304" charset="0"/>
              </a:rPr>
              <a:t>the</a:t>
            </a:r>
            <a:r>
              <a:rPr lang="en-IN" dirty="0">
                <a:solidFill>
                  <a:srgbClr val="0070C0"/>
                </a:solidFill>
                <a:latin typeface="Times New Roman" panose="02020603050405020304" charset="0"/>
                <a:cs typeface="Times New Roman" panose="02020603050405020304" charset="0"/>
              </a:rPr>
              <a:t> affecting factor of stroke such as Age, Glucose level, Smoking status</a:t>
            </a:r>
            <a:endParaRPr lang="en-IN" dirty="0">
              <a:solidFill>
                <a:srgbClr val="0070C0"/>
              </a:solidFill>
              <a:latin typeface="Times New Roman" panose="02020603050405020304" charset="0"/>
              <a:cs typeface="Times New Roman" panose="02020603050405020304" charset="0"/>
            </a:endParaRPr>
          </a:p>
          <a:p>
            <a:pPr marL="0" indent="0">
              <a:buNone/>
            </a:pPr>
            <a:r>
              <a:rPr lang="en-IN" dirty="0">
                <a:solidFill>
                  <a:srgbClr val="0070C0"/>
                </a:solidFill>
                <a:latin typeface="Times New Roman" panose="02020603050405020304" charset="0"/>
                <a:cs typeface="Times New Roman" panose="02020603050405020304" charset="0"/>
              </a:rPr>
              <a:t>Heart Disease, BMI, Hypertension.</a:t>
            </a:r>
            <a:endParaRPr lang="en-IN" dirty="0">
              <a:solidFill>
                <a:srgbClr val="0070C0"/>
              </a:solidFill>
              <a:latin typeface="Times New Roman" panose="02020603050405020304" charset="0"/>
              <a:cs typeface="Times New Roman" panose="02020603050405020304" charset="0"/>
            </a:endParaRPr>
          </a:p>
          <a:p>
            <a:pPr marL="0" indent="0">
              <a:buNone/>
            </a:pPr>
            <a:r>
              <a:rPr lang="en-IN" dirty="0">
                <a:solidFill>
                  <a:srgbClr val="0070C0"/>
                </a:solidFill>
                <a:latin typeface="Times New Roman" panose="02020603050405020304" charset="0"/>
                <a:cs typeface="Times New Roman" panose="02020603050405020304" charset="0"/>
              </a:rPr>
              <a:t>We model the data to use Machine learning Algorithm </a:t>
            </a:r>
            <a:endParaRPr lang="en-IN" dirty="0">
              <a:solidFill>
                <a:srgbClr val="0070C0"/>
              </a:solidFill>
              <a:latin typeface="Times New Roman" panose="02020603050405020304" charset="0"/>
              <a:cs typeface="Times New Roman" panose="02020603050405020304" charset="0"/>
            </a:endParaRPr>
          </a:p>
          <a:p>
            <a:pPr marL="0" indent="0">
              <a:buNone/>
            </a:pPr>
            <a:r>
              <a:rPr lang="en-IN" dirty="0">
                <a:solidFill>
                  <a:srgbClr val="0070C0"/>
                </a:solidFill>
                <a:latin typeface="Times New Roman" panose="02020603050405020304" charset="0"/>
                <a:cs typeface="Times New Roman" panose="02020603050405020304" charset="0"/>
              </a:rPr>
              <a:t>To find the accuracy of Prediction by Random Forest Classifier </a:t>
            </a:r>
            <a:endParaRPr lang="en-IN" dirty="0">
              <a:solidFill>
                <a:srgbClr val="0070C0"/>
              </a:solidFill>
              <a:latin typeface="Times New Roman" panose="02020603050405020304" charset="0"/>
              <a:cs typeface="Times New Roman" panose="02020603050405020304" charset="0"/>
            </a:endParaRPr>
          </a:p>
          <a:p>
            <a:pPr marL="0" indent="0">
              <a:buNone/>
            </a:pPr>
            <a:r>
              <a:rPr lang="en-IN" dirty="0">
                <a:solidFill>
                  <a:srgbClr val="0070C0"/>
                </a:solidFill>
                <a:latin typeface="Times New Roman" panose="02020603050405020304" charset="0"/>
                <a:cs typeface="Times New Roman" panose="02020603050405020304" charset="0"/>
              </a:rPr>
              <a:t>The Accuracy is 94.96%.</a:t>
            </a:r>
            <a:endParaRPr lang="en-IN" dirty="0">
              <a:solidFill>
                <a:srgbClr val="0070C0"/>
              </a:solidFill>
              <a:latin typeface="Times New Roman" panose="02020603050405020304" charset="0"/>
              <a:cs typeface="Times New Roman" panose="02020603050405020304" charset="0"/>
            </a:endParaRPr>
          </a:p>
          <a:p>
            <a:pPr marL="0" indent="0">
              <a:buNone/>
            </a:pPr>
            <a:r>
              <a:rPr lang="en-IN" dirty="0">
                <a:latin typeface="Times New Roman" panose="02020603050405020304" charset="0"/>
                <a:cs typeface="Times New Roman" panose="02020603050405020304" charset="0"/>
              </a:rPr>
              <a:t> </a:t>
            </a:r>
            <a:endParaRPr lang="en-IN" dirty="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70C0"/>
                </a:solidFill>
                <a:latin typeface="Times New Roman" panose="02020603050405020304" charset="0"/>
                <a:cs typeface="Times New Roman" panose="02020603050405020304" charset="0"/>
              </a:rPr>
              <a:t>Problem Statement</a:t>
            </a:r>
            <a:endParaRPr lang="en-IN" b="1" dirty="0">
              <a:solidFill>
                <a:srgbClr val="0070C0"/>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r>
              <a:rPr lang="en-US" dirty="0">
                <a:latin typeface="Times New Roman" panose="02020603050405020304" charset="0"/>
                <a:cs typeface="Times New Roman" panose="02020603050405020304" charset="0"/>
              </a:rPr>
              <a:t>H</a:t>
            </a:r>
            <a:r>
              <a:rPr lang="en-US" b="0" i="0" dirty="0">
                <a:effectLst/>
                <a:latin typeface="Times New Roman" panose="02020603050405020304" charset="0"/>
                <a:cs typeface="Times New Roman" panose="02020603050405020304" charset="0"/>
              </a:rPr>
              <a:t>ealthcare-dataset-stroke-data.csv dataset is used to predict whether a patient is likely to get stroke based on the input parameters like gender, age, and various diseases and smoking status. A subset of the original train data is taken using the filtering method for Machine Learning and Data Visualization purposes.</a:t>
            </a:r>
            <a:endParaRPr lang="en-IN" dirty="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5285"/>
            <a:ext cx="10515600" cy="1325563"/>
          </a:xfrm>
        </p:spPr>
        <p:txBody>
          <a:bodyPr/>
          <a:lstStyle/>
          <a:p>
            <a:r>
              <a:rPr lang="en-IN" b="1" dirty="0">
                <a:solidFill>
                  <a:srgbClr val="0070C0"/>
                </a:solidFill>
                <a:latin typeface="Times New Roman" panose="02020603050405020304" charset="0"/>
                <a:cs typeface="Times New Roman" panose="02020603050405020304" charset="0"/>
              </a:rPr>
              <a:t>About The Data</a:t>
            </a:r>
            <a:endParaRPr lang="en-IN" b="1" dirty="0">
              <a:solidFill>
                <a:srgbClr val="0070C0"/>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fontScale="62500" lnSpcReduction="20000"/>
          </a:bodyPr>
          <a:lstStyle/>
          <a:p>
            <a:pPr algn="l" fontAlgn="base"/>
            <a:r>
              <a:rPr lang="en-US" b="0" i="0" dirty="0">
                <a:effectLst/>
                <a:latin typeface="Times New Roman" panose="02020603050405020304" charset="0"/>
                <a:cs typeface="Times New Roman" panose="02020603050405020304" charset="0"/>
              </a:rPr>
              <a:t>According to the World Health Organization (WHO) stroke is the 2nd leading cause of death globally, responsible for approximately 11% of total deaths.</a:t>
            </a:r>
            <a:br>
              <a:rPr lang="en-US" b="0" i="0" dirty="0">
                <a:effectLst/>
                <a:latin typeface="Times New Roman" panose="02020603050405020304" charset="0"/>
                <a:cs typeface="Times New Roman" panose="02020603050405020304" charset="0"/>
              </a:rPr>
            </a:br>
            <a:r>
              <a:rPr lang="en-US" b="0" i="0" dirty="0">
                <a:effectLst/>
                <a:latin typeface="Times New Roman" panose="02020603050405020304" charset="0"/>
                <a:cs typeface="Times New Roman" panose="02020603050405020304" charset="0"/>
              </a:rPr>
              <a:t>This dataset is used to predict whether a patient is likely to get stroke based on the input parameters like gender, age, various diseases, and smoking status. Each row in the data provides </a:t>
            </a:r>
            <a:r>
              <a:rPr lang="en-US" b="0" i="0" dirty="0" err="1">
                <a:effectLst/>
                <a:latin typeface="Times New Roman" panose="02020603050405020304" charset="0"/>
                <a:cs typeface="Times New Roman" panose="02020603050405020304" charset="0"/>
              </a:rPr>
              <a:t>relavant</a:t>
            </a:r>
            <a:r>
              <a:rPr lang="en-US" b="0" i="0" dirty="0">
                <a:effectLst/>
                <a:latin typeface="Times New Roman" panose="02020603050405020304" charset="0"/>
                <a:cs typeface="Times New Roman" panose="02020603050405020304" charset="0"/>
              </a:rPr>
              <a:t> information about the patient.</a:t>
            </a:r>
            <a:endParaRPr lang="en-US" b="0" i="0" dirty="0">
              <a:effectLst/>
              <a:latin typeface="Times New Roman" panose="02020603050405020304" charset="0"/>
              <a:cs typeface="Times New Roman" panose="02020603050405020304" charset="0"/>
            </a:endParaRPr>
          </a:p>
          <a:p>
            <a:pPr algn="l" fontAlgn="base"/>
            <a:r>
              <a:rPr lang="en-US" b="1" i="0" dirty="0">
                <a:solidFill>
                  <a:srgbClr val="FFFF00"/>
                </a:solidFill>
                <a:effectLst/>
                <a:latin typeface="Times New Roman" panose="02020603050405020304" charset="0"/>
                <a:cs typeface="Times New Roman" panose="02020603050405020304" charset="0"/>
              </a:rPr>
              <a:t>Attribute Information</a:t>
            </a:r>
            <a:endParaRPr lang="en-US" b="1" i="0" dirty="0">
              <a:solidFill>
                <a:srgbClr val="FFFF00"/>
              </a:solidFill>
              <a:effectLst/>
              <a:latin typeface="Times New Roman" panose="02020603050405020304" charset="0"/>
              <a:cs typeface="Times New Roman" panose="02020603050405020304" charset="0"/>
            </a:endParaRPr>
          </a:p>
          <a:p>
            <a:pPr algn="l" fontAlgn="base"/>
            <a:r>
              <a:rPr lang="en-US" b="0" i="0" dirty="0">
                <a:effectLst/>
                <a:latin typeface="Times New Roman" panose="02020603050405020304" charset="0"/>
                <a:cs typeface="Times New Roman" panose="02020603050405020304" charset="0"/>
              </a:rPr>
              <a:t>1) id: unique identifier</a:t>
            </a:r>
            <a:br>
              <a:rPr lang="en-US" b="0" i="0" dirty="0">
                <a:effectLst/>
                <a:latin typeface="Times New Roman" panose="02020603050405020304" charset="0"/>
                <a:cs typeface="Times New Roman" panose="02020603050405020304" charset="0"/>
              </a:rPr>
            </a:br>
            <a:r>
              <a:rPr lang="en-US" b="0" i="0" dirty="0">
                <a:effectLst/>
                <a:latin typeface="Times New Roman" panose="02020603050405020304" charset="0"/>
                <a:cs typeface="Times New Roman" panose="02020603050405020304" charset="0"/>
              </a:rPr>
              <a:t>2) gender: "Male", "Female</a:t>
            </a:r>
            <a:r>
              <a:rPr lang="en-US" b="0" i="0">
                <a:effectLst/>
                <a:latin typeface="Times New Roman" panose="02020603050405020304" charset="0"/>
                <a:cs typeface="Times New Roman" panose="02020603050405020304" charset="0"/>
              </a:rPr>
              <a:t>" </a:t>
            </a:r>
            <a:br>
              <a:rPr lang="en-US" b="0" i="0" dirty="0">
                <a:effectLst/>
                <a:latin typeface="Times New Roman" panose="02020603050405020304" charset="0"/>
                <a:cs typeface="Times New Roman" panose="02020603050405020304" charset="0"/>
              </a:rPr>
            </a:br>
            <a:r>
              <a:rPr lang="en-US" b="0" i="0" dirty="0">
                <a:effectLst/>
                <a:latin typeface="Times New Roman" panose="02020603050405020304" charset="0"/>
                <a:cs typeface="Times New Roman" panose="02020603050405020304" charset="0"/>
              </a:rPr>
              <a:t>3) age: age of the patient</a:t>
            </a:r>
            <a:br>
              <a:rPr lang="en-US" b="0" i="0" dirty="0">
                <a:effectLst/>
                <a:latin typeface="Times New Roman" panose="02020603050405020304" charset="0"/>
                <a:cs typeface="Times New Roman" panose="02020603050405020304" charset="0"/>
              </a:rPr>
            </a:br>
            <a:r>
              <a:rPr lang="en-US" b="0" i="0" dirty="0">
                <a:effectLst/>
                <a:latin typeface="Times New Roman" panose="02020603050405020304" charset="0"/>
                <a:cs typeface="Times New Roman" panose="02020603050405020304" charset="0"/>
              </a:rPr>
              <a:t>4) hypertension: 0 if the patient doesn't have hypertension, 1 if the patient has hypertension</a:t>
            </a:r>
            <a:br>
              <a:rPr lang="en-US" b="0" i="0" dirty="0">
                <a:effectLst/>
                <a:latin typeface="Times New Roman" panose="02020603050405020304" charset="0"/>
                <a:cs typeface="Times New Roman" panose="02020603050405020304" charset="0"/>
              </a:rPr>
            </a:br>
            <a:r>
              <a:rPr lang="en-US" b="0" i="0" dirty="0">
                <a:effectLst/>
                <a:latin typeface="Times New Roman" panose="02020603050405020304" charset="0"/>
                <a:cs typeface="Times New Roman" panose="02020603050405020304" charset="0"/>
              </a:rPr>
              <a:t>5) </a:t>
            </a:r>
            <a:r>
              <a:rPr lang="en-US" b="0" i="0" dirty="0" err="1">
                <a:effectLst/>
                <a:latin typeface="Times New Roman" panose="02020603050405020304" charset="0"/>
                <a:cs typeface="Times New Roman" panose="02020603050405020304" charset="0"/>
              </a:rPr>
              <a:t>heart_disease</a:t>
            </a:r>
            <a:r>
              <a:rPr lang="en-US" b="0" i="0" dirty="0">
                <a:effectLst/>
                <a:latin typeface="Times New Roman" panose="02020603050405020304" charset="0"/>
                <a:cs typeface="Times New Roman" panose="02020603050405020304" charset="0"/>
              </a:rPr>
              <a:t>: 0 if the patient doesn't have any heart diseases, 1 if the patient has a heart disease</a:t>
            </a:r>
            <a:br>
              <a:rPr lang="en-US" b="0" i="0" dirty="0">
                <a:effectLst/>
                <a:latin typeface="Times New Roman" panose="02020603050405020304" charset="0"/>
                <a:cs typeface="Times New Roman" panose="02020603050405020304" charset="0"/>
              </a:rPr>
            </a:br>
            <a:r>
              <a:rPr lang="en-US" b="0" i="0" dirty="0">
                <a:effectLst/>
                <a:latin typeface="Times New Roman" panose="02020603050405020304" charset="0"/>
                <a:cs typeface="Times New Roman" panose="02020603050405020304" charset="0"/>
              </a:rPr>
              <a:t>6) </a:t>
            </a:r>
            <a:r>
              <a:rPr lang="en-US" b="0" i="0" dirty="0" err="1">
                <a:effectLst/>
                <a:latin typeface="Times New Roman" panose="02020603050405020304" charset="0"/>
                <a:cs typeface="Times New Roman" panose="02020603050405020304" charset="0"/>
              </a:rPr>
              <a:t>ever_married</a:t>
            </a:r>
            <a:r>
              <a:rPr lang="en-US" b="0" i="0" dirty="0">
                <a:effectLst/>
                <a:latin typeface="Times New Roman" panose="02020603050405020304" charset="0"/>
                <a:cs typeface="Times New Roman" panose="02020603050405020304" charset="0"/>
              </a:rPr>
              <a:t>: "No" or "Yes"</a:t>
            </a:r>
            <a:br>
              <a:rPr lang="en-US" b="0" i="0" dirty="0">
                <a:effectLst/>
                <a:latin typeface="Times New Roman" panose="02020603050405020304" charset="0"/>
                <a:cs typeface="Times New Roman" panose="02020603050405020304" charset="0"/>
              </a:rPr>
            </a:br>
            <a:r>
              <a:rPr lang="en-US" b="0" i="0" dirty="0">
                <a:effectLst/>
                <a:latin typeface="Times New Roman" panose="02020603050405020304" charset="0"/>
                <a:cs typeface="Times New Roman" panose="02020603050405020304" charset="0"/>
              </a:rPr>
              <a:t>7) </a:t>
            </a:r>
            <a:r>
              <a:rPr lang="en-US" b="0" i="0" dirty="0" err="1">
                <a:effectLst/>
                <a:latin typeface="Times New Roman" panose="02020603050405020304" charset="0"/>
                <a:cs typeface="Times New Roman" panose="02020603050405020304" charset="0"/>
              </a:rPr>
              <a:t>work_type</a:t>
            </a:r>
            <a:r>
              <a:rPr lang="en-US" b="0" i="0" dirty="0">
                <a:effectLst/>
                <a:latin typeface="Times New Roman" panose="02020603050405020304" charset="0"/>
                <a:cs typeface="Times New Roman" panose="02020603050405020304" charset="0"/>
              </a:rPr>
              <a:t>: "children", "</a:t>
            </a:r>
            <a:r>
              <a:rPr lang="en-US" b="0" i="0" dirty="0" err="1">
                <a:effectLst/>
                <a:latin typeface="Times New Roman" panose="02020603050405020304" charset="0"/>
                <a:cs typeface="Times New Roman" panose="02020603050405020304" charset="0"/>
              </a:rPr>
              <a:t>Govt_jov</a:t>
            </a:r>
            <a:r>
              <a:rPr lang="en-US" b="0" i="0" dirty="0">
                <a:effectLst/>
                <a:latin typeface="Times New Roman" panose="02020603050405020304" charset="0"/>
                <a:cs typeface="Times New Roman" panose="02020603050405020304" charset="0"/>
              </a:rPr>
              <a:t>", "</a:t>
            </a:r>
            <a:r>
              <a:rPr lang="en-US" b="0" i="0" dirty="0" err="1">
                <a:effectLst/>
                <a:latin typeface="Times New Roman" panose="02020603050405020304" charset="0"/>
                <a:cs typeface="Times New Roman" panose="02020603050405020304" charset="0"/>
              </a:rPr>
              <a:t>Never_worked</a:t>
            </a:r>
            <a:r>
              <a:rPr lang="en-US" b="0" i="0" dirty="0">
                <a:effectLst/>
                <a:latin typeface="Times New Roman" panose="02020603050405020304" charset="0"/>
                <a:cs typeface="Times New Roman" panose="02020603050405020304" charset="0"/>
              </a:rPr>
              <a:t>", "Private" or "Self-employed"</a:t>
            </a:r>
            <a:br>
              <a:rPr lang="en-US" b="0" i="0" dirty="0">
                <a:effectLst/>
                <a:latin typeface="Times New Roman" panose="02020603050405020304" charset="0"/>
                <a:cs typeface="Times New Roman" panose="02020603050405020304" charset="0"/>
              </a:rPr>
            </a:br>
            <a:r>
              <a:rPr lang="en-US" b="0" i="0" dirty="0">
                <a:effectLst/>
                <a:latin typeface="Times New Roman" panose="02020603050405020304" charset="0"/>
                <a:cs typeface="Times New Roman" panose="02020603050405020304" charset="0"/>
              </a:rPr>
              <a:t>8) </a:t>
            </a:r>
            <a:r>
              <a:rPr lang="en-US" b="0" i="0" dirty="0" err="1">
                <a:effectLst/>
                <a:latin typeface="Times New Roman" panose="02020603050405020304" charset="0"/>
                <a:cs typeface="Times New Roman" panose="02020603050405020304" charset="0"/>
              </a:rPr>
              <a:t>Residence_type</a:t>
            </a:r>
            <a:r>
              <a:rPr lang="en-US" b="0" i="0" dirty="0">
                <a:effectLst/>
                <a:latin typeface="Times New Roman" panose="02020603050405020304" charset="0"/>
                <a:cs typeface="Times New Roman" panose="02020603050405020304" charset="0"/>
              </a:rPr>
              <a:t>: "Rural" or "Urban"</a:t>
            </a:r>
            <a:br>
              <a:rPr lang="en-US" b="0" i="0" dirty="0">
                <a:effectLst/>
                <a:latin typeface="Times New Roman" panose="02020603050405020304" charset="0"/>
                <a:cs typeface="Times New Roman" panose="02020603050405020304" charset="0"/>
              </a:rPr>
            </a:br>
            <a:r>
              <a:rPr lang="en-US" b="0" i="0" dirty="0">
                <a:effectLst/>
                <a:latin typeface="Times New Roman" panose="02020603050405020304" charset="0"/>
                <a:cs typeface="Times New Roman" panose="02020603050405020304" charset="0"/>
              </a:rPr>
              <a:t>9) </a:t>
            </a:r>
            <a:r>
              <a:rPr lang="en-US" b="0" i="0" dirty="0" err="1">
                <a:effectLst/>
                <a:latin typeface="Times New Roman" panose="02020603050405020304" charset="0"/>
                <a:cs typeface="Times New Roman" panose="02020603050405020304" charset="0"/>
              </a:rPr>
              <a:t>avg_glucose_level</a:t>
            </a:r>
            <a:r>
              <a:rPr lang="en-US" b="0" i="0" dirty="0">
                <a:effectLst/>
                <a:latin typeface="Times New Roman" panose="02020603050405020304" charset="0"/>
                <a:cs typeface="Times New Roman" panose="02020603050405020304" charset="0"/>
              </a:rPr>
              <a:t>: average glucose level in blood</a:t>
            </a:r>
            <a:br>
              <a:rPr lang="en-US" b="0" i="0" dirty="0">
                <a:effectLst/>
                <a:latin typeface="Times New Roman" panose="02020603050405020304" charset="0"/>
                <a:cs typeface="Times New Roman" panose="02020603050405020304" charset="0"/>
              </a:rPr>
            </a:br>
            <a:r>
              <a:rPr lang="en-US" b="0" i="0" dirty="0">
                <a:effectLst/>
                <a:latin typeface="Times New Roman" panose="02020603050405020304" charset="0"/>
                <a:cs typeface="Times New Roman" panose="02020603050405020304" charset="0"/>
              </a:rPr>
              <a:t>10) </a:t>
            </a:r>
            <a:r>
              <a:rPr lang="en-US" b="0" i="0" dirty="0" err="1">
                <a:effectLst/>
                <a:latin typeface="Times New Roman" panose="02020603050405020304" charset="0"/>
                <a:cs typeface="Times New Roman" panose="02020603050405020304" charset="0"/>
              </a:rPr>
              <a:t>bmi</a:t>
            </a:r>
            <a:r>
              <a:rPr lang="en-US" b="0" i="0" dirty="0">
                <a:effectLst/>
                <a:latin typeface="Times New Roman" panose="02020603050405020304" charset="0"/>
                <a:cs typeface="Times New Roman" panose="02020603050405020304" charset="0"/>
              </a:rPr>
              <a:t>: body mass index</a:t>
            </a:r>
            <a:br>
              <a:rPr lang="en-US" b="0" i="0" dirty="0">
                <a:effectLst/>
                <a:latin typeface="Times New Roman" panose="02020603050405020304" charset="0"/>
                <a:cs typeface="Times New Roman" panose="02020603050405020304" charset="0"/>
              </a:rPr>
            </a:br>
            <a:r>
              <a:rPr lang="en-US" b="0" i="0" dirty="0">
                <a:effectLst/>
                <a:latin typeface="Times New Roman" panose="02020603050405020304" charset="0"/>
                <a:cs typeface="Times New Roman" panose="02020603050405020304" charset="0"/>
              </a:rPr>
              <a:t>11) </a:t>
            </a:r>
            <a:r>
              <a:rPr lang="en-US" b="0" i="0" dirty="0" err="1">
                <a:effectLst/>
                <a:latin typeface="Times New Roman" panose="02020603050405020304" charset="0"/>
                <a:cs typeface="Times New Roman" panose="02020603050405020304" charset="0"/>
              </a:rPr>
              <a:t>smoking_status</a:t>
            </a:r>
            <a:r>
              <a:rPr lang="en-US" b="0" i="0" dirty="0">
                <a:effectLst/>
                <a:latin typeface="Times New Roman" panose="02020603050405020304" charset="0"/>
                <a:cs typeface="Times New Roman" panose="02020603050405020304" charset="0"/>
              </a:rPr>
              <a:t>: "formerly smoked", "never smoked", "smokes" or "Unknown"*</a:t>
            </a:r>
            <a:br>
              <a:rPr lang="en-US" b="0" i="0" dirty="0">
                <a:effectLst/>
                <a:latin typeface="Times New Roman" panose="02020603050405020304" charset="0"/>
                <a:cs typeface="Times New Roman" panose="02020603050405020304" charset="0"/>
              </a:rPr>
            </a:br>
            <a:r>
              <a:rPr lang="en-US" b="0" i="0" dirty="0">
                <a:effectLst/>
                <a:latin typeface="Times New Roman" panose="02020603050405020304" charset="0"/>
                <a:cs typeface="Times New Roman" panose="02020603050405020304" charset="0"/>
              </a:rPr>
              <a:t>12) stroke: 1 if the patient had a stroke or 0 if not</a:t>
            </a:r>
            <a:br>
              <a:rPr lang="en-US" b="0" i="0" dirty="0">
                <a:effectLst/>
                <a:latin typeface="Times New Roman" panose="02020603050405020304" charset="0"/>
                <a:cs typeface="Times New Roman" panose="02020603050405020304" charset="0"/>
              </a:rPr>
            </a:br>
            <a:r>
              <a:rPr lang="en-US" b="0" i="0" dirty="0">
                <a:effectLst/>
                <a:latin typeface="Times New Roman" panose="02020603050405020304" charset="0"/>
                <a:cs typeface="Times New Roman" panose="02020603050405020304" charset="0"/>
              </a:rPr>
              <a:t>*Note: "Unknown" in </a:t>
            </a:r>
            <a:r>
              <a:rPr lang="en-US" b="0" i="0" dirty="0" err="1">
                <a:effectLst/>
                <a:latin typeface="Times New Roman" panose="02020603050405020304" charset="0"/>
                <a:cs typeface="Times New Roman" panose="02020603050405020304" charset="0"/>
              </a:rPr>
              <a:t>smoking_status</a:t>
            </a:r>
            <a:r>
              <a:rPr lang="en-US" b="0" i="0" dirty="0">
                <a:effectLst/>
                <a:latin typeface="Times New Roman" panose="02020603050405020304" charset="0"/>
                <a:cs typeface="Times New Roman" panose="02020603050405020304" charset="0"/>
              </a:rPr>
              <a:t> means that the information is unavailable for this patient</a:t>
            </a:r>
            <a:endParaRPr lang="en-US" b="0" i="0" dirty="0">
              <a:effectLst/>
              <a:latin typeface="Times New Roman" panose="02020603050405020304" charset="0"/>
              <a:cs typeface="Times New Roman" panose="02020603050405020304" charset="0"/>
            </a:endParaRPr>
          </a:p>
          <a:p>
            <a:endParaRPr lang="en-IN" dirty="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70C0"/>
                </a:solidFill>
                <a:latin typeface="Times New Roman" panose="02020603050405020304" charset="0"/>
                <a:cs typeface="Times New Roman" panose="02020603050405020304" charset="0"/>
              </a:rPr>
              <a:t>Data Describe</a:t>
            </a:r>
            <a:endParaRPr lang="en-IN" b="1" dirty="0">
              <a:solidFill>
                <a:srgbClr val="0070C0"/>
              </a:solidFill>
              <a:latin typeface="Times New Roman" panose="02020603050405020304" charset="0"/>
              <a:cs typeface="Times New Roman" panose="02020603050405020304" charset="0"/>
            </a:endParaRPr>
          </a:p>
        </p:txBody>
      </p:sp>
      <p:pic>
        <p:nvPicPr>
          <p:cNvPr id="7" name="Content Placeholder 6"/>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570103" y="1701785"/>
            <a:ext cx="8554644" cy="3734321"/>
          </a:xfrm>
          <a:prstGeom prst="rect">
            <a:avLst/>
          </a:prstGeom>
          <a:solidFill>
            <a:srgbClr val="000000">
              <a:shade val="95000"/>
            </a:srgbClr>
          </a:solidFill>
          <a:ln w="444500" cap="sq">
            <a:solidFill>
              <a:srgbClr val="000000"/>
            </a:solidFill>
            <a:miter lim="800000"/>
            <a:headEnd/>
            <a:tailEnd/>
          </a:ln>
          <a:effectLst>
            <a:outerShdw blurRad="254000" dist="190500" dir="2700000" sy="90000" algn="bl" rotWithShape="0">
              <a:srgbClr val="000000">
                <a:alpha val="4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483942" cy="6232320"/>
          </a:xfrm>
        </p:spPr>
        <p:txBody>
          <a:bodyPr>
            <a:normAutofit fontScale="90000"/>
          </a:bodyPr>
          <a:lstStyle/>
          <a:p>
            <a:r>
              <a:rPr lang="en-IN" b="1" dirty="0">
                <a:solidFill>
                  <a:srgbClr val="0070C0"/>
                </a:solidFill>
                <a:latin typeface="Times New Roman" panose="02020603050405020304" charset="0"/>
                <a:cs typeface="Times New Roman" panose="02020603050405020304" charset="0"/>
              </a:rPr>
              <a:t>Affect of BMI on Stroke</a:t>
            </a:r>
            <a:br>
              <a:rPr lang="en-IN" dirty="0">
                <a:latin typeface="Times New Roman" panose="02020603050405020304" charset="0"/>
                <a:cs typeface="Times New Roman" panose="02020603050405020304" charset="0"/>
              </a:rPr>
            </a:br>
            <a:br>
              <a:rPr lang="en-IN" dirty="0">
                <a:latin typeface="Times New Roman" panose="02020603050405020304" charset="0"/>
                <a:cs typeface="Times New Roman" panose="02020603050405020304" charset="0"/>
              </a:rPr>
            </a:br>
            <a:br>
              <a:rPr lang="en-IN" sz="2700" dirty="0">
                <a:latin typeface="Times New Roman" panose="02020603050405020304" charset="0"/>
                <a:cs typeface="Times New Roman" panose="02020603050405020304" charset="0"/>
              </a:rPr>
            </a:br>
            <a:r>
              <a:rPr lang="en-US" sz="2700" i="0" dirty="0">
                <a:solidFill>
                  <a:srgbClr val="000000"/>
                </a:solidFill>
                <a:effectLst/>
                <a:latin typeface="Times New Roman" panose="02020603050405020304" charset="0"/>
                <a:cs typeface="Times New Roman" panose="02020603050405020304" charset="0"/>
              </a:rPr>
              <a:t>From this Graph or data, We can easily conclude that if a person getting stroke then 46% person is overweight and 39% is obese.</a:t>
            </a:r>
            <a:br>
              <a:rPr lang="en-IN" sz="2700" dirty="0">
                <a:latin typeface="Times New Roman" panose="02020603050405020304" charset="0"/>
                <a:cs typeface="Times New Roman" panose="02020603050405020304" charset="0"/>
              </a:rPr>
            </a:br>
            <a:br>
              <a:rPr lang="en-IN" sz="2700" dirty="0"/>
            </a:br>
            <a:br>
              <a:rPr lang="en-IN" dirty="0"/>
            </a:br>
            <a:br>
              <a:rPr lang="en-IN" dirty="0"/>
            </a:br>
            <a:br>
              <a:rPr lang="en-IN" dirty="0"/>
            </a:br>
            <a:br>
              <a:rPr lang="en-IN" dirty="0"/>
            </a:br>
            <a:endParaRPr lang="en-IN" dirty="0"/>
          </a:p>
        </p:txBody>
      </p:sp>
      <p:pic>
        <p:nvPicPr>
          <p:cNvPr id="7" name="Content Placeholder 6"/>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774427" y="871895"/>
            <a:ext cx="5093108" cy="5115949"/>
          </a:xfrm>
          <a:prstGeom prst="rect">
            <a:avLst/>
          </a:prstGeom>
          <a:solidFill>
            <a:srgbClr val="000000">
              <a:shade val="95000"/>
            </a:srgbClr>
          </a:solidFill>
          <a:ln w="444500" cap="sq">
            <a:solidFill>
              <a:srgbClr val="000000"/>
            </a:solidFill>
            <a:miter lim="800000"/>
            <a:headEnd/>
            <a:tailEnd/>
          </a:ln>
          <a:effectLst>
            <a:outerShdw blurRad="254000" dist="190500" dir="2700000" sy="90000" algn="bl" rotWithShape="0">
              <a:srgbClr val="000000">
                <a:alpha val="4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419" y="1415845"/>
            <a:ext cx="5515897" cy="5112774"/>
          </a:xfrm>
        </p:spPr>
        <p:txBody>
          <a:bodyPr>
            <a:normAutofit fontScale="90000"/>
          </a:bodyPr>
          <a:lstStyle/>
          <a:p>
            <a:pPr algn="l"/>
            <a:br>
              <a:rPr lang="en-IN" dirty="0"/>
            </a:br>
            <a:br>
              <a:rPr lang="en-IN" dirty="0"/>
            </a:br>
            <a:br>
              <a:rPr lang="en-IN" dirty="0"/>
            </a:br>
            <a:br>
              <a:rPr lang="en-IN" dirty="0"/>
            </a:br>
            <a:br>
              <a:rPr lang="en-IN" dirty="0"/>
            </a:br>
            <a:r>
              <a:rPr lang="en-IN" b="1" dirty="0">
                <a:solidFill>
                  <a:srgbClr val="0070C0"/>
                </a:solidFill>
                <a:latin typeface="Times New Roman" panose="02020603050405020304" charset="0"/>
                <a:cs typeface="Times New Roman" panose="02020603050405020304" charset="0"/>
              </a:rPr>
              <a:t>Affect of Age on stroke</a:t>
            </a:r>
            <a:br>
              <a:rPr lang="en-IN" b="1" dirty="0">
                <a:solidFill>
                  <a:srgbClr val="0070C0"/>
                </a:solidFill>
                <a:latin typeface="Times New Roman" panose="02020603050405020304" charset="0"/>
                <a:cs typeface="Times New Roman" panose="02020603050405020304" charset="0"/>
              </a:rPr>
            </a:br>
            <a:br>
              <a:rPr lang="en-IN" dirty="0">
                <a:latin typeface="Times New Roman" panose="02020603050405020304" charset="0"/>
                <a:cs typeface="Times New Roman" panose="02020603050405020304" charset="0"/>
              </a:rPr>
            </a:br>
            <a:r>
              <a:rPr lang="en-US" sz="2200" i="0" dirty="0">
                <a:solidFill>
                  <a:srgbClr val="000000"/>
                </a:solidFill>
                <a:effectLst/>
                <a:latin typeface="Times New Roman" panose="02020603050405020304" charset="0"/>
                <a:cs typeface="Times New Roman" panose="02020603050405020304" charset="0"/>
              </a:rPr>
              <a:t>There is a large correlation between age and stroke risk.</a:t>
            </a:r>
            <a:br>
              <a:rPr lang="en-US" sz="2200" i="0" dirty="0">
                <a:solidFill>
                  <a:srgbClr val="000000"/>
                </a:solidFill>
                <a:effectLst/>
                <a:latin typeface="Times New Roman" panose="02020603050405020304" charset="0"/>
                <a:cs typeface="Times New Roman" panose="02020603050405020304" charset="0"/>
              </a:rPr>
            </a:br>
            <a:r>
              <a:rPr lang="en-US" sz="2200" i="0" dirty="0">
                <a:solidFill>
                  <a:srgbClr val="000000"/>
                </a:solidFill>
                <a:effectLst/>
                <a:latin typeface="Times New Roman" panose="02020603050405020304" charset="0"/>
                <a:cs typeface="Times New Roman" panose="02020603050405020304" charset="0"/>
              </a:rPr>
              <a:t>Almost all doctors know that stroke is most often an age problem.</a:t>
            </a:r>
            <a:br>
              <a:rPr lang="en-US" sz="2200" i="0" dirty="0">
                <a:solidFill>
                  <a:srgbClr val="000000"/>
                </a:solidFill>
                <a:effectLst/>
                <a:latin typeface="Times New Roman" panose="02020603050405020304" charset="0"/>
                <a:cs typeface="Times New Roman" panose="02020603050405020304" charset="0"/>
              </a:rPr>
            </a:br>
            <a:r>
              <a:rPr lang="en-US" sz="2200" i="0" dirty="0">
                <a:solidFill>
                  <a:srgbClr val="000000"/>
                </a:solidFill>
                <a:effectLst/>
                <a:latin typeface="Times New Roman" panose="02020603050405020304" charset="0"/>
                <a:cs typeface="Times New Roman" panose="02020603050405020304" charset="0"/>
              </a:rPr>
              <a:t>However, this can also happen with young people, in the available data in groups "baby" and "child", 2 people had a stroke.</a:t>
            </a:r>
            <a:br>
              <a:rPr lang="en-US" sz="2200" i="0" dirty="0">
                <a:solidFill>
                  <a:srgbClr val="000000"/>
                </a:solidFill>
                <a:effectLst/>
                <a:latin typeface="Times New Roman" panose="02020603050405020304" charset="0"/>
                <a:cs typeface="Times New Roman" panose="02020603050405020304" charset="0"/>
              </a:rPr>
            </a:br>
            <a:br>
              <a:rPr lang="en-US" sz="2200" i="0" dirty="0">
                <a:solidFill>
                  <a:srgbClr val="000000"/>
                </a:solidFill>
                <a:effectLst/>
                <a:latin typeface="Times New Roman" panose="02020603050405020304" charset="0"/>
                <a:cs typeface="Times New Roman" panose="02020603050405020304" charset="0"/>
              </a:rPr>
            </a:br>
            <a:r>
              <a:rPr lang="en-US" sz="2200" i="0" dirty="0">
                <a:solidFill>
                  <a:srgbClr val="000000"/>
                </a:solidFill>
                <a:effectLst/>
                <a:latin typeface="Times New Roman" panose="02020603050405020304" charset="0"/>
                <a:cs typeface="Times New Roman" panose="02020603050405020304" charset="0"/>
              </a:rPr>
              <a:t>The risk of stroke mainly affect the people whose age is more than 55 or 60.</a:t>
            </a:r>
            <a:br>
              <a:rPr lang="en-US" sz="2200" i="0" dirty="0">
                <a:solidFill>
                  <a:srgbClr val="000000"/>
                </a:solidFill>
                <a:effectLst/>
                <a:latin typeface="Times New Roman" panose="02020603050405020304" charset="0"/>
                <a:cs typeface="Times New Roman" panose="02020603050405020304" charset="0"/>
              </a:rPr>
            </a:br>
            <a:r>
              <a:rPr lang="en-US" sz="2200" i="0" dirty="0">
                <a:solidFill>
                  <a:srgbClr val="000000"/>
                </a:solidFill>
                <a:effectLst/>
                <a:latin typeface="Times New Roman" panose="02020603050405020304" charset="0"/>
                <a:cs typeface="Times New Roman" panose="02020603050405020304" charset="0"/>
              </a:rPr>
              <a:t>In the pie graph we can see the whose is in the group of old age has 12% risk and who is long lived aged more than 80 there is 22% risk increase.</a:t>
            </a:r>
            <a:br>
              <a:rPr lang="en-IN" dirty="0"/>
            </a:br>
            <a:br>
              <a:rPr lang="en-IN" dirty="0"/>
            </a:br>
            <a:br>
              <a:rPr lang="en-IN" dirty="0"/>
            </a:br>
            <a:br>
              <a:rPr lang="en-IN" dirty="0"/>
            </a:br>
            <a:r>
              <a:rPr lang="en-IN" dirty="0"/>
              <a:t> </a:t>
            </a:r>
            <a:br>
              <a:rPr lang="en-IN" dirty="0"/>
            </a:br>
            <a:br>
              <a:rPr lang="en-US" i="0" dirty="0">
                <a:solidFill>
                  <a:srgbClr val="000000"/>
                </a:solidFill>
                <a:effectLst/>
                <a:latin typeface="Helvetica Neue"/>
              </a:rPr>
            </a:br>
            <a:endParaRPr lang="en-IN" dirty="0"/>
          </a:p>
        </p:txBody>
      </p:sp>
      <p:pic>
        <p:nvPicPr>
          <p:cNvPr id="7" name="Content Placeholder 6"/>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715432" y="1130709"/>
            <a:ext cx="5074557" cy="5230761"/>
          </a:xfrm>
          <a:prstGeom prst="rect">
            <a:avLst/>
          </a:prstGeom>
          <a:solidFill>
            <a:srgbClr val="000000">
              <a:shade val="95000"/>
            </a:srgbClr>
          </a:solidFill>
          <a:ln w="444500" cap="sq">
            <a:solidFill>
              <a:srgbClr val="000000"/>
            </a:solidFill>
            <a:miter lim="800000"/>
            <a:headEnd/>
            <a:tailEnd/>
          </a:ln>
          <a:effectLst>
            <a:outerShdw blurRad="254000" dist="190500" dir="2700000" sy="90000" algn="bl" rotWithShape="0">
              <a:srgbClr val="000000">
                <a:alpha val="4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257583" cy="6183159"/>
          </a:xfrm>
        </p:spPr>
        <p:txBody>
          <a:bodyPr>
            <a:normAutofit/>
          </a:bodyPr>
          <a:lstStyle/>
          <a:p>
            <a:r>
              <a:rPr lang="en-US" sz="2700" b="1" i="0" dirty="0">
                <a:solidFill>
                  <a:srgbClr val="0070C0"/>
                </a:solidFill>
                <a:effectLst/>
                <a:latin typeface="Times New Roman" panose="02020603050405020304" charset="0"/>
                <a:cs typeface="Times New Roman" panose="02020603050405020304" charset="0"/>
              </a:rPr>
              <a:t>Diabetes has a big impact on the risk of stroke</a:t>
            </a:r>
            <a:br>
              <a:rPr lang="en-US" sz="2700" b="1" dirty="0">
                <a:solidFill>
                  <a:srgbClr val="000000"/>
                </a:solidFill>
                <a:latin typeface="Times New Roman" panose="02020603050405020304" charset="0"/>
                <a:cs typeface="Times New Roman" panose="02020603050405020304" charset="0"/>
              </a:rPr>
            </a:br>
            <a:br>
              <a:rPr lang="en-US" sz="2700" b="1" dirty="0">
                <a:solidFill>
                  <a:srgbClr val="000000"/>
                </a:solidFill>
                <a:latin typeface="Times New Roman" panose="02020603050405020304" charset="0"/>
                <a:cs typeface="Times New Roman" panose="02020603050405020304" charset="0"/>
              </a:rPr>
            </a:br>
            <a:br>
              <a:rPr lang="en-US" sz="2700" b="1" dirty="0">
                <a:solidFill>
                  <a:srgbClr val="000000"/>
                </a:solidFill>
                <a:latin typeface="Times New Roman" panose="02020603050405020304" charset="0"/>
                <a:cs typeface="Times New Roman" panose="02020603050405020304" charset="0"/>
              </a:rPr>
            </a:br>
            <a:br>
              <a:rPr lang="en-US" sz="2700" b="1" dirty="0">
                <a:solidFill>
                  <a:srgbClr val="000000"/>
                </a:solidFill>
                <a:latin typeface="Times New Roman" panose="02020603050405020304" charset="0"/>
                <a:cs typeface="Times New Roman" panose="02020603050405020304" charset="0"/>
              </a:rPr>
            </a:br>
            <a:br>
              <a:rPr lang="en-US" sz="2700" b="1" dirty="0">
                <a:solidFill>
                  <a:srgbClr val="000000"/>
                </a:solidFill>
                <a:latin typeface="Times New Roman" panose="02020603050405020304" charset="0"/>
                <a:cs typeface="Times New Roman" panose="02020603050405020304" charset="0"/>
              </a:rPr>
            </a:br>
            <a:r>
              <a:rPr lang="en-US" sz="2400" i="0" dirty="0">
                <a:solidFill>
                  <a:srgbClr val="000000"/>
                </a:solidFill>
                <a:effectLst/>
                <a:latin typeface="Times New Roman" panose="02020603050405020304" charset="0"/>
                <a:cs typeface="Times New Roman" panose="02020603050405020304" charset="0"/>
              </a:rPr>
              <a:t>Diabetes has a big impact on the risk of stroke. if the glucose level is very high then chances of getting stroke is very high .</a:t>
            </a:r>
            <a:br>
              <a:rPr lang="en-US" sz="2400" b="1" i="0" dirty="0">
                <a:solidFill>
                  <a:srgbClr val="000000"/>
                </a:solidFill>
                <a:effectLst/>
                <a:latin typeface="Times New Roman" panose="02020603050405020304" charset="0"/>
                <a:cs typeface="Times New Roman" panose="02020603050405020304" charset="0"/>
              </a:rPr>
            </a:br>
            <a:br>
              <a:rPr lang="en-US" sz="2700" b="1" dirty="0">
                <a:solidFill>
                  <a:srgbClr val="000000"/>
                </a:solidFill>
                <a:latin typeface="Times New Roman" panose="02020603050405020304" charset="0"/>
                <a:cs typeface="Times New Roman" panose="02020603050405020304" charset="0"/>
              </a:rPr>
            </a:br>
            <a:br>
              <a:rPr lang="en-US" sz="2700" b="1" dirty="0">
                <a:solidFill>
                  <a:srgbClr val="000000"/>
                </a:solidFill>
                <a:latin typeface="Helvetica Neue"/>
              </a:rPr>
            </a:br>
            <a:br>
              <a:rPr lang="en-US" sz="2700" b="1" dirty="0">
                <a:solidFill>
                  <a:srgbClr val="000000"/>
                </a:solidFill>
                <a:latin typeface="Helvetica Neue"/>
              </a:rPr>
            </a:br>
            <a:endParaRPr lang="en-IN"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781368" y="620097"/>
            <a:ext cx="5857257" cy="5736315"/>
          </a:xfrm>
          <a:prstGeom prst="rect">
            <a:avLst/>
          </a:prstGeom>
          <a:solidFill>
            <a:srgbClr val="000000">
              <a:shade val="95000"/>
            </a:srgbClr>
          </a:solidFill>
          <a:ln w="444500" cap="sq">
            <a:solidFill>
              <a:srgbClr val="000000"/>
            </a:solidFill>
            <a:miter lim="800000"/>
            <a:headEnd/>
            <a:tailEnd/>
          </a:ln>
          <a:effectLst>
            <a:outerShdw blurRad="254000" dist="190500" dir="2700000" sy="90000" algn="bl" rotWithShape="0">
              <a:srgbClr val="000000">
                <a:alpha val="4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402" y="500062"/>
            <a:ext cx="10515600" cy="1325563"/>
          </a:xfrm>
        </p:spPr>
        <p:txBody>
          <a:bodyPr/>
          <a:lstStyle/>
          <a:p>
            <a:r>
              <a:rPr lang="en-IN" b="1" dirty="0">
                <a:latin typeface="Times New Roman" panose="02020603050405020304" charset="0"/>
                <a:cs typeface="Times New Roman" panose="02020603050405020304" charset="0"/>
              </a:rPr>
              <a:t>Impute missing value</a:t>
            </a:r>
            <a:endParaRPr lang="en-IN"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r>
              <a:rPr lang="en-IN" dirty="0">
                <a:solidFill>
                  <a:srgbClr val="FF0000"/>
                </a:solidFill>
                <a:latin typeface="Times New Roman" panose="02020603050405020304" charset="0"/>
                <a:cs typeface="Times New Roman" panose="02020603050405020304" charset="0"/>
              </a:rPr>
              <a:t>In </a:t>
            </a:r>
            <a:r>
              <a:rPr lang="en-IN" dirty="0" err="1">
                <a:solidFill>
                  <a:srgbClr val="FF0000"/>
                </a:solidFill>
                <a:latin typeface="Times New Roman" panose="02020603050405020304" charset="0"/>
                <a:cs typeface="Times New Roman" panose="02020603050405020304" charset="0"/>
              </a:rPr>
              <a:t>Bmi</a:t>
            </a:r>
            <a:r>
              <a:rPr lang="en-IN" dirty="0">
                <a:solidFill>
                  <a:srgbClr val="FF0000"/>
                </a:solidFill>
                <a:latin typeface="Times New Roman" panose="02020603050405020304" charset="0"/>
                <a:cs typeface="Times New Roman" panose="02020603050405020304" charset="0"/>
              </a:rPr>
              <a:t> column has 201 entries has missing values</a:t>
            </a:r>
            <a:r>
              <a:rPr lang="en-IN" dirty="0">
                <a:solidFill>
                  <a:srgbClr val="00B0F0"/>
                </a:solidFill>
                <a:latin typeface="Times New Roman" panose="02020603050405020304" charset="0"/>
                <a:cs typeface="Times New Roman" panose="02020603050405020304" charset="0"/>
              </a:rPr>
              <a:t>.</a:t>
            </a:r>
            <a:endParaRPr lang="en-IN" dirty="0">
              <a:solidFill>
                <a:srgbClr val="00B0F0"/>
              </a:solidFill>
              <a:latin typeface="Times New Roman" panose="02020603050405020304" charset="0"/>
              <a:cs typeface="Times New Roman" panose="02020603050405020304" charset="0"/>
            </a:endParaRPr>
          </a:p>
          <a:p>
            <a:pPr marL="0" indent="0">
              <a:buNone/>
            </a:pPr>
            <a:r>
              <a:rPr lang="en-IN" dirty="0">
                <a:solidFill>
                  <a:srgbClr val="00B0F0"/>
                </a:solidFill>
                <a:latin typeface="Times New Roman" panose="02020603050405020304" charset="0"/>
                <a:cs typeface="Times New Roman" panose="02020603050405020304" charset="0"/>
              </a:rPr>
              <a:t> Solution:  	To impute missing values we mean of </a:t>
            </a:r>
            <a:r>
              <a:rPr lang="en-IN" dirty="0" err="1">
                <a:solidFill>
                  <a:srgbClr val="00B0F0"/>
                </a:solidFill>
                <a:latin typeface="Times New Roman" panose="02020603050405020304" charset="0"/>
                <a:cs typeface="Times New Roman" panose="02020603050405020304" charset="0"/>
              </a:rPr>
              <a:t>bmi</a:t>
            </a:r>
            <a:r>
              <a:rPr lang="en-IN" dirty="0">
                <a:solidFill>
                  <a:srgbClr val="00B0F0"/>
                </a:solidFill>
                <a:latin typeface="Times New Roman" panose="02020603050405020304" charset="0"/>
                <a:cs typeface="Times New Roman" panose="02020603050405020304" charset="0"/>
              </a:rPr>
              <a:t> data and fill all the data. Because it is continuous data.</a:t>
            </a:r>
            <a:endParaRPr lang="en-IN" dirty="0">
              <a:solidFill>
                <a:srgbClr val="00B0F0"/>
              </a:solidFill>
              <a:latin typeface="Times New Roman" panose="02020603050405020304" charset="0"/>
              <a:cs typeface="Times New Roman" panose="02020603050405020304" charset="0"/>
            </a:endParaRPr>
          </a:p>
          <a:p>
            <a:r>
              <a:rPr lang="en-IN" dirty="0">
                <a:solidFill>
                  <a:srgbClr val="FF0000"/>
                </a:solidFill>
                <a:latin typeface="Times New Roman" panose="02020603050405020304" charset="0"/>
                <a:cs typeface="Times New Roman" panose="02020603050405020304" charset="0"/>
              </a:rPr>
              <a:t>In smoking status column: there are 1544 entries are unknown</a:t>
            </a:r>
            <a:r>
              <a:rPr lang="en-IN" dirty="0">
                <a:solidFill>
                  <a:srgbClr val="00B0F0"/>
                </a:solidFill>
                <a:latin typeface="Times New Roman" panose="02020603050405020304" charset="0"/>
                <a:cs typeface="Times New Roman" panose="02020603050405020304" charset="0"/>
              </a:rPr>
              <a:t>. </a:t>
            </a:r>
            <a:endParaRPr lang="en-IN" dirty="0">
              <a:solidFill>
                <a:srgbClr val="00B0F0"/>
              </a:solidFill>
              <a:latin typeface="Times New Roman" panose="02020603050405020304" charset="0"/>
              <a:cs typeface="Times New Roman" panose="02020603050405020304" charset="0"/>
            </a:endParaRPr>
          </a:p>
          <a:p>
            <a:pPr marL="0" indent="0">
              <a:buNone/>
            </a:pPr>
            <a:r>
              <a:rPr lang="en-IN" dirty="0">
                <a:solidFill>
                  <a:srgbClr val="00B0F0"/>
                </a:solidFill>
                <a:latin typeface="Times New Roman" panose="02020603050405020304" charset="0"/>
                <a:cs typeface="Times New Roman" panose="02020603050405020304" charset="0"/>
              </a:rPr>
              <a:t>Solution:-	To impute these missing values we use mode function.</a:t>
            </a:r>
            <a:endParaRPr lang="en-IN" dirty="0">
              <a:solidFill>
                <a:srgbClr val="00B0F0"/>
              </a:solidFill>
              <a:latin typeface="Times New Roman" panose="02020603050405020304" charset="0"/>
              <a:cs typeface="Times New Roman" panose="02020603050405020304" charset="0"/>
            </a:endParaRPr>
          </a:p>
          <a:p>
            <a:pPr marL="0" indent="0">
              <a:buNone/>
            </a:pPr>
            <a:r>
              <a:rPr lang="en-IN" dirty="0">
                <a:solidFill>
                  <a:srgbClr val="00B0F0"/>
                </a:solidFill>
                <a:latin typeface="Times New Roman" panose="02020603050405020304" charset="0"/>
                <a:cs typeface="Times New Roman" panose="02020603050405020304" charset="0"/>
              </a:rPr>
              <a:t>	because It is categorical data.</a:t>
            </a:r>
            <a:endParaRPr lang="en-IN" dirty="0">
              <a:solidFill>
                <a:srgbClr val="00B0F0"/>
              </a:solidFill>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latin typeface="Times New Roman" panose="02020603050405020304" charset="0"/>
                <a:cs typeface="Times New Roman" panose="02020603050405020304" charset="0"/>
              </a:rPr>
              <a:t>Approch</a:t>
            </a:r>
            <a:r>
              <a:rPr lang="en-IN" b="1" dirty="0">
                <a:latin typeface="Times New Roman" panose="02020603050405020304" charset="0"/>
                <a:cs typeface="Times New Roman" panose="02020603050405020304" charset="0"/>
              </a:rPr>
              <a:t> To Solve Problem</a:t>
            </a:r>
            <a:endParaRPr lang="en-IN"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pPr marL="0" indent="0">
              <a:buNone/>
            </a:pPr>
            <a:r>
              <a:rPr lang="en-IN" b="1" dirty="0">
                <a:latin typeface="Times New Roman" panose="02020603050405020304" charset="0"/>
                <a:cs typeface="Times New Roman" panose="02020603050405020304" charset="0"/>
              </a:rPr>
              <a:t>Algorithm:-</a:t>
            </a:r>
            <a:endParaRPr lang="en-IN" b="1" dirty="0">
              <a:latin typeface="Times New Roman" panose="02020603050405020304" charset="0"/>
              <a:cs typeface="Times New Roman" panose="02020603050405020304" charset="0"/>
            </a:endParaRPr>
          </a:p>
          <a:p>
            <a:r>
              <a:rPr lang="en-IN" dirty="0">
                <a:solidFill>
                  <a:srgbClr val="0070C0"/>
                </a:solidFill>
                <a:latin typeface="Times New Roman" panose="02020603050405020304" charset="0"/>
                <a:cs typeface="Times New Roman" panose="02020603050405020304" charset="0"/>
              </a:rPr>
              <a:t>Random Forest Classifier</a:t>
            </a:r>
            <a:endParaRPr lang="en-IN" dirty="0">
              <a:solidFill>
                <a:srgbClr val="0070C0"/>
              </a:solidFill>
              <a:latin typeface="Times New Roman" panose="02020603050405020304" charset="0"/>
              <a:cs typeface="Times New Roman" panose="02020603050405020304" charset="0"/>
            </a:endParaRPr>
          </a:p>
          <a:p>
            <a:pPr marL="0" indent="0">
              <a:buNone/>
            </a:pPr>
            <a:r>
              <a:rPr lang="en-IN" b="1" dirty="0">
                <a:latin typeface="Times New Roman" panose="02020603050405020304" charset="0"/>
                <a:cs typeface="Times New Roman" panose="02020603050405020304" charset="0"/>
              </a:rPr>
              <a:t>Classification Technique</a:t>
            </a:r>
            <a:endParaRPr lang="en-IN" b="1" dirty="0">
              <a:latin typeface="Times New Roman" panose="02020603050405020304" charset="0"/>
              <a:cs typeface="Times New Roman" panose="02020603050405020304" charset="0"/>
            </a:endParaRPr>
          </a:p>
          <a:p>
            <a:r>
              <a:rPr lang="en-IN" dirty="0">
                <a:solidFill>
                  <a:srgbClr val="0070C0"/>
                </a:solidFill>
                <a:latin typeface="Times New Roman" panose="02020603050405020304" charset="0"/>
                <a:cs typeface="Times New Roman" panose="02020603050405020304" charset="0"/>
              </a:rPr>
              <a:t>Confusion matrix</a:t>
            </a:r>
            <a:endParaRPr lang="en-IN" dirty="0">
              <a:solidFill>
                <a:srgbClr val="0070C0"/>
              </a:solidFill>
              <a:latin typeface="Times New Roman" panose="02020603050405020304" charset="0"/>
              <a:cs typeface="Times New Roman" panose="02020603050405020304" charset="0"/>
            </a:endParaRPr>
          </a:p>
          <a:p>
            <a:endParaRPr lang="en-IN" dirty="0">
              <a:solidFill>
                <a:srgbClr val="0070C0"/>
              </a:solidFill>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3466</Words>
  <Application>WPS Presentation</Application>
  <PresentationFormat>Widescreen</PresentationFormat>
  <Paragraphs>57</Paragraphs>
  <Slides>11</Slides>
  <Notes>0</Notes>
  <HiddenSlides>0</HiddenSlides>
  <MMClips>0</MMClips>
  <ScaleCrop>false</ScaleCrop>
  <HeadingPairs>
    <vt:vector size="6" baseType="variant">
      <vt:variant>
        <vt:lpstr>已用的字体</vt:lpstr>
      </vt:variant>
      <vt:variant>
        <vt:i4>27</vt:i4>
      </vt:variant>
      <vt:variant>
        <vt:lpstr>主题</vt:lpstr>
      </vt:variant>
      <vt:variant>
        <vt:i4>1</vt:i4>
      </vt:variant>
      <vt:variant>
        <vt:lpstr>幻灯片标题</vt:lpstr>
      </vt:variant>
      <vt:variant>
        <vt:i4>11</vt:i4>
      </vt:variant>
    </vt:vector>
  </HeadingPairs>
  <TitlesOfParts>
    <vt:vector size="39" baseType="lpstr">
      <vt:lpstr>Arial</vt:lpstr>
      <vt:lpstr>SimSun</vt:lpstr>
      <vt:lpstr>Wingdings</vt:lpstr>
      <vt:lpstr>Algerian</vt:lpstr>
      <vt:lpstr>-apple-system</vt:lpstr>
      <vt:lpstr>Segoe Print</vt:lpstr>
      <vt:lpstr>Inter</vt:lpstr>
      <vt:lpstr>Helvetica Neue</vt:lpstr>
      <vt:lpstr>Calibri</vt:lpstr>
      <vt:lpstr>Microsoft YaHei</vt:lpstr>
      <vt:lpstr>Arial Unicode MS</vt:lpstr>
      <vt:lpstr>Calibri Light</vt:lpstr>
      <vt:lpstr>Malgun Gothic</vt:lpstr>
      <vt:lpstr>Microsoft JhengHei Light</vt:lpstr>
      <vt:lpstr>Microsoft YaHei UI Light</vt:lpstr>
      <vt:lpstr>SimSun-ExtB</vt:lpstr>
      <vt:lpstr>Yu Gothic UI</vt:lpstr>
      <vt:lpstr>Copperplate Gothic Bold</vt:lpstr>
      <vt:lpstr>Kunstler Script</vt:lpstr>
      <vt:lpstr>Maiandra GD</vt:lpstr>
      <vt:lpstr>Mistral</vt:lpstr>
      <vt:lpstr>Times New Roman</vt:lpstr>
      <vt:lpstr>Tw Cen MT</vt:lpstr>
      <vt:lpstr>Verdana</vt:lpstr>
      <vt:lpstr>Tempus Sans ITC</vt:lpstr>
      <vt:lpstr>Tw Cen MT Condensed</vt:lpstr>
      <vt:lpstr>Trebuchet MS</vt:lpstr>
      <vt:lpstr>Office Theme</vt:lpstr>
      <vt:lpstr>Data Analysis Project 1. Predict stroke</vt:lpstr>
      <vt:lpstr>Problem Statement</vt:lpstr>
      <vt:lpstr>About The Data</vt:lpstr>
      <vt:lpstr>Data Describe</vt:lpstr>
      <vt:lpstr>Affect of BMI on Stroke   From this Graph or data, We can easily conclude that if a person getting stroke then 46% person is overweight and 39% is obese.      </vt:lpstr>
      <vt:lpstr>     Affect of Age on stroke There is a large correlation between age and stroke risk. Almost all doctors know that stroke is most often an age problem. However, this can also happen with young people, in the available data in groups "baby" and "child", 2 people had a stroke.  The risk of stroke mainly affect the people whose age is more than 55 or 60. In the pie graph we can see the whose is in the group of old age has 12% risk and who is long lived aged more than 80 there is 22% risk increase.       </vt:lpstr>
      <vt:lpstr>Diabetes has a big impact on the risk of stroke     Diabetes has a big impact on the risk of stroke. if the glucose level is very high then chances of getting stroke is very high .    </vt:lpstr>
      <vt:lpstr>Impute missing value</vt:lpstr>
      <vt:lpstr>Approch To Solve Problem</vt:lpstr>
      <vt:lpstr>Solution:  Random Forest classifier have high precision. The number of false-positive is better handled by Random Forest. The accuracy of confusion matrix is 94.96%. Therefore we can use Random Forest to predict Patient will suffer from a stroke or not.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Project 1.</dc:title>
  <dc:creator>Ravi shankar</dc:creator>
  <cp:lastModifiedBy>Ravi</cp:lastModifiedBy>
  <cp:revision>13</cp:revision>
  <dcterms:created xsi:type="dcterms:W3CDTF">2021-03-29T19:55:00Z</dcterms:created>
  <dcterms:modified xsi:type="dcterms:W3CDTF">2021-04-06T10:31:12Z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1033-11.2.0.10078</vt:lpwstr>
  </property>
</Properties>
</file>