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21" r:id="rId13"/>
    <p:sldId id="322" r:id="rId14"/>
    <p:sldId id="327" r:id="rId15"/>
    <p:sldId id="328" r:id="rId16"/>
    <p:sldId id="329" r:id="rId17"/>
    <p:sldId id="330" r:id="rId18"/>
    <p:sldId id="323" r:id="rId19"/>
    <p:sldId id="324" r:id="rId20"/>
    <p:sldId id="325" r:id="rId21"/>
    <p:sldId id="326" r:id="rId22"/>
    <p:sldId id="331" r:id="rId23"/>
    <p:sldId id="332" r:id="rId24"/>
    <p:sldId id="333" r:id="rId25"/>
    <p:sldId id="334" r:id="rId26"/>
    <p:sldId id="335" r:id="rId27"/>
    <p:sldId id="33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1" autoAdjust="0"/>
    <p:restoredTop sz="98314" autoAdjust="0"/>
  </p:normalViewPr>
  <p:slideViewPr>
    <p:cSldViewPr snapToGrid="0" snapToObjects="1">
      <p:cViewPr varScale="1">
        <p:scale>
          <a:sx n="116" d="100"/>
          <a:sy n="116" d="100"/>
        </p:scale>
        <p:origin x="17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407DF-9046-B947-A77D-0AB63CAFC3D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B97D7-9BB7-2D42-93CE-D7C79D7F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49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1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igh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2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3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6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3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72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9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457200" y="1752600"/>
            <a:ext cx="8229600" cy="4648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41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1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8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7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i="0" cap="all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4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CD6C-6F82-5D4B-8A84-CF166E349019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4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I210 Information Infrastructure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27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Hangman Game, Pt. 1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Replicate this interface for starting a game of hangman: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endParaRPr lang="en-US" dirty="0"/>
          </a:p>
        </p:txBody>
      </p:sp>
      <p:pic>
        <p:nvPicPr>
          <p:cNvPr id="4" name="Picture 3" descr="Hangman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915653"/>
            <a:ext cx="50673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1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 Design (Example Solution)</a:t>
            </a:r>
            <a:endParaRPr lang="en-US" dirty="0"/>
          </a:p>
        </p:txBody>
      </p:sp>
      <p:pic>
        <p:nvPicPr>
          <p:cNvPr id="6" name="Picture 5" descr="Hangman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7394489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Hangman Game, Pt. 2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16" y="1417638"/>
            <a:ext cx="4518527" cy="5440362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Let’s add some functionality – based on the checkboxes the user chooses, randomly select a word from </a:t>
            </a:r>
            <a:r>
              <a:rPr lang="en-US" sz="2800" dirty="0" err="1" smtClean="0"/>
              <a:t>hard_words.txt</a:t>
            </a:r>
            <a:r>
              <a:rPr lang="en-US" sz="2800" dirty="0" smtClean="0"/>
              <a:t>, </a:t>
            </a:r>
            <a:r>
              <a:rPr lang="en-US" sz="2800" dirty="0" err="1" smtClean="0"/>
              <a:t>easy_words.txt</a:t>
            </a:r>
            <a:r>
              <a:rPr lang="en-US" sz="2800" dirty="0" smtClean="0"/>
              <a:t>, or both (see Canvas for files).</a:t>
            </a:r>
          </a:p>
          <a:p>
            <a:endParaRPr lang="en-US" sz="2800" dirty="0" smtClean="0"/>
          </a:p>
          <a:p>
            <a:r>
              <a:rPr lang="en-US" sz="2800" dirty="0" smtClean="0"/>
              <a:t>After the “Let’s Play” button is pressed, new elements should appear in the frame, as shown here.</a:t>
            </a:r>
          </a:p>
          <a:p>
            <a:endParaRPr lang="en-US" sz="2800" dirty="0" smtClean="0"/>
          </a:p>
          <a:p>
            <a:r>
              <a:rPr lang="en-US" sz="2800" dirty="0" smtClean="0"/>
              <a:t>Hint: a dash appears for every letter of the random word.</a:t>
            </a:r>
            <a:endParaRPr lang="en-US" dirty="0"/>
          </a:p>
        </p:txBody>
      </p:sp>
      <p:pic>
        <p:nvPicPr>
          <p:cNvPr id="5" name="Picture 4" descr="Hangman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109" y="2821403"/>
            <a:ext cx="4398210" cy="245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1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Hangman Game (Pt. 2 Solution)</a:t>
            </a:r>
            <a:endParaRPr lang="en-US" dirty="0"/>
          </a:p>
        </p:txBody>
      </p:sp>
      <p:pic>
        <p:nvPicPr>
          <p:cNvPr id="5" name="Picture 4" descr="Hangman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51114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80000" y="4692316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Also add command = </a:t>
            </a:r>
            <a:r>
              <a:rPr lang="en-US" dirty="0" err="1" smtClean="0">
                <a:latin typeface="Calibri"/>
                <a:cs typeface="Calibri"/>
              </a:rPr>
              <a:t>self.game_starts</a:t>
            </a:r>
            <a:endParaRPr lang="en-US" dirty="0" smtClean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to </a:t>
            </a:r>
            <a:r>
              <a:rPr lang="en-US" dirty="0" err="1" smtClean="0">
                <a:latin typeface="Calibri"/>
                <a:cs typeface="Calibri"/>
              </a:rPr>
              <a:t>self.startBttn</a:t>
            </a:r>
            <a:r>
              <a:rPr lang="en-US" dirty="0" smtClean="0">
                <a:latin typeface="Calibri"/>
                <a:cs typeface="Calibri"/>
              </a:rPr>
              <a:t> in </a:t>
            </a:r>
            <a:r>
              <a:rPr lang="en-US" dirty="0" err="1" smtClean="0">
                <a:latin typeface="Calibri"/>
                <a:cs typeface="Calibri"/>
              </a:rPr>
              <a:t>create_widgets</a:t>
            </a:r>
            <a:r>
              <a:rPr lang="en-US" dirty="0" smtClean="0">
                <a:latin typeface="Calibri"/>
                <a:cs typeface="Calibri"/>
              </a:rPr>
              <a:t>()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294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Quick Review – </a:t>
            </a:r>
            <a:r>
              <a:rPr lang="en-US" dirty="0" smtClean="0"/>
              <a:t>Keys and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I create a widget: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sz="2800" b="1" dirty="0" err="1" smtClean="0">
                <a:solidFill>
                  <a:srgbClr val="FF0000"/>
                </a:solidFill>
              </a:rPr>
              <a:t>self.text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= Text(root, width = 50, height = 12)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      </a:t>
            </a:r>
            <a:r>
              <a:rPr lang="en-US" sz="2800" b="1" dirty="0" err="1">
                <a:solidFill>
                  <a:srgbClr val="FF0000"/>
                </a:solidFill>
              </a:rPr>
              <a:t>self.text.grid</a:t>
            </a:r>
            <a:r>
              <a:rPr lang="en-US" sz="2800" b="1" dirty="0" smtClean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 can bind an event to it for a generic key press like </a:t>
            </a:r>
            <a:r>
              <a:rPr lang="en-US" dirty="0"/>
              <a:t>this:</a:t>
            </a:r>
            <a:br>
              <a:rPr lang="en-US" dirty="0"/>
            </a:br>
            <a:r>
              <a:rPr lang="en-US" sz="2800" b="1" dirty="0" err="1">
                <a:solidFill>
                  <a:srgbClr val="7030A0"/>
                </a:solidFill>
              </a:rPr>
              <a:t>self.text.bind</a:t>
            </a:r>
            <a:r>
              <a:rPr lang="en-US" sz="2800" b="1" dirty="0">
                <a:solidFill>
                  <a:srgbClr val="7030A0"/>
                </a:solidFill>
              </a:rPr>
              <a:t>('&lt;</a:t>
            </a:r>
            <a:r>
              <a:rPr lang="en-US" sz="2800" b="1" dirty="0" err="1">
                <a:solidFill>
                  <a:srgbClr val="7030A0"/>
                </a:solidFill>
              </a:rPr>
              <a:t>KeyPress</a:t>
            </a:r>
            <a:r>
              <a:rPr lang="en-US" sz="2800" b="1" dirty="0">
                <a:solidFill>
                  <a:srgbClr val="7030A0"/>
                </a:solidFill>
              </a:rPr>
              <a:t>&gt;', </a:t>
            </a:r>
            <a:r>
              <a:rPr lang="en-US" sz="2800" b="1" dirty="0" err="1">
                <a:solidFill>
                  <a:srgbClr val="7030A0"/>
                </a:solidFill>
              </a:rPr>
              <a:t>self.record</a:t>
            </a:r>
            <a:r>
              <a:rPr lang="en-US" sz="2800" b="1" dirty="0" smtClean="0">
                <a:solidFill>
                  <a:srgbClr val="7030A0"/>
                </a:solidFill>
              </a:rPr>
              <a:t>)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 smtClean="0"/>
              <a:t>This tells Python to run the </a:t>
            </a:r>
            <a:r>
              <a:rPr lang="en-US" sz="2800" dirty="0" err="1" smtClean="0">
                <a:solidFill>
                  <a:srgbClr val="7030A0"/>
                </a:solidFill>
              </a:rPr>
              <a:t>self.record</a:t>
            </a:r>
            <a:r>
              <a:rPr lang="en-US" sz="2800" dirty="0" smtClean="0">
                <a:solidFill>
                  <a:srgbClr val="7030A0"/>
                </a:solidFill>
              </a:rPr>
              <a:t>() </a:t>
            </a:r>
            <a:r>
              <a:rPr lang="en-US" sz="2800" dirty="0" smtClean="0"/>
              <a:t>method when this event occurs!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0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Quick Review – </a:t>
            </a:r>
            <a:r>
              <a:rPr lang="en-US" dirty="0" err="1" smtClean="0"/>
              <a:t>Keylogger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91" y="1417638"/>
            <a:ext cx="8980098" cy="5294049"/>
          </a:xfrm>
        </p:spPr>
        <p:txBody>
          <a:bodyPr/>
          <a:lstStyle/>
          <a:p>
            <a:r>
              <a:rPr lang="en-US" dirty="0" smtClean="0"/>
              <a:t>This program copies all keystrokes to the shell: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63" y="2191716"/>
            <a:ext cx="4719907" cy="45199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342" y="2191716"/>
            <a:ext cx="3962400" cy="2266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342" y="2712689"/>
            <a:ext cx="3962400" cy="418156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667555" y="2712689"/>
            <a:ext cx="0" cy="612502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3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Quick Review – </a:t>
            </a:r>
            <a:r>
              <a:rPr lang="en-US" dirty="0" smtClean="0"/>
              <a:t>Click Counter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3786996" cy="51114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first new section of code sets up the event handler and sets the focus.</a:t>
            </a:r>
          </a:p>
          <a:p>
            <a:endParaRPr lang="en-US" dirty="0" smtClean="0"/>
          </a:p>
          <a:p>
            <a:r>
              <a:rPr lang="en-US" dirty="0" smtClean="0"/>
              <a:t>The second one simulates a button press if the key is the SPACE bar.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99140" y="1600200"/>
            <a:ext cx="509821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def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create_widgets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(self):</a:t>
            </a:r>
          </a:p>
          <a:p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        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self.lbl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 = Label(self, text="Click to increment!")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        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self.lbl.grid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        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self.bttn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 = Button(self, text = "Total Clicks: 0", </a:t>
            </a:r>
            <a:r>
              <a:rPr lang="en-US" sz="1600" b="1" dirty="0" smtClean="0">
                <a:solidFill>
                  <a:srgbClr val="FF0000"/>
                </a:solidFill>
                <a:latin typeface="Calibri"/>
                <a:cs typeface="Calibri"/>
              </a:rPr>
              <a:t/>
            </a:r>
            <a:br>
              <a:rPr lang="en-US" sz="1600" b="1" dirty="0" smtClea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1600" b="1" dirty="0" smtClean="0">
                <a:solidFill>
                  <a:srgbClr val="FF0000"/>
                </a:solidFill>
                <a:latin typeface="Calibri"/>
                <a:cs typeface="Calibri"/>
              </a:rPr>
              <a:t>	command 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= 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self.update_count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        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self.bttn.grid</a:t>
            </a:r>
            <a:r>
              <a:rPr lang="en-US" sz="1600" b="1" dirty="0" smtClean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</a:p>
          <a:p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        </a:t>
            </a:r>
            <a:r>
              <a:rPr lang="en-US" sz="1600" b="1" dirty="0" err="1">
                <a:solidFill>
                  <a:srgbClr val="7030A0"/>
                </a:solidFill>
                <a:latin typeface="Calibri"/>
                <a:cs typeface="Calibri"/>
              </a:rPr>
              <a:t>self.bttn.bind</a:t>
            </a:r>
            <a:r>
              <a:rPr lang="en-US" sz="1600" b="1" dirty="0">
                <a:solidFill>
                  <a:srgbClr val="7030A0"/>
                </a:solidFill>
                <a:latin typeface="Calibri"/>
                <a:cs typeface="Calibri"/>
              </a:rPr>
              <a:t>('&lt;</a:t>
            </a:r>
            <a:r>
              <a:rPr lang="en-US" sz="1600" b="1" dirty="0" err="1">
                <a:solidFill>
                  <a:srgbClr val="7030A0"/>
                </a:solidFill>
                <a:latin typeface="Calibri"/>
                <a:cs typeface="Calibri"/>
              </a:rPr>
              <a:t>KeyPress</a:t>
            </a:r>
            <a:r>
              <a:rPr lang="en-US" sz="1600" b="1" dirty="0">
                <a:solidFill>
                  <a:srgbClr val="7030A0"/>
                </a:solidFill>
                <a:latin typeface="Calibri"/>
                <a:cs typeface="Calibri"/>
              </a:rPr>
              <a:t>&gt;', </a:t>
            </a:r>
            <a:r>
              <a:rPr lang="en-US" sz="1600" b="1" dirty="0" err="1">
                <a:solidFill>
                  <a:srgbClr val="7030A0"/>
                </a:solidFill>
                <a:latin typeface="Calibri"/>
                <a:cs typeface="Calibri"/>
              </a:rPr>
              <a:t>self.space_click</a:t>
            </a:r>
            <a:r>
              <a:rPr lang="en-US" sz="1600" b="1" dirty="0">
                <a:solidFill>
                  <a:srgbClr val="7030A0"/>
                </a:solidFill>
                <a:latin typeface="Calibri"/>
                <a:cs typeface="Calibri"/>
              </a:rPr>
              <a:t>)        </a:t>
            </a:r>
          </a:p>
          <a:p>
            <a:r>
              <a:rPr lang="en-US" sz="1600" b="1" dirty="0">
                <a:solidFill>
                  <a:srgbClr val="7030A0"/>
                </a:solidFill>
                <a:latin typeface="Calibri"/>
                <a:cs typeface="Calibri"/>
              </a:rPr>
              <a:t>        </a:t>
            </a:r>
            <a:r>
              <a:rPr lang="en-US" sz="1600" b="1" dirty="0" err="1">
                <a:solidFill>
                  <a:srgbClr val="7030A0"/>
                </a:solidFill>
                <a:latin typeface="Calibri"/>
                <a:cs typeface="Calibri"/>
              </a:rPr>
              <a:t>self.bttn.focus_set</a:t>
            </a:r>
            <a:r>
              <a:rPr lang="en-US" sz="1600" b="1" dirty="0">
                <a:solidFill>
                  <a:srgbClr val="7030A0"/>
                </a:solidFill>
                <a:latin typeface="Calibri"/>
                <a:cs typeface="Calibri"/>
              </a:rPr>
              <a:t>()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</a:p>
          <a:p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def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update_count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(self):</a:t>
            </a:r>
          </a:p>
          <a:p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        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self.bttn_clicks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 += 1</a:t>
            </a:r>
          </a:p>
          <a:p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        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self.bttn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["text"] = "Total Clicks: " + 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str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self.bttn_clicks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</a:p>
          <a:p>
            <a:endParaRPr lang="en-US" sz="16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alibri"/>
                <a:cs typeface="Calibri"/>
              </a:rPr>
              <a:t>def</a:t>
            </a:r>
            <a:r>
              <a:rPr lang="en-US" sz="1600" b="1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alibri"/>
                <a:cs typeface="Calibri"/>
              </a:rPr>
              <a:t>space_click</a:t>
            </a:r>
            <a:r>
              <a:rPr lang="en-US" sz="1600" b="1" dirty="0">
                <a:solidFill>
                  <a:srgbClr val="0070C0"/>
                </a:solidFill>
                <a:latin typeface="Calibri"/>
                <a:cs typeface="Calibri"/>
              </a:rPr>
              <a:t>(self, event):</a:t>
            </a:r>
          </a:p>
          <a:p>
            <a:r>
              <a:rPr lang="en-US" sz="1600" b="1" dirty="0">
                <a:solidFill>
                  <a:srgbClr val="0070C0"/>
                </a:solidFill>
                <a:latin typeface="Calibri"/>
                <a:cs typeface="Calibri"/>
              </a:rPr>
              <a:t>        if </a:t>
            </a:r>
            <a:r>
              <a:rPr lang="en-US" sz="1600" b="1" dirty="0" err="1">
                <a:solidFill>
                  <a:srgbClr val="0070C0"/>
                </a:solidFill>
                <a:latin typeface="Calibri"/>
                <a:cs typeface="Calibri"/>
              </a:rPr>
              <a:t>event.keysym</a:t>
            </a:r>
            <a:r>
              <a:rPr lang="en-US" sz="1600" b="1" dirty="0">
                <a:solidFill>
                  <a:srgbClr val="0070C0"/>
                </a:solidFill>
                <a:latin typeface="Calibri"/>
                <a:cs typeface="Calibri"/>
              </a:rPr>
              <a:t> == "space":</a:t>
            </a:r>
          </a:p>
          <a:p>
            <a:r>
              <a:rPr lang="en-US" sz="1600" b="1" dirty="0">
                <a:solidFill>
                  <a:srgbClr val="0070C0"/>
                </a:solidFill>
                <a:latin typeface="Calibri"/>
                <a:cs typeface="Calibri"/>
              </a:rPr>
              <a:t>            </a:t>
            </a:r>
            <a:r>
              <a:rPr lang="en-US" sz="1600" b="1" dirty="0" err="1">
                <a:solidFill>
                  <a:srgbClr val="0070C0"/>
                </a:solidFill>
                <a:latin typeface="Calibri"/>
                <a:cs typeface="Calibri"/>
              </a:rPr>
              <a:t>self.update_count</a:t>
            </a:r>
            <a:r>
              <a:rPr lang="en-US" sz="1600" b="1" dirty="0">
                <a:solidFill>
                  <a:srgbClr val="0070C0"/>
                </a:solidFill>
                <a:latin typeface="Calibri"/>
                <a:cs typeface="Calibri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0345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Quick Review – </a:t>
            </a:r>
            <a:r>
              <a:rPr lang="en-US" dirty="0" smtClean="0"/>
              <a:t>Click Counter 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6" y="1604513"/>
            <a:ext cx="6318617" cy="50574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081" y="3967162"/>
            <a:ext cx="2533650" cy="1076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40081" y="1907570"/>
            <a:ext cx="2533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Calibri"/>
                <a:cs typeface="Calibri"/>
              </a:rPr>
              <a:t>Hold down the SPACE bar and watch those ‘clicks’ fly by!</a:t>
            </a:r>
            <a:endParaRPr lang="en-US" sz="28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254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Hangman Game, Pt. 3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16" y="1417638"/>
            <a:ext cx="4518527" cy="54403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 smtClean="0"/>
              <a:t>More functionality:</a:t>
            </a:r>
          </a:p>
          <a:p>
            <a:r>
              <a:rPr lang="en-US" dirty="0" smtClean="0"/>
              <a:t>When the user types a letter, remove the letter from the alphabet list.</a:t>
            </a:r>
          </a:p>
          <a:p>
            <a:r>
              <a:rPr lang="en-US" dirty="0" smtClean="0"/>
              <a:t>If the letter is in the random word, replace the dash(</a:t>
            </a:r>
            <a:r>
              <a:rPr lang="en-US" dirty="0" err="1" smtClean="0"/>
              <a:t>es</a:t>
            </a:r>
            <a:r>
              <a:rPr lang="en-US" dirty="0" smtClean="0"/>
              <a:t>) with the letter in the GUI.</a:t>
            </a:r>
          </a:p>
          <a:p>
            <a:r>
              <a:rPr lang="en-US" dirty="0" smtClean="0"/>
              <a:t>If the letter is not in the word, reduce number of guesses left by 1.</a:t>
            </a:r>
            <a:endParaRPr lang="en-US" dirty="0"/>
          </a:p>
        </p:txBody>
      </p:sp>
      <p:pic>
        <p:nvPicPr>
          <p:cNvPr id="5" name="Picture 4" descr="Hangman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109" y="2821403"/>
            <a:ext cx="4398210" cy="245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2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Hangman Pt. 3 (Partial Solution)</a:t>
            </a:r>
            <a:endParaRPr lang="en-US" dirty="0"/>
          </a:p>
        </p:txBody>
      </p:sp>
      <p:pic>
        <p:nvPicPr>
          <p:cNvPr id="3" name="Picture 2" descr="Hangman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564691"/>
            <a:ext cx="82931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2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1"/>
            <a:ext cx="8686800" cy="4876800"/>
          </a:xfrm>
        </p:spPr>
        <p:txBody>
          <a:bodyPr/>
          <a:lstStyle/>
          <a:p>
            <a:r>
              <a:rPr lang="en-US" dirty="0" smtClean="0"/>
              <a:t>Today’s focus is GUIs.</a:t>
            </a:r>
            <a:endParaRPr lang="en-US" dirty="0"/>
          </a:p>
        </p:txBody>
      </p:sp>
      <p:pic>
        <p:nvPicPr>
          <p:cNvPr id="1026" name="Picture 2" descr="http://www.designmantic.com/blog/wp-content/uploads/2015/04/UI-De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286000"/>
            <a:ext cx="7391400" cy="4449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1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Hangman Game, Pt. 4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16" y="1417638"/>
            <a:ext cx="4518527" cy="54403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Ending the game:</a:t>
            </a:r>
          </a:p>
          <a:p>
            <a:r>
              <a:rPr lang="en-US" dirty="0" smtClean="0"/>
              <a:t>If all the guesses are used up, display a message that says “YOU LOSE”</a:t>
            </a:r>
          </a:p>
          <a:p>
            <a:r>
              <a:rPr lang="en-US" dirty="0" smtClean="0"/>
              <a:t>If the player guesses all the letters before running out of guesses, display “YOU WIN”.</a:t>
            </a:r>
          </a:p>
          <a:p>
            <a:r>
              <a:rPr lang="en-US" dirty="0" smtClean="0"/>
              <a:t>If the user clicks “Let’s Play” again, a new word is selected, end messages are erased (use .</a:t>
            </a:r>
            <a:r>
              <a:rPr lang="en-US" dirty="0" err="1" smtClean="0"/>
              <a:t>grid_remove</a:t>
            </a:r>
            <a:r>
              <a:rPr lang="en-US" dirty="0" smtClean="0"/>
              <a:t>() for each element you want to erase), and number of guesses reverts to 10.</a:t>
            </a:r>
            <a:endParaRPr lang="en-US" dirty="0"/>
          </a:p>
        </p:txBody>
      </p:sp>
      <p:pic>
        <p:nvPicPr>
          <p:cNvPr id="4" name="Picture 3" descr="Hangman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244" y="1417638"/>
            <a:ext cx="4431756" cy="2432467"/>
          </a:xfrm>
          <a:prstGeom prst="rect">
            <a:avLst/>
          </a:prstGeom>
        </p:spPr>
      </p:pic>
      <p:pic>
        <p:nvPicPr>
          <p:cNvPr id="7" name="Picture 6" descr="Hangman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902" y="4251159"/>
            <a:ext cx="4356098" cy="245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9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Hangman Pt. 4 (Example Solution)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Hangman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0" y="1711826"/>
            <a:ext cx="82550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0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Hangman Game, BONUS, 2 </a:t>
            </a:r>
            <a:r>
              <a:rPr lang="en-US" dirty="0" err="1" smtClean="0"/>
              <a:t>pts</a:t>
            </a:r>
            <a:r>
              <a:rPr lang="en-US" dirty="0" smtClean="0"/>
              <a:t>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16" y="1417638"/>
            <a:ext cx="4518527" cy="54403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Between the Entry field and the guess count, include an image of the hangman, with Hangman-0.gif first, then Hangman-1.gif after one wrong guess, up to Hangman-10.gif (see Canvas for files).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can add images to Labels as you would text: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self.lbl1=Label(</a:t>
            </a:r>
            <a:r>
              <a:rPr lang="en-US" dirty="0" err="1" smtClean="0"/>
              <a:t>self,image</a:t>
            </a:r>
            <a:r>
              <a:rPr lang="en-US" dirty="0" smtClean="0"/>
              <a:t>=“</a:t>
            </a:r>
            <a:r>
              <a:rPr lang="en-US" dirty="0" err="1" smtClean="0"/>
              <a:t>picture.gif</a:t>
            </a:r>
            <a:r>
              <a:rPr lang="en-US" dirty="0" smtClean="0"/>
              <a:t>”)</a:t>
            </a:r>
          </a:p>
        </p:txBody>
      </p:sp>
      <p:pic>
        <p:nvPicPr>
          <p:cNvPr id="5" name="Picture 4" descr="Hangman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937" y="2203784"/>
            <a:ext cx="3487574" cy="32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Hangman (Full Solution)</a:t>
            </a:r>
            <a:endParaRPr lang="en-US" dirty="0"/>
          </a:p>
        </p:txBody>
      </p:sp>
      <p:pic>
        <p:nvPicPr>
          <p:cNvPr id="5" name="Picture 4" descr="Hangman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3032"/>
            <a:ext cx="9144000" cy="500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Hangman (Full Solution, cont’d)</a:t>
            </a:r>
            <a:endParaRPr lang="en-US" dirty="0"/>
          </a:p>
        </p:txBody>
      </p:sp>
      <p:pic>
        <p:nvPicPr>
          <p:cNvPr id="3" name="Picture 2" descr="Hangman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9663"/>
            <a:ext cx="9144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Hangman (Full Solution, cont’d, 3)</a:t>
            </a:r>
            <a:endParaRPr lang="en-US" dirty="0"/>
          </a:p>
        </p:txBody>
      </p:sp>
      <p:pic>
        <p:nvPicPr>
          <p:cNvPr id="4" name="Picture 3" descr="Hangman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168"/>
            <a:ext cx="9144000" cy="495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0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Hangman (Full Solution, cont’d, 4)</a:t>
            </a:r>
            <a:endParaRPr lang="en-US" dirty="0"/>
          </a:p>
        </p:txBody>
      </p:sp>
      <p:pic>
        <p:nvPicPr>
          <p:cNvPr id="3" name="Picture 2" descr="Hangman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2030663"/>
            <a:ext cx="680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1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948322"/>
            <a:ext cx="8229600" cy="1143000"/>
          </a:xfrm>
        </p:spPr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9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Quick Review – </a:t>
            </a:r>
            <a:r>
              <a:rPr lang="en-US" sz="3600" dirty="0" smtClean="0"/>
              <a:t> GUI Starter Template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7638"/>
            <a:ext cx="8229600" cy="54403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>
                <a:solidFill>
                  <a:srgbClr val="FF0000"/>
                </a:solidFill>
              </a:rPr>
              <a:t>from </a:t>
            </a:r>
            <a:r>
              <a:rPr lang="en-US" sz="1200" b="1" dirty="0" err="1" smtClean="0">
                <a:solidFill>
                  <a:srgbClr val="FF0000"/>
                </a:solidFill>
              </a:rPr>
              <a:t>tkinter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en-US" sz="1200" b="1" dirty="0">
                <a:solidFill>
                  <a:srgbClr val="FF0000"/>
                </a:solidFill>
              </a:rPr>
              <a:t>import *</a:t>
            </a:r>
          </a:p>
          <a:p>
            <a:pPr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200" b="1" dirty="0">
                <a:solidFill>
                  <a:srgbClr val="FF0000"/>
                </a:solidFill>
              </a:rPr>
              <a:t>class Application(Frame):</a:t>
            </a:r>
          </a:p>
          <a:p>
            <a:pPr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200" b="1" dirty="0">
                <a:solidFill>
                  <a:srgbClr val="FF0000"/>
                </a:solidFill>
              </a:rPr>
              <a:t>    </a:t>
            </a:r>
            <a:r>
              <a:rPr lang="en-US" sz="1200" b="1" dirty="0" err="1">
                <a:solidFill>
                  <a:srgbClr val="FF0000"/>
                </a:solidFill>
              </a:rPr>
              <a:t>def</a:t>
            </a:r>
            <a:r>
              <a:rPr lang="en-US" sz="1200" b="1" dirty="0">
                <a:solidFill>
                  <a:srgbClr val="FF0000"/>
                </a:solidFill>
              </a:rPr>
              <a:t> __</a:t>
            </a:r>
            <a:r>
              <a:rPr lang="en-US" sz="1200" b="1" dirty="0" err="1">
                <a:solidFill>
                  <a:srgbClr val="FF0000"/>
                </a:solidFill>
              </a:rPr>
              <a:t>init</a:t>
            </a:r>
            <a:r>
              <a:rPr lang="en-US" sz="1200" b="1" dirty="0">
                <a:solidFill>
                  <a:srgbClr val="FF0000"/>
                </a:solidFill>
              </a:rPr>
              <a:t>__(self, master):</a:t>
            </a:r>
          </a:p>
          <a:p>
            <a:pPr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Frame.__</a:t>
            </a:r>
            <a:r>
              <a:rPr lang="en-US" sz="1200" b="1" dirty="0" err="1">
                <a:solidFill>
                  <a:srgbClr val="FF0000"/>
                </a:solidFill>
              </a:rPr>
              <a:t>init</a:t>
            </a:r>
            <a:r>
              <a:rPr lang="en-US" sz="1200" b="1" dirty="0">
                <a:solidFill>
                  <a:srgbClr val="FF0000"/>
                </a:solidFill>
              </a:rPr>
              <a:t>__(self, master)</a:t>
            </a:r>
          </a:p>
          <a:p>
            <a:pPr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</a:t>
            </a:r>
            <a:r>
              <a:rPr lang="en-US" sz="1200" b="1" dirty="0" err="1">
                <a:solidFill>
                  <a:srgbClr val="FF0000"/>
                </a:solidFill>
              </a:rPr>
              <a:t>self.grid</a:t>
            </a:r>
            <a:r>
              <a:rPr lang="en-US" sz="1200" b="1" dirty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</a:t>
            </a:r>
            <a:r>
              <a:rPr lang="en-US" sz="1200" b="1" dirty="0" err="1" smtClean="0">
                <a:solidFill>
                  <a:srgbClr val="FF0000"/>
                </a:solidFill>
              </a:rPr>
              <a:t>self.create_widgets</a:t>
            </a:r>
            <a:r>
              <a:rPr lang="en-US" sz="1200" b="1" dirty="0" smtClean="0">
                <a:solidFill>
                  <a:srgbClr val="FF0000"/>
                </a:solidFill>
              </a:rPr>
              <a:t>()</a:t>
            </a:r>
            <a:endParaRPr lang="en-US" sz="12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200" b="1" dirty="0">
                <a:solidFill>
                  <a:srgbClr val="FF0000"/>
                </a:solidFill>
              </a:rPr>
              <a:t>    </a:t>
            </a:r>
            <a:r>
              <a:rPr lang="en-US" sz="1200" b="1" dirty="0" err="1">
                <a:solidFill>
                  <a:srgbClr val="FF0000"/>
                </a:solidFill>
              </a:rPr>
              <a:t>def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</a:rPr>
              <a:t>create_widgets</a:t>
            </a:r>
            <a:r>
              <a:rPr lang="en-US" sz="1200" b="1" dirty="0" smtClean="0">
                <a:solidFill>
                  <a:srgbClr val="FF0000"/>
                </a:solidFill>
              </a:rPr>
              <a:t>(self</a:t>
            </a:r>
            <a:r>
              <a:rPr lang="en-US" sz="1200" b="1" dirty="0">
                <a:solidFill>
                  <a:srgbClr val="FF0000"/>
                </a:solidFill>
              </a:rPr>
              <a:t>):</a:t>
            </a:r>
          </a:p>
          <a:p>
            <a:pPr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</a:t>
            </a:r>
            <a:r>
              <a:rPr lang="en-US" sz="1200" b="1" dirty="0" err="1">
                <a:solidFill>
                  <a:srgbClr val="FF0000"/>
                </a:solidFill>
              </a:rPr>
              <a:t>self.lbl</a:t>
            </a:r>
            <a:r>
              <a:rPr lang="en-US" sz="1200" b="1" dirty="0">
                <a:solidFill>
                  <a:srgbClr val="FF0000"/>
                </a:solidFill>
              </a:rPr>
              <a:t> = Label(self, text="This is a label!")</a:t>
            </a:r>
          </a:p>
          <a:p>
            <a:pPr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</a:t>
            </a:r>
            <a:r>
              <a:rPr lang="en-US" sz="1200" b="1" dirty="0" err="1">
                <a:solidFill>
                  <a:srgbClr val="FF0000"/>
                </a:solidFill>
              </a:rPr>
              <a:t>self.lbl.grid</a:t>
            </a:r>
            <a:r>
              <a:rPr lang="en-US" sz="1200" b="1" dirty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self.bttn1 = Button(self, text = "I do nothing!")</a:t>
            </a:r>
          </a:p>
          <a:p>
            <a:pPr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self.bttn1.grid()</a:t>
            </a:r>
          </a:p>
          <a:p>
            <a:pPr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200" b="1" dirty="0">
                <a:solidFill>
                  <a:srgbClr val="FF0000"/>
                </a:solidFill>
              </a:rPr>
              <a:t># main</a:t>
            </a:r>
          </a:p>
          <a:p>
            <a:pPr>
              <a:buNone/>
            </a:pPr>
            <a:r>
              <a:rPr lang="en-US" sz="1200" b="1" dirty="0">
                <a:solidFill>
                  <a:srgbClr val="FF0000"/>
                </a:solidFill>
              </a:rPr>
              <a:t>root = </a:t>
            </a:r>
            <a:r>
              <a:rPr lang="en-US" sz="1200" b="1" dirty="0" err="1">
                <a:solidFill>
                  <a:srgbClr val="FF0000"/>
                </a:solidFill>
              </a:rPr>
              <a:t>Tk</a:t>
            </a:r>
            <a:r>
              <a:rPr lang="en-US" sz="1200" b="1" dirty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r>
              <a:rPr lang="en-US" sz="1200" b="1" dirty="0" err="1">
                <a:solidFill>
                  <a:srgbClr val="FF0000"/>
                </a:solidFill>
              </a:rPr>
              <a:t>root.title</a:t>
            </a:r>
            <a:r>
              <a:rPr lang="en-US" sz="1200" b="1" dirty="0">
                <a:solidFill>
                  <a:srgbClr val="FF0000"/>
                </a:solidFill>
              </a:rPr>
              <a:t>("Basic Application Class GUI")</a:t>
            </a:r>
          </a:p>
          <a:p>
            <a:pPr>
              <a:buNone/>
            </a:pPr>
            <a:r>
              <a:rPr lang="en-US" sz="1200" b="1" dirty="0" err="1">
                <a:solidFill>
                  <a:srgbClr val="FF0000"/>
                </a:solidFill>
              </a:rPr>
              <a:t>root.geometry</a:t>
            </a:r>
            <a:r>
              <a:rPr lang="en-US" sz="1200" b="1" dirty="0">
                <a:solidFill>
                  <a:srgbClr val="FF0000"/>
                </a:solidFill>
              </a:rPr>
              <a:t>("400x200</a:t>
            </a:r>
            <a:r>
              <a:rPr lang="en-US" sz="1200" b="1" dirty="0" smtClean="0">
                <a:solidFill>
                  <a:srgbClr val="FF0000"/>
                </a:solidFill>
              </a:rPr>
              <a:t>")</a:t>
            </a:r>
          </a:p>
          <a:p>
            <a:pPr>
              <a:buNone/>
            </a:pPr>
            <a:r>
              <a:rPr lang="en-US" sz="1200" b="1" dirty="0" err="1">
                <a:solidFill>
                  <a:srgbClr val="FF0000"/>
                </a:solidFill>
              </a:rPr>
              <a:t>root.resizable</a:t>
            </a:r>
            <a:r>
              <a:rPr lang="en-US" sz="1200" b="1" dirty="0">
                <a:solidFill>
                  <a:srgbClr val="FF0000"/>
                </a:solidFill>
              </a:rPr>
              <a:t>(width = FALSE, height = FALSE</a:t>
            </a:r>
            <a:r>
              <a:rPr lang="en-US" sz="1200" b="1" dirty="0" smtClean="0">
                <a:solidFill>
                  <a:srgbClr val="FF0000"/>
                </a:solidFill>
              </a:rPr>
              <a:t>)</a:t>
            </a:r>
            <a:endParaRPr lang="en-US" sz="12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200" b="1" dirty="0">
                <a:solidFill>
                  <a:srgbClr val="FF0000"/>
                </a:solidFill>
              </a:rPr>
              <a:t>app = Application(root)</a:t>
            </a:r>
          </a:p>
          <a:p>
            <a:pPr>
              <a:buNone/>
            </a:pPr>
            <a:r>
              <a:rPr lang="en-US" sz="1200" b="1" dirty="0" err="1">
                <a:solidFill>
                  <a:srgbClr val="FF0000"/>
                </a:solidFill>
              </a:rPr>
              <a:t>root.mainloop</a:t>
            </a:r>
            <a:r>
              <a:rPr lang="en-US" sz="1200" b="1" dirty="0">
                <a:solidFill>
                  <a:srgbClr val="FF0000"/>
                </a:solidFill>
              </a:rPr>
              <a:t>()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600" y="2133600"/>
            <a:ext cx="3581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Don’t start GUIs from a blank file!</a:t>
            </a:r>
          </a:p>
          <a:p>
            <a:pPr algn="ctr"/>
            <a:endParaRPr lang="en-US" sz="2800" dirty="0">
              <a:solidFill>
                <a:srgbClr val="7030A0"/>
              </a:solidFill>
            </a:endParaRP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Use a basic template, like this one, to help you get started!</a:t>
            </a:r>
          </a:p>
          <a:p>
            <a:pPr algn="ctr"/>
            <a:endParaRPr lang="en-US" sz="2800" dirty="0">
              <a:solidFill>
                <a:srgbClr val="7030A0"/>
              </a:solidFill>
            </a:endParaRP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On </a:t>
            </a:r>
            <a:r>
              <a:rPr lang="en-US" sz="2800" dirty="0" err="1" smtClean="0">
                <a:solidFill>
                  <a:srgbClr val="7030A0"/>
                </a:solidFill>
              </a:rPr>
              <a:t>Oncourse</a:t>
            </a:r>
            <a:r>
              <a:rPr lang="en-US" sz="2800" dirty="0" smtClean="0">
                <a:solidFill>
                  <a:srgbClr val="7030A0"/>
                </a:solidFill>
              </a:rPr>
              <a:t> as </a:t>
            </a:r>
            <a:r>
              <a:rPr lang="en-US" sz="2800" b="1" dirty="0" smtClean="0">
                <a:solidFill>
                  <a:srgbClr val="7030A0"/>
                </a:solidFill>
              </a:rPr>
              <a:t>gui_starter.py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25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Quick Review </a:t>
            </a:r>
            <a:r>
              <a:rPr lang="en-US" sz="4800" dirty="0" smtClean="0"/>
              <a:t>– </a:t>
            </a:r>
            <a:r>
              <a:rPr lang="en-US" dirty="0" smtClean="0"/>
              <a:t>Syntax for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610600" cy="5181599"/>
          </a:xfrm>
        </p:spPr>
        <p:txBody>
          <a:bodyPr>
            <a:normAutofit fontScale="400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</a:rPr>
              <a:t>tkinter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import *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class Application(Frame):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b="1" dirty="0">
                <a:solidFill>
                  <a:srgbClr val="FF0000"/>
                </a:solidFill>
              </a:rPr>
              <a:t> __</a:t>
            </a:r>
            <a:r>
              <a:rPr lang="en-US" b="1" dirty="0" err="1">
                <a:solidFill>
                  <a:srgbClr val="FF0000"/>
                </a:solidFill>
              </a:rPr>
              <a:t>init</a:t>
            </a:r>
            <a:r>
              <a:rPr lang="en-US" b="1" dirty="0">
                <a:solidFill>
                  <a:srgbClr val="FF0000"/>
                </a:solidFill>
              </a:rPr>
              <a:t>__(self, master):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Frame.__</a:t>
            </a:r>
            <a:r>
              <a:rPr lang="en-US" b="1" dirty="0" err="1">
                <a:solidFill>
                  <a:srgbClr val="FF0000"/>
                </a:solidFill>
              </a:rPr>
              <a:t>init</a:t>
            </a:r>
            <a:r>
              <a:rPr lang="en-US" b="1" dirty="0">
                <a:solidFill>
                  <a:srgbClr val="FF0000"/>
                </a:solidFill>
              </a:rPr>
              <a:t>__(self, master)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FF0000"/>
                </a:solidFill>
              </a:rPr>
              <a:t>self.grid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FF0000"/>
                </a:solidFill>
              </a:rPr>
              <a:t>self.create_widgets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create_widgets</a:t>
            </a:r>
            <a:r>
              <a:rPr lang="en-US" b="1" dirty="0">
                <a:solidFill>
                  <a:srgbClr val="FF0000"/>
                </a:solidFill>
              </a:rPr>
              <a:t>(self):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7030A0"/>
                </a:solidFill>
              </a:rPr>
              <a:t>self.bttn</a:t>
            </a:r>
            <a:r>
              <a:rPr lang="en-US" b="1" dirty="0">
                <a:solidFill>
                  <a:srgbClr val="7030A0"/>
                </a:solidFill>
              </a:rPr>
              <a:t> = Button(self, text = "BEFORE", command = </a:t>
            </a:r>
            <a:r>
              <a:rPr lang="en-US" b="1" dirty="0" err="1">
                <a:solidFill>
                  <a:srgbClr val="7030A0"/>
                </a:solidFill>
              </a:rPr>
              <a:t>self.update_button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FF0000"/>
                </a:solidFill>
              </a:rPr>
              <a:t>self.bttn.grid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update_button</a:t>
            </a:r>
            <a:r>
              <a:rPr lang="en-US" b="1" dirty="0">
                <a:solidFill>
                  <a:srgbClr val="FF0000"/>
                </a:solidFill>
              </a:rPr>
              <a:t>(self):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FF0000"/>
                </a:solidFill>
              </a:rPr>
              <a:t>self.bttn</a:t>
            </a:r>
            <a:r>
              <a:rPr lang="en-US" b="1" dirty="0">
                <a:solidFill>
                  <a:srgbClr val="FF0000"/>
                </a:solidFill>
              </a:rPr>
              <a:t>["text"] = "AFTER"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# main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root = </a:t>
            </a:r>
            <a:r>
              <a:rPr lang="en-US" b="1" dirty="0" err="1">
                <a:solidFill>
                  <a:srgbClr val="FF0000"/>
                </a:solidFill>
              </a:rPr>
              <a:t>Tk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root.title</a:t>
            </a:r>
            <a:r>
              <a:rPr lang="en-US" b="1" dirty="0">
                <a:solidFill>
                  <a:srgbClr val="FF0000"/>
                </a:solidFill>
              </a:rPr>
              <a:t>("Event Handler Demo")</a:t>
            </a: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root.geometry</a:t>
            </a:r>
            <a:r>
              <a:rPr lang="en-US" b="1" dirty="0">
                <a:solidFill>
                  <a:srgbClr val="FF0000"/>
                </a:solidFill>
              </a:rPr>
              <a:t>("</a:t>
            </a:r>
            <a:r>
              <a:rPr lang="en-US" b="1" dirty="0" smtClean="0">
                <a:solidFill>
                  <a:srgbClr val="FF0000"/>
                </a:solidFill>
              </a:rPr>
              <a:t>250x25</a:t>
            </a:r>
            <a:r>
              <a:rPr lang="en-US" b="1" dirty="0">
                <a:solidFill>
                  <a:srgbClr val="FF0000"/>
                </a:solidFill>
              </a:rPr>
              <a:t>")</a:t>
            </a: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root.resizable</a:t>
            </a:r>
            <a:r>
              <a:rPr lang="en-US" b="1" dirty="0">
                <a:solidFill>
                  <a:srgbClr val="FF0000"/>
                </a:solidFill>
              </a:rPr>
              <a:t>(width = FALSE, height = FALSE)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app = Application(root)</a:t>
            </a: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root.mainloop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4724400"/>
            <a:ext cx="2533650" cy="600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861375"/>
            <a:ext cx="25336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7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Quick Review – </a:t>
            </a:r>
            <a:r>
              <a:rPr lang="en-US" dirty="0" smtClean="0"/>
              <a:t>Text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text entry field (</a:t>
            </a:r>
            <a:r>
              <a:rPr lang="en-US" dirty="0" smtClean="0">
                <a:solidFill>
                  <a:srgbClr val="002060"/>
                </a:solidFill>
              </a:rPr>
              <a:t>width is not required</a:t>
            </a:r>
            <a:r>
              <a:rPr lang="en-US" dirty="0" smtClean="0"/>
              <a:t>):</a:t>
            </a:r>
          </a:p>
          <a:p>
            <a:pPr marL="118872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self.ent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= </a:t>
            </a:r>
            <a:r>
              <a:rPr lang="en-US" b="1" dirty="0" smtClean="0">
                <a:solidFill>
                  <a:srgbClr val="FF0000"/>
                </a:solidFill>
              </a:rPr>
              <a:t>Entry(self, width=30)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Getting the text currently in </a:t>
            </a:r>
            <a:r>
              <a:rPr lang="en-US" dirty="0"/>
              <a:t>the </a:t>
            </a:r>
            <a:r>
              <a:rPr lang="en-US" dirty="0" smtClean="0"/>
              <a:t>text entry</a:t>
            </a:r>
            <a:r>
              <a:rPr lang="en-US" dirty="0"/>
              <a:t>: </a:t>
            </a:r>
          </a:p>
          <a:p>
            <a:pPr marL="118872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self.ent.get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Removing all text currently in the </a:t>
            </a:r>
            <a:r>
              <a:rPr lang="en-US" dirty="0" smtClean="0"/>
              <a:t>text entry: </a:t>
            </a:r>
            <a:endParaRPr lang="en-US" dirty="0"/>
          </a:p>
          <a:p>
            <a:pPr marL="118872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self.ent.delete</a:t>
            </a:r>
            <a:r>
              <a:rPr lang="en-US" b="1" dirty="0" smtClean="0">
                <a:solidFill>
                  <a:srgbClr val="FF0000"/>
                </a:solidFill>
              </a:rPr>
              <a:t>(0, </a:t>
            </a:r>
            <a:r>
              <a:rPr lang="en-US" b="1" dirty="0">
                <a:solidFill>
                  <a:srgbClr val="FF0000"/>
                </a:solidFill>
              </a:rPr>
              <a:t>END)</a:t>
            </a:r>
          </a:p>
          <a:p>
            <a:endParaRPr lang="en-US" dirty="0"/>
          </a:p>
          <a:p>
            <a:r>
              <a:rPr lang="en-US" dirty="0"/>
              <a:t>Inserting new </a:t>
            </a:r>
            <a:r>
              <a:rPr lang="en-US" dirty="0" smtClean="0"/>
              <a:t>text into the text entry:</a:t>
            </a:r>
            <a:endParaRPr lang="en-US" dirty="0"/>
          </a:p>
          <a:p>
            <a:pPr marL="118872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self.ent.insert</a:t>
            </a:r>
            <a:r>
              <a:rPr lang="en-US" b="1" dirty="0" smtClean="0">
                <a:solidFill>
                  <a:srgbClr val="FF0000"/>
                </a:solidFill>
              </a:rPr>
              <a:t>(0, "This is a new value.")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8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Quick Review – </a:t>
            </a:r>
            <a:r>
              <a:rPr lang="en-US" sz="3200" dirty="0" smtClean="0"/>
              <a:t>Interacting with Text Boxes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839200" cy="4625609"/>
          </a:xfrm>
        </p:spPr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self.txt </a:t>
            </a:r>
            <a:r>
              <a:rPr lang="en-US" sz="2800" b="1" dirty="0">
                <a:solidFill>
                  <a:srgbClr val="FF0000"/>
                </a:solidFill>
              </a:rPr>
              <a:t>= Text(self, width = 35, height = 5, wrap = WORD)</a:t>
            </a:r>
          </a:p>
          <a:p>
            <a:endParaRPr lang="en-US" dirty="0" smtClean="0"/>
          </a:p>
          <a:p>
            <a:r>
              <a:rPr lang="en-US" dirty="0"/>
              <a:t>Getting the text currently in the text </a:t>
            </a:r>
            <a:r>
              <a:rPr lang="en-US" dirty="0" smtClean="0"/>
              <a:t>box: </a:t>
            </a:r>
            <a:endParaRPr lang="en-US" dirty="0"/>
          </a:p>
          <a:p>
            <a:pPr marL="118872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self.txt.get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7030A0"/>
                </a:solidFill>
              </a:rPr>
              <a:t>0.0, END</a:t>
            </a:r>
            <a:r>
              <a:rPr lang="en-US" b="1" dirty="0" smtClean="0">
                <a:solidFill>
                  <a:srgbClr val="FF0000"/>
                </a:solidFill>
              </a:rPr>
              <a:t>)		#text boxes are 2-d !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Removing all text currently in the </a:t>
            </a:r>
            <a:r>
              <a:rPr lang="en-US" dirty="0"/>
              <a:t>text box</a:t>
            </a:r>
            <a:r>
              <a:rPr lang="en-US" dirty="0" smtClean="0"/>
              <a:t>: </a:t>
            </a: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self.txt.delete</a:t>
            </a:r>
            <a:r>
              <a:rPr lang="en-US" b="1" dirty="0">
                <a:solidFill>
                  <a:srgbClr val="FF0000"/>
                </a:solidFill>
              </a:rPr>
              <a:t>(0.0, END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 smtClean="0"/>
              <a:t>Inserting new text into the </a:t>
            </a:r>
            <a:r>
              <a:rPr lang="en-US" dirty="0"/>
              <a:t>text box</a:t>
            </a:r>
            <a:r>
              <a:rPr lang="en-US" dirty="0" smtClean="0"/>
              <a:t>:</a:t>
            </a: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self.txt.insert</a:t>
            </a:r>
            <a:r>
              <a:rPr lang="en-US" b="1" dirty="0">
                <a:solidFill>
                  <a:srgbClr val="FF0000"/>
                </a:solidFill>
              </a:rPr>
              <a:t>(0.0, </a:t>
            </a:r>
            <a:r>
              <a:rPr lang="en-US" b="1" dirty="0" smtClean="0">
                <a:solidFill>
                  <a:srgbClr val="FF0000"/>
                </a:solidFill>
              </a:rPr>
              <a:t>"test")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36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4953000" cy="1265239"/>
          </a:xfrm>
        </p:spPr>
        <p:txBody>
          <a:bodyPr>
            <a:noAutofit/>
          </a:bodyPr>
          <a:lstStyle/>
          <a:p>
            <a:r>
              <a:rPr lang="en-US" sz="3600" dirty="0"/>
              <a:t>Quick Review – </a:t>
            </a:r>
            <a:r>
              <a:rPr lang="en-US" sz="4000" dirty="0" smtClean="0"/>
              <a:t>GUI Gridding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62100"/>
            <a:ext cx="9067800" cy="51435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Tkinter</a:t>
            </a:r>
            <a:r>
              <a:rPr lang="en-US" dirty="0" smtClean="0"/>
              <a:t> uses a </a:t>
            </a:r>
            <a:r>
              <a:rPr lang="en-US" b="1" dirty="0" smtClean="0"/>
              <a:t>grid layout </a:t>
            </a:r>
            <a:r>
              <a:rPr lang="en-US" dirty="0" smtClean="0"/>
              <a:t>with </a:t>
            </a:r>
            <a:br>
              <a:rPr lang="en-US" dirty="0" smtClean="0"/>
            </a:br>
            <a:r>
              <a:rPr lang="en-US" b="1" dirty="0" smtClean="0"/>
              <a:t>rows</a:t>
            </a:r>
            <a:r>
              <a:rPr lang="en-US" dirty="0" smtClean="0"/>
              <a:t> and </a:t>
            </a:r>
            <a:r>
              <a:rPr lang="en-US" b="1" dirty="0" smtClean="0"/>
              <a:t>columns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                                                 A 3x3 example:</a:t>
            </a:r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self.label.grid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row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= 0, </a:t>
            </a:r>
            <a:r>
              <a:rPr lang="en-US" sz="2400" b="1" dirty="0">
                <a:solidFill>
                  <a:srgbClr val="00B050"/>
                </a:solidFill>
              </a:rPr>
              <a:t>column</a:t>
            </a:r>
            <a:r>
              <a:rPr lang="en-US" sz="2400" b="1" dirty="0">
                <a:solidFill>
                  <a:srgbClr val="FF0000"/>
                </a:solidFill>
              </a:rPr>
              <a:t> = 0, </a:t>
            </a:r>
            <a:r>
              <a:rPr lang="en-US" sz="2400" b="1" dirty="0" err="1">
                <a:solidFill>
                  <a:srgbClr val="7030A0"/>
                </a:solidFill>
              </a:rPr>
              <a:t>columnspan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= 2,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sticky</a:t>
            </a:r>
            <a:r>
              <a:rPr lang="en-US" sz="2400" b="1" dirty="0">
                <a:solidFill>
                  <a:srgbClr val="FF0000"/>
                </a:solidFill>
              </a:rPr>
              <a:t> = W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row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B050"/>
                </a:solidFill>
              </a:rPr>
              <a:t>column</a:t>
            </a:r>
            <a:r>
              <a:rPr lang="en-US" dirty="0" smtClean="0"/>
              <a:t> determine where the element is located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err="1" smtClean="0">
                <a:solidFill>
                  <a:srgbClr val="7030A0"/>
                </a:solidFill>
              </a:rPr>
              <a:t>columnspan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(or </a:t>
            </a:r>
            <a:r>
              <a:rPr lang="en-US" b="1" dirty="0" err="1" smtClean="0">
                <a:solidFill>
                  <a:srgbClr val="7030A0"/>
                </a:solidFill>
              </a:rPr>
              <a:t>rowspan</a:t>
            </a:r>
            <a:r>
              <a:rPr lang="en-US" dirty="0" smtClean="0"/>
              <a:t>) allow an element to exist in </a:t>
            </a:r>
            <a:br>
              <a:rPr lang="en-US" dirty="0" smtClean="0"/>
            </a:br>
            <a:r>
              <a:rPr lang="en-US" dirty="0" smtClean="0"/>
              <a:t>multiple columns or rows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sticky</a:t>
            </a:r>
            <a:r>
              <a:rPr lang="en-US" dirty="0" smtClean="0"/>
              <a:t> justifies the element to one of:</a:t>
            </a:r>
          </a:p>
          <a:p>
            <a:pPr lvl="2"/>
            <a:r>
              <a:rPr lang="en-US" dirty="0" smtClean="0"/>
              <a:t>                                      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smtClean="0"/>
              <a:t> – Top</a:t>
            </a:r>
          </a:p>
          <a:p>
            <a:pPr lvl="2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US" dirty="0"/>
              <a:t> – Left </a:t>
            </a:r>
            <a:r>
              <a:rPr lang="en-US" dirty="0" smtClean="0"/>
              <a:t>                                                    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dirty="0" smtClean="0"/>
              <a:t> – Right</a:t>
            </a:r>
          </a:p>
          <a:p>
            <a:pPr lvl="2"/>
            <a:r>
              <a:rPr lang="en-US" dirty="0" smtClean="0"/>
              <a:t>                                      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/>
              <a:t>– Bottom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If you don’t enter a value for sticky, the widget will be centered!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2399"/>
            <a:ext cx="3581400" cy="2549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48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Quick Review </a:t>
            </a:r>
            <a:r>
              <a:rPr lang="en-US" sz="4400" dirty="0" smtClean="0"/>
              <a:t>– Gridding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8686800" cy="5269145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from </a:t>
            </a:r>
            <a:r>
              <a:rPr lang="en-US" sz="1100" b="1" dirty="0" err="1" smtClean="0">
                <a:solidFill>
                  <a:srgbClr val="FF0000"/>
                </a:solidFill>
              </a:rPr>
              <a:t>tkinter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>
                <a:solidFill>
                  <a:srgbClr val="FF0000"/>
                </a:solidFill>
              </a:rPr>
              <a:t>import *</a:t>
            </a:r>
          </a:p>
          <a:p>
            <a:pPr marL="118872" indent="0">
              <a:buNone/>
            </a:pPr>
            <a:endParaRPr lang="en-US" sz="11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class Application(Frame):</a:t>
            </a:r>
          </a:p>
          <a:p>
            <a:pPr marL="118872" indent="0">
              <a:buNone/>
            </a:pPr>
            <a:endParaRPr lang="en-US" sz="11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</a:t>
            </a:r>
            <a:r>
              <a:rPr lang="en-US" sz="1100" b="1" dirty="0" err="1">
                <a:solidFill>
                  <a:srgbClr val="FF0000"/>
                </a:solidFill>
              </a:rPr>
              <a:t>def</a:t>
            </a:r>
            <a:r>
              <a:rPr lang="en-US" sz="1100" b="1" dirty="0">
                <a:solidFill>
                  <a:srgbClr val="FF0000"/>
                </a:solidFill>
              </a:rPr>
              <a:t> __</a:t>
            </a:r>
            <a:r>
              <a:rPr lang="en-US" sz="1100" b="1" dirty="0" err="1">
                <a:solidFill>
                  <a:srgbClr val="FF0000"/>
                </a:solidFill>
              </a:rPr>
              <a:t>init</a:t>
            </a:r>
            <a:r>
              <a:rPr lang="en-US" sz="1100" b="1" dirty="0">
                <a:solidFill>
                  <a:srgbClr val="FF0000"/>
                </a:solidFill>
              </a:rPr>
              <a:t>__(self, master):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    Frame.__</a:t>
            </a:r>
            <a:r>
              <a:rPr lang="en-US" sz="1100" b="1" dirty="0" err="1">
                <a:solidFill>
                  <a:srgbClr val="FF0000"/>
                </a:solidFill>
              </a:rPr>
              <a:t>init</a:t>
            </a:r>
            <a:r>
              <a:rPr lang="en-US" sz="1100" b="1" dirty="0">
                <a:solidFill>
                  <a:srgbClr val="FF0000"/>
                </a:solidFill>
              </a:rPr>
              <a:t>__(self, master)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    </a:t>
            </a:r>
            <a:r>
              <a:rPr lang="en-US" sz="1100" b="1" dirty="0" err="1">
                <a:solidFill>
                  <a:srgbClr val="FF0000"/>
                </a:solidFill>
              </a:rPr>
              <a:t>self.grid</a:t>
            </a:r>
            <a:r>
              <a:rPr lang="en-US" sz="11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    </a:t>
            </a:r>
            <a:r>
              <a:rPr lang="en-US" sz="1100" b="1" dirty="0" err="1">
                <a:solidFill>
                  <a:srgbClr val="FF0000"/>
                </a:solidFill>
              </a:rPr>
              <a:t>self.create_widget</a:t>
            </a:r>
            <a:r>
              <a:rPr lang="en-US" sz="11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sz="11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</a:t>
            </a:r>
            <a:r>
              <a:rPr lang="en-US" sz="1100" b="1" dirty="0" err="1">
                <a:solidFill>
                  <a:srgbClr val="FF0000"/>
                </a:solidFill>
              </a:rPr>
              <a:t>def</a:t>
            </a:r>
            <a:r>
              <a:rPr lang="en-US" sz="1100" b="1" dirty="0">
                <a:solidFill>
                  <a:srgbClr val="FF0000"/>
                </a:solidFill>
              </a:rPr>
              <a:t> </a:t>
            </a:r>
            <a:r>
              <a:rPr lang="en-US" sz="1100" b="1" dirty="0" err="1">
                <a:solidFill>
                  <a:srgbClr val="FF0000"/>
                </a:solidFill>
              </a:rPr>
              <a:t>create_widget</a:t>
            </a:r>
            <a:r>
              <a:rPr lang="en-US" sz="1100" b="1" dirty="0">
                <a:solidFill>
                  <a:srgbClr val="FF0000"/>
                </a:solidFill>
              </a:rPr>
              <a:t>(self):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    Label(self, text="Enter student information.").grid(row=0, column=0, </a:t>
            </a:r>
            <a:r>
              <a:rPr lang="en-US" sz="1100" b="1" dirty="0" err="1">
                <a:solidFill>
                  <a:srgbClr val="FF0000"/>
                </a:solidFill>
              </a:rPr>
              <a:t>columnspan</a:t>
            </a:r>
            <a:r>
              <a:rPr lang="en-US" sz="1100" b="1" dirty="0">
                <a:solidFill>
                  <a:srgbClr val="FF0000"/>
                </a:solidFill>
              </a:rPr>
              <a:t>=3, sticky=S)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    Label(self, text="Student Name:").grid(row=1, column=0, sticky=W)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    Label(self, text="GPA:").grid(row=2, column=0, sticky=W)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    Label(self, text="Essay:").grid(row=3, column=0, sticky=W)</a:t>
            </a:r>
          </a:p>
          <a:p>
            <a:pPr marL="118872" indent="0">
              <a:buNone/>
            </a:pPr>
            <a:endParaRPr lang="en-US" sz="11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    </a:t>
            </a:r>
            <a:r>
              <a:rPr lang="en-US" sz="1100" b="1" dirty="0" err="1">
                <a:solidFill>
                  <a:srgbClr val="FF0000"/>
                </a:solidFill>
              </a:rPr>
              <a:t>self.student_name</a:t>
            </a:r>
            <a:r>
              <a:rPr lang="en-US" sz="1100" b="1" dirty="0">
                <a:solidFill>
                  <a:srgbClr val="FF0000"/>
                </a:solidFill>
              </a:rPr>
              <a:t> = Entry(self, width=40)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    </a:t>
            </a:r>
            <a:r>
              <a:rPr lang="en-US" sz="1100" b="1" dirty="0" err="1">
                <a:solidFill>
                  <a:srgbClr val="FF0000"/>
                </a:solidFill>
              </a:rPr>
              <a:t>self.student_name.grid</a:t>
            </a:r>
            <a:r>
              <a:rPr lang="en-US" sz="1100" b="1" dirty="0">
                <a:solidFill>
                  <a:srgbClr val="FF0000"/>
                </a:solidFill>
              </a:rPr>
              <a:t>(row=1, column=1, </a:t>
            </a:r>
            <a:r>
              <a:rPr lang="en-US" sz="1100" b="1" dirty="0" err="1">
                <a:solidFill>
                  <a:srgbClr val="FF0000"/>
                </a:solidFill>
              </a:rPr>
              <a:t>columnspan</a:t>
            </a:r>
            <a:r>
              <a:rPr lang="en-US" sz="1100" b="1" dirty="0">
                <a:solidFill>
                  <a:srgbClr val="FF0000"/>
                </a:solidFill>
              </a:rPr>
              <a:t>=2, sticky=W)</a:t>
            </a:r>
          </a:p>
          <a:p>
            <a:pPr marL="118872" indent="0">
              <a:buNone/>
            </a:pPr>
            <a:endParaRPr lang="en-US" sz="11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    </a:t>
            </a:r>
            <a:r>
              <a:rPr lang="en-US" sz="1100" b="1" dirty="0" err="1">
                <a:solidFill>
                  <a:srgbClr val="FF0000"/>
                </a:solidFill>
              </a:rPr>
              <a:t>self.student_gpa</a:t>
            </a:r>
            <a:r>
              <a:rPr lang="en-US" sz="1100" b="1" dirty="0">
                <a:solidFill>
                  <a:srgbClr val="FF0000"/>
                </a:solidFill>
              </a:rPr>
              <a:t> = Entry(self, width=40)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    </a:t>
            </a:r>
            <a:r>
              <a:rPr lang="en-US" sz="1100" b="1" dirty="0" err="1">
                <a:solidFill>
                  <a:srgbClr val="FF0000"/>
                </a:solidFill>
              </a:rPr>
              <a:t>self.student_gpa.grid</a:t>
            </a:r>
            <a:r>
              <a:rPr lang="en-US" sz="1100" b="1" dirty="0">
                <a:solidFill>
                  <a:srgbClr val="FF0000"/>
                </a:solidFill>
              </a:rPr>
              <a:t>(row=2, column=1, </a:t>
            </a:r>
            <a:r>
              <a:rPr lang="en-US" sz="1100" b="1" dirty="0" err="1">
                <a:solidFill>
                  <a:srgbClr val="FF0000"/>
                </a:solidFill>
              </a:rPr>
              <a:t>columnspan</a:t>
            </a:r>
            <a:r>
              <a:rPr lang="en-US" sz="1100" b="1" dirty="0">
                <a:solidFill>
                  <a:srgbClr val="FF0000"/>
                </a:solidFill>
              </a:rPr>
              <a:t>=2, sticky=W)</a:t>
            </a:r>
          </a:p>
          <a:p>
            <a:pPr marL="118872" indent="0">
              <a:buNone/>
            </a:pPr>
            <a:endParaRPr lang="en-US" sz="11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    </a:t>
            </a:r>
            <a:r>
              <a:rPr lang="en-US" sz="1100" b="1" dirty="0" err="1">
                <a:solidFill>
                  <a:srgbClr val="FF0000"/>
                </a:solidFill>
              </a:rPr>
              <a:t>self.essay</a:t>
            </a:r>
            <a:r>
              <a:rPr lang="en-US" sz="1100" b="1" dirty="0">
                <a:solidFill>
                  <a:srgbClr val="FF0000"/>
                </a:solidFill>
              </a:rPr>
              <a:t> = Text(self, width = 50, height = 10, wrap = WORD)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    </a:t>
            </a:r>
            <a:r>
              <a:rPr lang="en-US" sz="1100" b="1" dirty="0" err="1">
                <a:solidFill>
                  <a:srgbClr val="FF0000"/>
                </a:solidFill>
              </a:rPr>
              <a:t>self.essay.grid</a:t>
            </a:r>
            <a:r>
              <a:rPr lang="en-US" sz="1100" b="1" dirty="0">
                <a:solidFill>
                  <a:srgbClr val="FF0000"/>
                </a:solidFill>
              </a:rPr>
              <a:t>(row = 4, column = 0, </a:t>
            </a:r>
            <a:r>
              <a:rPr lang="en-US" sz="1100" b="1" dirty="0" err="1">
                <a:solidFill>
                  <a:srgbClr val="FF0000"/>
                </a:solidFill>
              </a:rPr>
              <a:t>columnspan</a:t>
            </a:r>
            <a:r>
              <a:rPr lang="en-US" sz="1100" b="1" dirty="0">
                <a:solidFill>
                  <a:srgbClr val="FF0000"/>
                </a:solidFill>
              </a:rPr>
              <a:t> = 3, sticky = W)</a:t>
            </a:r>
          </a:p>
          <a:p>
            <a:pPr marL="118872" indent="0">
              <a:buNone/>
            </a:pPr>
            <a:endParaRPr lang="en-US" sz="11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    Button(self, text = "Save").grid(row = 5, column = 0, </a:t>
            </a:r>
            <a:r>
              <a:rPr lang="en-US" sz="1100" b="1" dirty="0" err="1">
                <a:solidFill>
                  <a:srgbClr val="FF0000"/>
                </a:solidFill>
              </a:rPr>
              <a:t>columnspan</a:t>
            </a:r>
            <a:r>
              <a:rPr lang="en-US" sz="1100" b="1" dirty="0">
                <a:solidFill>
                  <a:srgbClr val="FF0000"/>
                </a:solidFill>
              </a:rPr>
              <a:t> = 2, sticky = S)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        Button(self, text = "Clear").grid(row = 5, column = 2, sticky = W)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10200" y="1417638"/>
            <a:ext cx="3505200" cy="4655771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# main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root = </a:t>
            </a:r>
            <a:r>
              <a:rPr lang="en-US" sz="1400" b="1" dirty="0" err="1">
                <a:solidFill>
                  <a:srgbClr val="FF0000"/>
                </a:solidFill>
              </a:rPr>
              <a:t>Tk</a:t>
            </a:r>
            <a:r>
              <a:rPr lang="en-US" sz="14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sz="1400" b="1" dirty="0" err="1">
                <a:solidFill>
                  <a:srgbClr val="FF0000"/>
                </a:solidFill>
              </a:rPr>
              <a:t>root.title</a:t>
            </a:r>
            <a:r>
              <a:rPr lang="en-US" sz="1400" b="1" dirty="0">
                <a:solidFill>
                  <a:srgbClr val="FF0000"/>
                </a:solidFill>
              </a:rPr>
              <a:t>("College Application")</a:t>
            </a:r>
          </a:p>
          <a:p>
            <a:pPr marL="118872" indent="0">
              <a:buNone/>
            </a:pPr>
            <a:r>
              <a:rPr lang="en-US" sz="1400" b="1" dirty="0" err="1">
                <a:solidFill>
                  <a:srgbClr val="FF0000"/>
                </a:solidFill>
              </a:rPr>
              <a:t>root.geometry</a:t>
            </a:r>
            <a:r>
              <a:rPr lang="en-US" sz="1400" b="1" dirty="0">
                <a:solidFill>
                  <a:srgbClr val="FF0000"/>
                </a:solidFill>
              </a:rPr>
              <a:t>("410x280")</a:t>
            </a:r>
          </a:p>
          <a:p>
            <a:pPr marL="118872" indent="0">
              <a:buNone/>
            </a:pPr>
            <a:endParaRPr lang="en-US" sz="1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app = Application(root)</a:t>
            </a:r>
          </a:p>
          <a:p>
            <a:pPr marL="118872" indent="0">
              <a:buNone/>
            </a:pPr>
            <a:r>
              <a:rPr lang="en-US" sz="1400" b="1" dirty="0" err="1">
                <a:solidFill>
                  <a:srgbClr val="FF0000"/>
                </a:solidFill>
              </a:rPr>
              <a:t>root.mainloop</a:t>
            </a:r>
            <a:r>
              <a:rPr lang="en-US" sz="1400" b="1" dirty="0">
                <a:solidFill>
                  <a:srgbClr val="FF0000"/>
                </a:solidFill>
              </a:rPr>
              <a:t>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91100" y="3508144"/>
            <a:ext cx="3924300" cy="2574727"/>
            <a:chOff x="4191000" y="2184515"/>
            <a:chExt cx="4645312" cy="333672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8662" y="2492292"/>
              <a:ext cx="4057650" cy="302895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4191000" y="2184515"/>
              <a:ext cx="4527074" cy="3236388"/>
              <a:chOff x="4169250" y="2206822"/>
              <a:chExt cx="4527074" cy="3236388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H="1">
                <a:off x="4810125" y="2994107"/>
                <a:ext cx="3886199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169250" y="2781863"/>
                <a:ext cx="5453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Row 0</a:t>
                </a:r>
                <a:endParaRPr lang="en-US" sz="11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177333" y="2971800"/>
                <a:ext cx="5357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Row 1</a:t>
                </a:r>
                <a:endParaRPr lang="en-US" sz="11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179058" y="3200400"/>
                <a:ext cx="5453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Row 2</a:t>
                </a:r>
                <a:endParaRPr lang="en-US" sz="11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179058" y="3429000"/>
                <a:ext cx="53732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Row 3</a:t>
                </a:r>
                <a:endParaRPr lang="en-US" sz="11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066193" y="2206823"/>
                <a:ext cx="8931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Column 0</a:t>
                </a:r>
                <a:endParaRPr lang="en-US" sz="1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72428" y="2209800"/>
                <a:ext cx="8803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Column 1</a:t>
                </a:r>
                <a:endParaRPr lang="en-US" sz="1400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4810124" y="3222707"/>
                <a:ext cx="3886199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4810125" y="3429000"/>
                <a:ext cx="3886199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4810125" y="3603707"/>
                <a:ext cx="3886199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4810123" y="5181600"/>
                <a:ext cx="3886199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6302850" y="2843078"/>
                <a:ext cx="1" cy="2567122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7293450" y="2865385"/>
                <a:ext cx="1" cy="2567122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02420" y="4343400"/>
                <a:ext cx="5453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Row 4</a:t>
                </a:r>
                <a:endParaRPr lang="en-US" sz="11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96200" y="2206822"/>
                <a:ext cx="8915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Column 2</a:t>
                </a:r>
                <a:endParaRPr lang="en-US" sz="1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000" y="5181600"/>
                <a:ext cx="5453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Row 5</a:t>
                </a:r>
                <a:endParaRPr lang="en-US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567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Design a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will the GUI accomplish?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What inputs does the user need?</a:t>
            </a:r>
          </a:p>
          <a:p>
            <a:endParaRPr lang="en-US" dirty="0"/>
          </a:p>
          <a:p>
            <a:r>
              <a:rPr lang="en-US" dirty="0" smtClean="0"/>
              <a:t>How should they be arranged?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What will the user’s flow be through the interface?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7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rmation-Infrastructure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Information-Infrastructure.potx</Template>
  <TotalTime>10945</TotalTime>
  <Words>1158</Words>
  <Application>Microsoft Office PowerPoint</Application>
  <PresentationFormat>On-screen Show (4:3)</PresentationFormat>
  <Paragraphs>214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</vt:lpstr>
      <vt:lpstr>Georgia</vt:lpstr>
      <vt:lpstr>Wingdings 2</vt:lpstr>
      <vt:lpstr>Information-Infrastructure</vt:lpstr>
      <vt:lpstr>I210 Information Infrastructure</vt:lpstr>
      <vt:lpstr>Topic</vt:lpstr>
      <vt:lpstr>Quick Review –  GUI Starter Template</vt:lpstr>
      <vt:lpstr>Quick Review – Syntax for Buttons</vt:lpstr>
      <vt:lpstr>Quick Review – Text Entry</vt:lpstr>
      <vt:lpstr>Quick Review – Interacting with Text Boxes</vt:lpstr>
      <vt:lpstr>Quick Review – GUI Gridding</vt:lpstr>
      <vt:lpstr>Quick Review – Gridding</vt:lpstr>
      <vt:lpstr>How to Design a GUI</vt:lpstr>
      <vt:lpstr>Hangman Game, Pt. 1 (Group Work)</vt:lpstr>
      <vt:lpstr>Graphic Design (Example Solution)</vt:lpstr>
      <vt:lpstr>Hangman Game, Pt. 2 (Group Work)</vt:lpstr>
      <vt:lpstr>Hangman Game (Pt. 2 Solution)</vt:lpstr>
      <vt:lpstr>Quick Review – Keys and Events</vt:lpstr>
      <vt:lpstr>Quick Review – Keylogger</vt:lpstr>
      <vt:lpstr>Quick Review – Click Counter 3</vt:lpstr>
      <vt:lpstr>Quick Review – Click Counter 3</vt:lpstr>
      <vt:lpstr>Hangman Game, Pt. 3 (Group Work)</vt:lpstr>
      <vt:lpstr>Hangman Pt. 3 (Partial Solution)</vt:lpstr>
      <vt:lpstr>Hangman Game, Pt. 4 (Group Work)</vt:lpstr>
      <vt:lpstr>Hangman Pt. 4 (Example Solution)</vt:lpstr>
      <vt:lpstr>Hangman Game, BONUS, 2 pts (Group Work)</vt:lpstr>
      <vt:lpstr>Hangman (Full Solution)</vt:lpstr>
      <vt:lpstr>Hangman (Full Solution, cont’d)</vt:lpstr>
      <vt:lpstr>Hangman (Full Solution, cont’d, 3)</vt:lpstr>
      <vt:lpstr>Hangman (Full Solution, cont’d, 4)</vt:lpstr>
      <vt:lpstr>Questions?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Erika Lee</dc:creator>
  <cp:lastModifiedBy>Duncan, J</cp:lastModifiedBy>
  <cp:revision>47</cp:revision>
  <dcterms:created xsi:type="dcterms:W3CDTF">2015-12-29T00:29:41Z</dcterms:created>
  <dcterms:modified xsi:type="dcterms:W3CDTF">2017-04-17T02:43:08Z</dcterms:modified>
</cp:coreProperties>
</file>