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8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5" r:id="rId16"/>
    <p:sldId id="276" r:id="rId17"/>
    <p:sldId id="272" r:id="rId18"/>
    <p:sldId id="277" r:id="rId19"/>
    <p:sldId id="273" r:id="rId20"/>
    <p:sldId id="278" r:id="rId21"/>
    <p:sldId id="274" r:id="rId22"/>
    <p:sldId id="279" r:id="rId23"/>
    <p:sldId id="271" r:id="rId24"/>
    <p:sldId id="280" r:id="rId25"/>
    <p:sldId id="281" r:id="rId26"/>
    <p:sldId id="282" r:id="rId27"/>
    <p:sldId id="257" r:id="rId28"/>
    <p:sldId id="285" r:id="rId29"/>
    <p:sldId id="288" r:id="rId30"/>
    <p:sldId id="290" r:id="rId31"/>
    <p:sldId id="291" r:id="rId32"/>
    <p:sldId id="292" r:id="rId33"/>
    <p:sldId id="293" r:id="rId34"/>
    <p:sldId id="29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3" autoAdjust="0"/>
    <p:restoredTop sz="98314" autoAdjust="0"/>
  </p:normalViewPr>
  <p:slideViewPr>
    <p:cSldViewPr snapToGrid="0" snapToObjects="1">
      <p:cViewPr varScale="1">
        <p:scale>
          <a:sx n="94" d="100"/>
          <a:sy n="94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407DF-9046-B947-A77D-0AB63CAFC3D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97D7-9BB7-2D42-93CE-D7C79D7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I210 Information Infrastructure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12382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Exception-al (Solution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b="1" dirty="0">
                <a:latin typeface="Calibri"/>
                <a:cs typeface="Calibri"/>
              </a:rPr>
              <a:t>states = {"OH": "Ohio", "IN": "Indiana", "IL": "Illinois”}</a:t>
            </a:r>
            <a:br>
              <a:rPr lang="en-US" sz="2800" b="1" dirty="0">
                <a:latin typeface="Calibri"/>
                <a:cs typeface="Calibri"/>
              </a:rPr>
            </a:br>
            <a:r>
              <a:rPr lang="en-US" sz="2800" b="1" dirty="0">
                <a:latin typeface="Calibri"/>
                <a:cs typeface="Calibri"/>
              </a:rPr>
              <a:t>print( state["FL"] )</a:t>
            </a:r>
            <a:br>
              <a:rPr lang="en-US" sz="2800" b="1" dirty="0">
                <a:latin typeface="Calibri"/>
                <a:cs typeface="Calibri"/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NameError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name 'state' is not defined 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400" dirty="0"/>
              <a:t>The programmer had a typo with the variable name.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If the </a:t>
            </a:r>
            <a:r>
              <a:rPr lang="en-US" sz="2400" dirty="0" err="1"/>
              <a:t>NameError</a:t>
            </a:r>
            <a:r>
              <a:rPr lang="en-US" sz="2400" dirty="0"/>
              <a:t> is fixed, there still isn’t a key for FL: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KeyError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'FL'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0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Exception-al (Solution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latin typeface="Calibri"/>
                <a:cs typeface="Calibri"/>
              </a:rPr>
              <a:t>evens = [2, 4, 6, 8, 10]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b="1" dirty="0">
                <a:latin typeface="Calibri"/>
                <a:cs typeface="Calibri"/>
              </a:rPr>
              <a:t>print( evens / ( evens[2] - 6 ))</a:t>
            </a:r>
            <a:br>
              <a:rPr lang="en-US" dirty="0">
                <a:latin typeface="Calibri"/>
                <a:cs typeface="Calibri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TypeError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unsupported operand type(s) for /: 'list' and '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'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dirty="0"/>
              <a:t>The programmer probably meant </a:t>
            </a:r>
            <a:r>
              <a:rPr lang="en-US" sz="2400" b="1" dirty="0"/>
              <a:t>sum(evens) </a:t>
            </a:r>
            <a:r>
              <a:rPr lang="en-US" sz="2400" dirty="0"/>
              <a:t>for the first ‘evens’ in the print statement.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If the </a:t>
            </a:r>
            <a:r>
              <a:rPr lang="en-US" sz="2400" dirty="0" err="1"/>
              <a:t>TypeError</a:t>
            </a:r>
            <a:r>
              <a:rPr lang="en-US" sz="2400" dirty="0"/>
              <a:t> is fixed then: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ZeroDivisionError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50849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WRuJV6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776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99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6" y="1417638"/>
            <a:ext cx="6314831" cy="26986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794" y="4455013"/>
            <a:ext cx="7733329" cy="18988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742456" y="4637575"/>
            <a:ext cx="7612190" cy="17866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Today’s problems are inspired by the popular video game Minecraft. The problems (but not solutions) are on the prelim slides.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5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473"/>
            <a:ext cx="9300307" cy="69649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6271" y="1352304"/>
            <a:ext cx="4689237" cy="529404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Part 1 </a:t>
            </a:r>
            <a:r>
              <a:rPr lang="en-US" dirty="0"/>
              <a:t>(Group Work)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79933" y="1534866"/>
            <a:ext cx="4505575" cy="5111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Get your pickaxes ready..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We’re going to choose a location in </a:t>
            </a:r>
            <a:r>
              <a:rPr lang="en-US" dirty="0" err="1">
                <a:solidFill>
                  <a:schemeClr val="bg1"/>
                </a:solidFill>
                <a:latin typeface="Calibri"/>
                <a:cs typeface="Calibri"/>
              </a:rPr>
              <a:t>Minecraft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 and dig down to see what ore we can find!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latin typeface="Calibri"/>
                <a:cs typeface="Calibri"/>
              </a:rPr>
              <a:t>You’ll need: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• </a:t>
            </a:r>
            <a:r>
              <a:rPr lang="en-US" sz="2800" dirty="0" err="1">
                <a:solidFill>
                  <a:schemeClr val="bg1"/>
                </a:solidFill>
                <a:latin typeface="Calibri"/>
                <a:cs typeface="Calibri"/>
              </a:rPr>
              <a:t>minecraft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-mining-</a:t>
            </a:r>
            <a:r>
              <a:rPr lang="en-US" sz="2800" dirty="0" err="1">
                <a:solidFill>
                  <a:schemeClr val="bg1"/>
                </a:solidFill>
                <a:latin typeface="Calibri"/>
                <a:cs typeface="Calibri"/>
              </a:rPr>
              <a:t>starter.py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• </a:t>
            </a:r>
            <a:r>
              <a:rPr lang="en-US" sz="2800" dirty="0" err="1">
                <a:solidFill>
                  <a:schemeClr val="bg1"/>
                </a:solidFill>
                <a:latin typeface="Calibri"/>
                <a:cs typeface="Calibri"/>
              </a:rPr>
              <a:t>minecraft.py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 (module)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• </a:t>
            </a:r>
            <a:r>
              <a:rPr lang="en-US" sz="2800" dirty="0" err="1">
                <a:solidFill>
                  <a:schemeClr val="bg1"/>
                </a:solidFill>
                <a:latin typeface="Calibri"/>
                <a:cs typeface="Calibri"/>
              </a:rPr>
              <a:t>mining_list.txt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11" y="2668097"/>
            <a:ext cx="2915258" cy="2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473"/>
            <a:ext cx="9300307" cy="69649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532" y="1417638"/>
            <a:ext cx="5705237" cy="52940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Part 1 </a:t>
            </a:r>
            <a:r>
              <a:rPr lang="en-US" dirty="0"/>
              <a:t>(Group Work)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11195" y="1600200"/>
            <a:ext cx="5365268" cy="5111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/>
              <a:t>Find materials: </a:t>
            </a:r>
          </a:p>
          <a:p>
            <a:pPr marL="0" indent="0">
              <a:buNone/>
            </a:pPr>
            <a:r>
              <a:rPr lang="en-US" dirty="0"/>
              <a:t>Using try/except, read in the file </a:t>
            </a:r>
            <a:r>
              <a:rPr lang="en-US" b="1" dirty="0" err="1"/>
              <a:t>mining_list.txt</a:t>
            </a:r>
            <a:r>
              <a:rPr lang="en-US" dirty="0"/>
              <a:t> as a list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Make a mine so we can dig: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 the function </a:t>
            </a:r>
            <a:r>
              <a:rPr lang="en-US" b="1" dirty="0" err="1"/>
              <a:t>minecraft.create_mine</a:t>
            </a:r>
            <a:r>
              <a:rPr lang="en-US" dirty="0"/>
              <a:t>, which (1) takes our mining materials list and (2) returns a list of random mining materials with a depth (length of list) of anywhere from 10 to 100 minerals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2769" y="1417638"/>
            <a:ext cx="2751012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00800" y="1630608"/>
            <a:ext cx="258298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&gt;&gt;&gt;</a:t>
            </a:r>
          </a:p>
          <a:p>
            <a:r>
              <a:rPr lang="en-US" b="1" dirty="0">
                <a:solidFill>
                  <a:schemeClr val="accent5"/>
                </a:solidFill>
              </a:rPr>
              <a:t>Materials found.</a:t>
            </a:r>
          </a:p>
          <a:p>
            <a:r>
              <a:rPr lang="en-US" b="1" dirty="0">
                <a:solidFill>
                  <a:schemeClr val="accent5"/>
                </a:solidFill>
              </a:rPr>
              <a:t>Mine created.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i="1" dirty="0"/>
              <a:t>If you print the list:</a:t>
            </a:r>
          </a:p>
          <a:p>
            <a:r>
              <a:rPr lang="en-US" dirty="0"/>
              <a:t>['</a:t>
            </a:r>
            <a:r>
              <a:rPr lang="en-US" dirty="0" err="1"/>
              <a:t>redstone</a:t>
            </a:r>
            <a:r>
              <a:rPr lang="en-US" dirty="0"/>
              <a:t>\n', 'coal\n', 'stone\n', 'stone\n', 'dirt\n', 'stone\n', 'iron\n', 'dirt\n', 'stone\n', 'diamond\n', 'stone\n', 'coal\n', 'iron\n', 'coal\n', 'stone\n', 'dirt\n', 'dirt\n', 'stone\n', 'dirt\n', 'iron\n', 'dirt\n', 'coal\n', 'stone\n', 'coal\n', 'dirt\n',  etc….</a:t>
            </a:r>
          </a:p>
        </p:txBody>
      </p:sp>
    </p:spTree>
    <p:extLst>
      <p:ext uri="{BB962C8B-B14F-4D97-AF65-F5344CB8AC3E}">
        <p14:creationId xmlns:p14="http://schemas.microsoft.com/office/powerpoint/2010/main" val="117926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473"/>
            <a:ext cx="9300307" cy="69649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6271" y="1352304"/>
            <a:ext cx="4689237" cy="529404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Minecraft! 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79933" y="1534866"/>
            <a:ext cx="4505575" cy="5111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Calibri"/>
                <a:cs typeface="Calibri"/>
              </a:rPr>
              <a:t>Excellent!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Now that we’ve found a location to mine, let’s dig down and get some ore!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If we’re lucky, we’ll get rare items like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gold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diamonds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obsidian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, and avoid being burned by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lava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972" y="2629245"/>
            <a:ext cx="2194019" cy="40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m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8613"/>
            <a:ext cx="9144000" cy="7014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Part 2 </a:t>
            </a:r>
            <a:r>
              <a:rPr lang="en-US" dirty="0"/>
              <a:t>(Group Work)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076" y="1417638"/>
            <a:ext cx="8413262" cy="52940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476738" y="1600200"/>
            <a:ext cx="5560647" cy="5111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/>
              <a:t>Dig up minerals.</a:t>
            </a:r>
          </a:p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b="1" dirty="0"/>
              <a:t>dig</a:t>
            </a:r>
            <a:r>
              <a:rPr lang="en-US" dirty="0"/>
              <a:t> that </a:t>
            </a:r>
            <a:r>
              <a:rPr lang="en-US" u="sng" dirty="0"/>
              <a:t>takes the list</a:t>
            </a:r>
            <a:r>
              <a:rPr lang="en-US" dirty="0"/>
              <a:t> generated by</a:t>
            </a:r>
            <a:r>
              <a:rPr lang="en-US" b="1" i="1" dirty="0"/>
              <a:t> </a:t>
            </a:r>
            <a:r>
              <a:rPr lang="en-US" i="1" dirty="0" err="1"/>
              <a:t>create_mine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u="sng" dirty="0"/>
              <a:t>returns a dictionary</a:t>
            </a:r>
            <a:r>
              <a:rPr lang="en-US" dirty="0"/>
              <a:t> of materials found and a count for each.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Ask the user how deep to dig.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>
                <a:solidFill>
                  <a:srgbClr val="0000FF"/>
                </a:solidFill>
              </a:rPr>
              <a:t>Return {} </a:t>
            </a:r>
            <a:r>
              <a:rPr lang="en-US" sz="3300" dirty="0"/>
              <a:t>if not true:</a:t>
            </a:r>
          </a:p>
          <a:p>
            <a:pPr lvl="1"/>
            <a:r>
              <a:rPr lang="en-US" dirty="0"/>
              <a:t>The value is not between 10 &amp; 100</a:t>
            </a:r>
          </a:p>
          <a:p>
            <a:pPr lvl="1"/>
            <a:r>
              <a:rPr lang="en-US" dirty="0"/>
              <a:t>The value is not a number</a:t>
            </a:r>
            <a:br>
              <a:rPr lang="en-US" dirty="0"/>
            </a:br>
            <a:r>
              <a:rPr lang="en-US" i="1" dirty="0"/>
              <a:t>Use try/except to catch this error. Be specific about the type.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2769" y="1417638"/>
            <a:ext cx="2751012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81262" y="1367199"/>
            <a:ext cx="256344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&gt;&gt;&gt;</a:t>
            </a:r>
          </a:p>
          <a:p>
            <a:r>
              <a:rPr lang="en-US" dirty="0">
                <a:solidFill>
                  <a:schemeClr val="accent5"/>
                </a:solidFill>
              </a:rPr>
              <a:t>Materials found.</a:t>
            </a:r>
          </a:p>
          <a:p>
            <a:r>
              <a:rPr lang="en-US" dirty="0">
                <a:solidFill>
                  <a:schemeClr val="accent5"/>
                </a:solidFill>
              </a:rPr>
              <a:t>Mine created.</a:t>
            </a:r>
          </a:p>
          <a:p>
            <a:r>
              <a:rPr lang="en-US" dirty="0">
                <a:solidFill>
                  <a:schemeClr val="accent5"/>
                </a:solidFill>
              </a:rPr>
              <a:t>How deep would you like to dig? </a:t>
            </a:r>
            <a:r>
              <a:rPr lang="en-US" i="1" dirty="0">
                <a:solidFill>
                  <a:schemeClr val="accent5"/>
                </a:solidFill>
              </a:rPr>
              <a:t>5</a:t>
            </a:r>
          </a:p>
          <a:p>
            <a:r>
              <a:rPr lang="en-US" dirty="0">
                <a:solidFill>
                  <a:schemeClr val="accent5"/>
                </a:solidFill>
              </a:rPr>
              <a:t>Please choose a depth between 10 and 100.</a:t>
            </a:r>
          </a:p>
          <a:p>
            <a:r>
              <a:rPr lang="en-US" dirty="0">
                <a:solidFill>
                  <a:schemeClr val="accent5"/>
                </a:solidFill>
              </a:rPr>
              <a:t>&gt;&gt;&gt;</a:t>
            </a:r>
          </a:p>
          <a:p>
            <a:r>
              <a:rPr lang="en-US" dirty="0">
                <a:solidFill>
                  <a:schemeClr val="accent5"/>
                </a:solidFill>
              </a:rPr>
              <a:t>Materials found.</a:t>
            </a:r>
          </a:p>
          <a:p>
            <a:r>
              <a:rPr lang="en-US" dirty="0">
                <a:solidFill>
                  <a:schemeClr val="accent5"/>
                </a:solidFill>
              </a:rPr>
              <a:t>Mine created.</a:t>
            </a:r>
          </a:p>
          <a:p>
            <a:r>
              <a:rPr lang="en-US" dirty="0">
                <a:solidFill>
                  <a:schemeClr val="accent5"/>
                </a:solidFill>
              </a:rPr>
              <a:t>How deep would you like to dig? </a:t>
            </a:r>
            <a:r>
              <a:rPr lang="en-US" i="1" dirty="0">
                <a:solidFill>
                  <a:schemeClr val="accent5"/>
                </a:solidFill>
              </a:rPr>
              <a:t>wombat</a:t>
            </a:r>
          </a:p>
          <a:p>
            <a:r>
              <a:rPr lang="en-US" dirty="0">
                <a:solidFill>
                  <a:schemeClr val="accent5"/>
                </a:solidFill>
              </a:rPr>
              <a:t>Try again. You did not enter a number.</a:t>
            </a:r>
          </a:p>
          <a:p>
            <a:r>
              <a:rPr lang="en-US" dirty="0">
                <a:solidFill>
                  <a:schemeClr val="accent5"/>
                </a:solidFill>
              </a:rPr>
              <a:t>&gt;&gt;&gt;</a:t>
            </a:r>
          </a:p>
          <a:p>
            <a:r>
              <a:rPr lang="en-US" dirty="0">
                <a:solidFill>
                  <a:schemeClr val="accent5"/>
                </a:solidFill>
              </a:rPr>
              <a:t>Materials found.</a:t>
            </a:r>
          </a:p>
          <a:p>
            <a:r>
              <a:rPr lang="en-US" dirty="0">
                <a:solidFill>
                  <a:schemeClr val="accent5"/>
                </a:solidFill>
              </a:rPr>
              <a:t>Mine created.</a:t>
            </a:r>
          </a:p>
          <a:p>
            <a:r>
              <a:rPr lang="en-US" dirty="0">
                <a:solidFill>
                  <a:schemeClr val="accent5"/>
                </a:solidFill>
              </a:rPr>
              <a:t>How deep would you like to dig? </a:t>
            </a:r>
            <a:r>
              <a:rPr lang="en-US" i="1" dirty="0">
                <a:solidFill>
                  <a:schemeClr val="accent5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184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m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8613"/>
            <a:ext cx="9144000" cy="7014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Part 2 </a:t>
            </a:r>
            <a:r>
              <a:rPr lang="en-US" dirty="0"/>
              <a:t>(Group Work)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076" y="1417638"/>
            <a:ext cx="8413262" cy="52940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476738" y="1600200"/>
            <a:ext cx="5560647" cy="51114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Dig! Don’t hit lava!</a:t>
            </a:r>
          </a:p>
          <a:p>
            <a:pPr marL="0" indent="0">
              <a:buNone/>
            </a:pPr>
            <a:r>
              <a:rPr lang="en-US" sz="2800" dirty="0"/>
              <a:t>Create a </a:t>
            </a:r>
            <a:r>
              <a:rPr lang="en-US" sz="2800" i="1" dirty="0"/>
              <a:t>for loop </a:t>
            </a:r>
            <a:r>
              <a:rPr lang="en-US" sz="2800" dirty="0"/>
              <a:t>that “digs” each item (adds it to our dictionary)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index is out of range, catch the error, return {}</a:t>
            </a:r>
          </a:p>
          <a:p>
            <a:pPr lvl="1"/>
            <a:r>
              <a:rPr lang="en-US" dirty="0"/>
              <a:t>Print out the minerals you’re digging up as you go!</a:t>
            </a:r>
          </a:p>
          <a:p>
            <a:pPr marL="0" indent="0">
              <a:buNone/>
            </a:pPr>
            <a:r>
              <a:rPr lang="en-US" sz="2800" dirty="0"/>
              <a:t>Return the dictionary.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600" dirty="0"/>
              <a:t>E</a:t>
            </a:r>
            <a:r>
              <a:rPr lang="tr-TR" sz="2600" dirty="0" err="1"/>
              <a:t>xample</a:t>
            </a:r>
            <a:r>
              <a:rPr lang="tr-TR" sz="2600" dirty="0"/>
              <a:t> </a:t>
            </a:r>
            <a:r>
              <a:rPr lang="tr-TR" sz="2600" dirty="0" err="1"/>
              <a:t>output</a:t>
            </a:r>
            <a:r>
              <a:rPr lang="tr-TR" sz="2600" dirty="0"/>
              <a:t> </a:t>
            </a:r>
            <a:r>
              <a:rPr lang="tr-TR" sz="2600" dirty="0" err="1"/>
              <a:t>from</a:t>
            </a:r>
            <a:r>
              <a:rPr lang="tr-TR" sz="2600" dirty="0"/>
              <a:t> </a:t>
            </a:r>
            <a:r>
              <a:rPr lang="tr-TR" sz="2600" dirty="0" err="1"/>
              <a:t>dig</a:t>
            </a:r>
            <a:r>
              <a:rPr lang="tr-TR" sz="2600" dirty="0"/>
              <a:t>(): </a:t>
            </a:r>
            <a:br>
              <a:rPr lang="tr-TR" sz="2600" i="1" dirty="0"/>
            </a:br>
            <a:r>
              <a:rPr lang="tr-TR" sz="2600" i="1" dirty="0"/>
              <a:t>{'</a:t>
            </a:r>
            <a:r>
              <a:rPr lang="tr-TR" sz="2600" i="1" dirty="0" err="1"/>
              <a:t>dirt</a:t>
            </a:r>
            <a:r>
              <a:rPr lang="tr-TR" sz="2600" i="1" dirty="0"/>
              <a:t>': 3, '</a:t>
            </a:r>
            <a:r>
              <a:rPr lang="tr-TR" sz="2600" i="1" dirty="0" err="1"/>
              <a:t>sand</a:t>
            </a:r>
            <a:r>
              <a:rPr lang="tr-TR" sz="2600" i="1" dirty="0"/>
              <a:t>': 1, '</a:t>
            </a:r>
            <a:r>
              <a:rPr lang="tr-TR" sz="2600" i="1" dirty="0" err="1"/>
              <a:t>coal</a:t>
            </a:r>
            <a:r>
              <a:rPr lang="tr-TR" sz="2600" i="1" dirty="0"/>
              <a:t>': 1, '</a:t>
            </a:r>
            <a:r>
              <a:rPr lang="tr-TR" sz="2600" i="1" dirty="0" err="1"/>
              <a:t>stone</a:t>
            </a:r>
            <a:r>
              <a:rPr lang="tr-TR" sz="2600" i="1" dirty="0"/>
              <a:t>': 1, '</a:t>
            </a:r>
            <a:r>
              <a:rPr lang="tr-TR" sz="2600" i="1" dirty="0" err="1"/>
              <a:t>sandstone</a:t>
            </a:r>
            <a:r>
              <a:rPr lang="tr-TR" sz="2600" i="1" dirty="0"/>
              <a:t>': 2, '</a:t>
            </a:r>
            <a:r>
              <a:rPr lang="tr-TR" sz="2600" i="1" dirty="0" err="1"/>
              <a:t>gravel</a:t>
            </a:r>
            <a:r>
              <a:rPr lang="tr-TR" sz="2600" i="1" dirty="0"/>
              <a:t>': 2}</a:t>
            </a:r>
            <a:endParaRPr lang="en-US" sz="2600" i="1" dirty="0"/>
          </a:p>
        </p:txBody>
      </p:sp>
      <p:sp>
        <p:nvSpPr>
          <p:cNvPr id="8" name="Rectangle 7"/>
          <p:cNvSpPr/>
          <p:nvPr/>
        </p:nvSpPr>
        <p:spPr>
          <a:xfrm>
            <a:off x="6232769" y="1417638"/>
            <a:ext cx="2751012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81262" y="1464889"/>
            <a:ext cx="256344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&gt;&gt;&gt;</a:t>
            </a:r>
          </a:p>
          <a:p>
            <a:r>
              <a:rPr lang="en-US" dirty="0">
                <a:solidFill>
                  <a:schemeClr val="accent5"/>
                </a:solidFill>
              </a:rPr>
              <a:t>How deep would you like to dig? </a:t>
            </a:r>
            <a:r>
              <a:rPr lang="en-US" i="1" dirty="0">
                <a:solidFill>
                  <a:schemeClr val="accent5"/>
                </a:solidFill>
              </a:rPr>
              <a:t>100</a:t>
            </a:r>
          </a:p>
          <a:p>
            <a:r>
              <a:rPr lang="en-US" dirty="0">
                <a:solidFill>
                  <a:schemeClr val="accent5"/>
                </a:solidFill>
              </a:rPr>
              <a:t>You found stone!</a:t>
            </a:r>
          </a:p>
          <a:p>
            <a:r>
              <a:rPr lang="en-US" dirty="0">
                <a:solidFill>
                  <a:schemeClr val="accent5"/>
                </a:solidFill>
              </a:rPr>
              <a:t>You found stone!</a:t>
            </a:r>
          </a:p>
          <a:p>
            <a:r>
              <a:rPr lang="en-US" dirty="0">
                <a:solidFill>
                  <a:schemeClr val="accent5"/>
                </a:solidFill>
              </a:rPr>
              <a:t>You found gravel!</a:t>
            </a:r>
          </a:p>
          <a:p>
            <a:r>
              <a:rPr lang="en-US" i="1" dirty="0">
                <a:solidFill>
                  <a:schemeClr val="accent5"/>
                </a:solidFill>
              </a:rPr>
              <a:t>Etc..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&gt;&gt;&gt;</a:t>
            </a:r>
          </a:p>
          <a:p>
            <a:r>
              <a:rPr lang="en-US" dirty="0">
                <a:solidFill>
                  <a:schemeClr val="accent5"/>
                </a:solidFill>
              </a:rPr>
              <a:t>How deep would you like to dig? </a:t>
            </a:r>
            <a:r>
              <a:rPr lang="en-US" i="1" dirty="0">
                <a:solidFill>
                  <a:schemeClr val="accent5"/>
                </a:solidFill>
              </a:rPr>
              <a:t>100</a:t>
            </a:r>
          </a:p>
          <a:p>
            <a:r>
              <a:rPr lang="en-US" dirty="0">
                <a:solidFill>
                  <a:schemeClr val="accent5"/>
                </a:solidFill>
              </a:rPr>
              <a:t>You found iron!</a:t>
            </a:r>
          </a:p>
          <a:p>
            <a:r>
              <a:rPr lang="en-US" dirty="0">
                <a:solidFill>
                  <a:schemeClr val="accent5"/>
                </a:solidFill>
              </a:rPr>
              <a:t>You found dirt!</a:t>
            </a:r>
          </a:p>
          <a:p>
            <a:r>
              <a:rPr lang="en-US" i="1" dirty="0">
                <a:solidFill>
                  <a:schemeClr val="accent5"/>
                </a:solidFill>
              </a:rPr>
              <a:t>Etc…</a:t>
            </a:r>
          </a:p>
          <a:p>
            <a:r>
              <a:rPr lang="en-US" dirty="0">
                <a:solidFill>
                  <a:schemeClr val="accent5"/>
                </a:solidFill>
              </a:rPr>
              <a:t>YOU HIT LAVA!</a:t>
            </a:r>
          </a:p>
          <a:p>
            <a:r>
              <a:rPr lang="en-US" dirty="0">
                <a:solidFill>
                  <a:schemeClr val="accent5"/>
                </a:solidFill>
              </a:rPr>
              <a:t>All of your materials were destroyed.</a:t>
            </a:r>
          </a:p>
          <a:p>
            <a:r>
              <a:rPr lang="en-US" dirty="0">
                <a:solidFill>
                  <a:schemeClr val="accent5"/>
                </a:solidFill>
              </a:rPr>
              <a:t>You died.</a:t>
            </a:r>
          </a:p>
        </p:txBody>
      </p:sp>
    </p:spTree>
    <p:extLst>
      <p:ext uri="{BB962C8B-B14F-4D97-AF65-F5344CB8AC3E}">
        <p14:creationId xmlns:p14="http://schemas.microsoft.com/office/powerpoint/2010/main" val="156091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m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8613"/>
            <a:ext cx="9144000" cy="7014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Minecraft!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6271" y="1352304"/>
            <a:ext cx="4689237" cy="529404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679933" y="1534866"/>
            <a:ext cx="4505575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Calibri"/>
                <a:cs typeface="Calibri"/>
              </a:rPr>
              <a:t>What? You didn’t burn up in the lava?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Calibri"/>
                <a:cs typeface="Calibri"/>
              </a:rPr>
              <a:t>Fine, fine, so let’s look through what we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Did we find anything valuable? Perhaps rare items like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gold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diamonds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obsidian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37" y="2559541"/>
            <a:ext cx="2990663" cy="29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-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we program, we often </a:t>
            </a:r>
            <a:br>
              <a:rPr lang="en-US" sz="2400" dirty="0"/>
            </a:br>
            <a:r>
              <a:rPr lang="en-US" sz="2400" dirty="0"/>
              <a:t>begin by writing code for one case, </a:t>
            </a:r>
            <a:br>
              <a:rPr lang="en-US" sz="2400" dirty="0"/>
            </a:br>
            <a:r>
              <a:rPr lang="en-US" sz="2400" dirty="0"/>
              <a:t>or one example, because that is </a:t>
            </a:r>
            <a:br>
              <a:rPr lang="en-US" sz="2400" dirty="0"/>
            </a:br>
            <a:r>
              <a:rPr lang="en-US" sz="2400" dirty="0"/>
              <a:t>how we can envision what needs</a:t>
            </a:r>
            <a:br>
              <a:rPr lang="en-US" sz="2400" dirty="0"/>
            </a:br>
            <a:r>
              <a:rPr lang="en-US" sz="2400" dirty="0"/>
              <a:t>to be done.</a:t>
            </a:r>
          </a:p>
        </p:txBody>
      </p:sp>
      <p:pic>
        <p:nvPicPr>
          <p:cNvPr id="1026" name="Picture 2" descr="http://learnhtmlwithsong.com/blog/wp-content/uploads/2014/12/errors-everywhere-m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615146" cy="2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5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m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8613"/>
            <a:ext cx="9144000" cy="7014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Part 3 </a:t>
            </a:r>
            <a:r>
              <a:rPr lang="en-US" dirty="0"/>
              <a:t>(Group Work)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076" y="1417638"/>
            <a:ext cx="8413262" cy="52940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359510" y="1600200"/>
            <a:ext cx="4954954" cy="511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Look at our ore!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If we found minerals in our dig:</a:t>
            </a:r>
            <a:endParaRPr lang="en-US" dirty="0"/>
          </a:p>
          <a:p>
            <a:pPr lvl="1"/>
            <a:r>
              <a:rPr lang="en-US" dirty="0"/>
              <a:t>Did we find obsidian, gold or diamonds? Print out one or more messages.</a:t>
            </a:r>
          </a:p>
          <a:p>
            <a:pPr lvl="1"/>
            <a:r>
              <a:rPr lang="en-US" sz="2800" dirty="0"/>
              <a:t>If we didn’t, say that we didn’t find anything of value.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4464" y="1417638"/>
            <a:ext cx="3669317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2497" y="1600200"/>
            <a:ext cx="350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5992B"/>
                </a:solidFill>
              </a:rPr>
              <a:t>&gt;&gt;&gt;</a:t>
            </a:r>
          </a:p>
          <a:p>
            <a:r>
              <a:rPr lang="en-US" sz="1600" dirty="0">
                <a:solidFill>
                  <a:srgbClr val="55992B"/>
                </a:solidFill>
              </a:rPr>
              <a:t>How deep would you like to dig? </a:t>
            </a:r>
            <a:r>
              <a:rPr lang="en-US" sz="1600" i="1" dirty="0">
                <a:solidFill>
                  <a:srgbClr val="55992B"/>
                </a:solidFill>
              </a:rPr>
              <a:t>10</a:t>
            </a:r>
          </a:p>
          <a:p>
            <a:r>
              <a:rPr lang="en-US" sz="1600" dirty="0">
                <a:solidFill>
                  <a:srgbClr val="55992B"/>
                </a:solidFill>
              </a:rPr>
              <a:t>You found iron!</a:t>
            </a:r>
          </a:p>
          <a:p>
            <a:r>
              <a:rPr lang="en-US" sz="1600" dirty="0">
                <a:solidFill>
                  <a:srgbClr val="55992B"/>
                </a:solidFill>
              </a:rPr>
              <a:t>You found stone!</a:t>
            </a:r>
          </a:p>
          <a:p>
            <a:r>
              <a:rPr lang="en-US" sz="1600" i="1" dirty="0">
                <a:solidFill>
                  <a:srgbClr val="55992B"/>
                </a:solidFill>
              </a:rPr>
              <a:t>Etc…</a:t>
            </a:r>
          </a:p>
          <a:p>
            <a:r>
              <a:rPr lang="en-US" sz="1600" dirty="0">
                <a:solidFill>
                  <a:srgbClr val="55992B"/>
                </a:solidFill>
              </a:rPr>
              <a:t>You found nothing of great value.</a:t>
            </a:r>
          </a:p>
          <a:p>
            <a:endParaRPr lang="en-US" sz="1600" dirty="0">
              <a:solidFill>
                <a:srgbClr val="55992B"/>
              </a:solidFill>
            </a:endParaRPr>
          </a:p>
          <a:p>
            <a:r>
              <a:rPr lang="en-US" sz="1600" dirty="0">
                <a:solidFill>
                  <a:srgbClr val="55992B"/>
                </a:solidFill>
              </a:rPr>
              <a:t>&gt;&gt;&gt;</a:t>
            </a:r>
          </a:p>
          <a:p>
            <a:r>
              <a:rPr lang="en-US" sz="1600" dirty="0">
                <a:solidFill>
                  <a:srgbClr val="55992B"/>
                </a:solidFill>
              </a:rPr>
              <a:t>How deep would you like to dig? </a:t>
            </a:r>
            <a:r>
              <a:rPr lang="en-US" sz="1600" i="1" dirty="0">
                <a:solidFill>
                  <a:srgbClr val="55992B"/>
                </a:solidFill>
              </a:rPr>
              <a:t>10</a:t>
            </a:r>
          </a:p>
          <a:p>
            <a:r>
              <a:rPr lang="en-US" sz="1600" dirty="0">
                <a:solidFill>
                  <a:srgbClr val="55992B"/>
                </a:solidFill>
              </a:rPr>
              <a:t>You found iron!</a:t>
            </a:r>
          </a:p>
          <a:p>
            <a:r>
              <a:rPr lang="en-US" sz="1600" dirty="0">
                <a:solidFill>
                  <a:srgbClr val="55992B"/>
                </a:solidFill>
              </a:rPr>
              <a:t>You found stone!</a:t>
            </a:r>
          </a:p>
          <a:p>
            <a:r>
              <a:rPr lang="en-US" sz="1600" i="1" dirty="0">
                <a:solidFill>
                  <a:srgbClr val="55992B"/>
                </a:solidFill>
              </a:rPr>
              <a:t>Etc…</a:t>
            </a:r>
            <a:endParaRPr lang="en-US" sz="1600" dirty="0">
              <a:solidFill>
                <a:srgbClr val="55992B"/>
              </a:solidFill>
            </a:endParaRPr>
          </a:p>
          <a:p>
            <a:r>
              <a:rPr lang="en-US" sz="1600" dirty="0">
                <a:solidFill>
                  <a:srgbClr val="55992B"/>
                </a:solidFill>
              </a:rPr>
              <a:t>Excellent, you found 1 diamonds!</a:t>
            </a:r>
          </a:p>
          <a:p>
            <a:r>
              <a:rPr lang="en-US" sz="1600" dirty="0">
                <a:solidFill>
                  <a:srgbClr val="55992B"/>
                </a:solidFill>
              </a:rPr>
              <a:t>Eureka, you found 3 gold!</a:t>
            </a:r>
          </a:p>
          <a:p>
            <a:r>
              <a:rPr lang="en-US" sz="1600" dirty="0">
                <a:solidFill>
                  <a:srgbClr val="55992B"/>
                </a:solidFill>
              </a:rPr>
              <a:t>YES! You found the rarest mineral, obsidian!</a:t>
            </a:r>
          </a:p>
          <a:p>
            <a:endParaRPr lang="en-US" sz="1600" dirty="0">
              <a:solidFill>
                <a:srgbClr val="55992B"/>
              </a:solidFill>
            </a:endParaRPr>
          </a:p>
          <a:p>
            <a:r>
              <a:rPr lang="en-US" sz="1600" i="1" dirty="0">
                <a:solidFill>
                  <a:srgbClr val="55992B"/>
                </a:solidFill>
              </a:rPr>
              <a:t>(not all messages will print each time)</a:t>
            </a:r>
          </a:p>
        </p:txBody>
      </p:sp>
    </p:spTree>
    <p:extLst>
      <p:ext uri="{BB962C8B-B14F-4D97-AF65-F5344CB8AC3E}">
        <p14:creationId xmlns:p14="http://schemas.microsoft.com/office/powerpoint/2010/main" val="107363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473"/>
            <a:ext cx="9300307" cy="69649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532" y="1417638"/>
            <a:ext cx="8264770" cy="529404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Bonus </a:t>
            </a:r>
            <a:r>
              <a:rPr lang="en-US" dirty="0"/>
              <a:t>(Group Work)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11194" y="1600200"/>
            <a:ext cx="7788037" cy="5111487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Q: What happens if the user enters a float instead of an integer for how deep to dig?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/>
              </a:rPr>
              <a:t> Explain to your AI what happens if you enter a float value, and what you’d likely need to do to fix this issue.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7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473"/>
            <a:ext cx="9300307" cy="69649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532" y="1417638"/>
            <a:ext cx="8264770" cy="529404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Minecraft</a:t>
            </a:r>
            <a:r>
              <a:rPr lang="en-US" i="1" dirty="0"/>
              <a:t>! Bonus </a:t>
            </a:r>
            <a:r>
              <a:rPr lang="en-US" dirty="0"/>
              <a:t>(Group Work)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11194" y="1600200"/>
            <a:ext cx="8229600" cy="5111487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Q: What happens if you enter a float instead of an integer for the depth?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A: </a:t>
            </a:r>
            <a:r>
              <a:rPr lang="en-US" dirty="0">
                <a:solidFill>
                  <a:schemeClr val="bg1"/>
                </a:solidFill>
              </a:rPr>
              <a:t>Our program will break with a </a:t>
            </a:r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>
                <a:solidFill>
                  <a:schemeClr val="bg1"/>
                </a:solidFill>
              </a:rPr>
              <a:t> when we “dig up” each element in our for loop within dig().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fix this, we’d have to catch the </a:t>
            </a:r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>
                <a:solidFill>
                  <a:schemeClr val="bg1"/>
                </a:solidFill>
              </a:rPr>
              <a:t> as well as the </a:t>
            </a:r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71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Minecraft</a:t>
            </a:r>
            <a:r>
              <a:rPr lang="en-US" dirty="0"/>
              <a:t>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939" y="1495790"/>
            <a:ext cx="8815753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591526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import random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import </a:t>
            </a:r>
            <a:r>
              <a:rPr lang="en-US" sz="2000" dirty="0" err="1">
                <a:solidFill>
                  <a:srgbClr val="000000"/>
                </a:solidFill>
              </a:rPr>
              <a:t>minecraft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def</a:t>
            </a:r>
            <a:r>
              <a:rPr lang="en-US" sz="2000" dirty="0">
                <a:solidFill>
                  <a:srgbClr val="000000"/>
                </a:solidFill>
              </a:rPr>
              <a:t> dig(mine):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materials_found</a:t>
            </a:r>
            <a:r>
              <a:rPr lang="en-US" sz="2000" dirty="0">
                <a:solidFill>
                  <a:srgbClr val="000000"/>
                </a:solidFill>
              </a:rPr>
              <a:t> = {}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# part 2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try: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how_deep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eval</a:t>
            </a:r>
            <a:r>
              <a:rPr lang="en-US" sz="2000" dirty="0">
                <a:solidFill>
                  <a:srgbClr val="000000"/>
                </a:solidFill>
              </a:rPr>
              <a:t>(input("How deep would you like to dig? "))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if (</a:t>
            </a:r>
            <a:r>
              <a:rPr lang="en-US" sz="2000" dirty="0" err="1">
                <a:solidFill>
                  <a:srgbClr val="000000"/>
                </a:solidFill>
              </a:rPr>
              <a:t>how_deep</a:t>
            </a:r>
            <a:r>
              <a:rPr lang="en-US" sz="2000" dirty="0">
                <a:solidFill>
                  <a:srgbClr val="000000"/>
                </a:solidFill>
              </a:rPr>
              <a:t> &lt; 10) or (</a:t>
            </a:r>
            <a:r>
              <a:rPr lang="en-US" sz="2000" dirty="0" err="1">
                <a:solidFill>
                  <a:srgbClr val="000000"/>
                </a:solidFill>
              </a:rPr>
              <a:t>how_deep</a:t>
            </a:r>
            <a:r>
              <a:rPr lang="en-US" sz="2000" dirty="0">
                <a:solidFill>
                  <a:srgbClr val="000000"/>
                </a:solidFill>
              </a:rPr>
              <a:t> &gt; 100):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print("Please choose a depth between 10 and 100.")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return {}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except </a:t>
            </a:r>
            <a:r>
              <a:rPr lang="en-US" sz="2000" dirty="0" err="1">
                <a:solidFill>
                  <a:srgbClr val="000000"/>
                </a:solidFill>
              </a:rPr>
              <a:t>NameError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print("Try again. You did not enter a number.")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return {}</a:t>
            </a:r>
          </a:p>
        </p:txBody>
      </p:sp>
    </p:spTree>
    <p:extLst>
      <p:ext uri="{BB962C8B-B14F-4D97-AF65-F5344CB8AC3E}">
        <p14:creationId xmlns:p14="http://schemas.microsoft.com/office/powerpoint/2010/main" val="96214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Minecraft</a:t>
            </a:r>
            <a:r>
              <a:rPr lang="en-US" dirty="0"/>
              <a:t>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939" y="1495790"/>
            <a:ext cx="8815753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493836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	else: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for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in range(</a:t>
            </a:r>
            <a:r>
              <a:rPr lang="en-US" sz="2000" dirty="0" err="1">
                <a:solidFill>
                  <a:srgbClr val="000000"/>
                </a:solidFill>
              </a:rPr>
              <a:t>how_deep</a:t>
            </a:r>
            <a:r>
              <a:rPr lang="en-US" sz="2000" dirty="0">
                <a:solidFill>
                  <a:srgbClr val="000000"/>
                </a:solidFill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try: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item = mine[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].strip()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except </a:t>
            </a:r>
            <a:r>
              <a:rPr lang="en-US" sz="2000" dirty="0" err="1">
                <a:solidFill>
                  <a:srgbClr val="000000"/>
                </a:solidFill>
              </a:rPr>
              <a:t>IndexError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print("\</a:t>
            </a:r>
            <a:r>
              <a:rPr lang="en-US" sz="2000" dirty="0" err="1">
                <a:solidFill>
                  <a:srgbClr val="000000"/>
                </a:solidFill>
              </a:rPr>
              <a:t>nYOU</a:t>
            </a:r>
            <a:r>
              <a:rPr lang="en-US" sz="2000" dirty="0">
                <a:solidFill>
                  <a:srgbClr val="000000"/>
                </a:solidFill>
              </a:rPr>
              <a:t> HIT LAVA!”)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print(“All of your materials were destroyed.")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print("You died.")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return {}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else: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print("You found", item + "!")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if item in </a:t>
            </a:r>
            <a:r>
              <a:rPr lang="en-US" sz="2000" dirty="0" err="1">
                <a:solidFill>
                  <a:srgbClr val="000000"/>
                </a:solidFill>
              </a:rPr>
              <a:t>materials_found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	</a:t>
            </a:r>
            <a:r>
              <a:rPr lang="en-US" sz="2000" dirty="0" err="1">
                <a:solidFill>
                  <a:srgbClr val="000000"/>
                </a:solidFill>
              </a:rPr>
              <a:t>materials_found</a:t>
            </a:r>
            <a:r>
              <a:rPr lang="en-US" sz="2000" dirty="0">
                <a:solidFill>
                  <a:srgbClr val="000000"/>
                </a:solidFill>
              </a:rPr>
              <a:t>[item] += 1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else: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			</a:t>
            </a:r>
            <a:r>
              <a:rPr lang="en-US" sz="2000" dirty="0" err="1">
                <a:solidFill>
                  <a:srgbClr val="000000"/>
                </a:solidFill>
              </a:rPr>
              <a:t>materials_found</a:t>
            </a:r>
            <a:r>
              <a:rPr lang="en-US" sz="2000" dirty="0">
                <a:solidFill>
                  <a:srgbClr val="000000"/>
                </a:solidFill>
              </a:rPr>
              <a:t>[item] = 1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return(</a:t>
            </a:r>
            <a:r>
              <a:rPr lang="en-US" sz="2000" dirty="0" err="1">
                <a:solidFill>
                  <a:srgbClr val="000000"/>
                </a:solidFill>
              </a:rPr>
              <a:t>materials_found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1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Minecraft</a:t>
            </a:r>
            <a:r>
              <a:rPr lang="en-US" dirty="0"/>
              <a:t>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939" y="1495790"/>
            <a:ext cx="8815753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591526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## main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# part 1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try: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file = open("</a:t>
            </a:r>
            <a:r>
              <a:rPr lang="en-US" sz="2000" dirty="0" err="1">
                <a:solidFill>
                  <a:srgbClr val="000000"/>
                </a:solidFill>
              </a:rPr>
              <a:t>mining_list.txt</a:t>
            </a:r>
            <a:r>
              <a:rPr lang="en-US" sz="2000" dirty="0">
                <a:solidFill>
                  <a:srgbClr val="000000"/>
                </a:solidFill>
              </a:rPr>
              <a:t>", "r")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materials = </a:t>
            </a:r>
            <a:r>
              <a:rPr lang="en-US" sz="2000" dirty="0" err="1">
                <a:solidFill>
                  <a:srgbClr val="000000"/>
                </a:solidFill>
              </a:rPr>
              <a:t>file.readlines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file.close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except: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print("Materials not found.")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else: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print("Materials found.")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my_mine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minecraft.create_mine</a:t>
            </a:r>
            <a:r>
              <a:rPr lang="en-US" sz="2000" dirty="0">
                <a:solidFill>
                  <a:srgbClr val="000000"/>
                </a:solidFill>
              </a:rPr>
              <a:t>(materials)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#part 2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minerals = dig(</a:t>
            </a:r>
            <a:r>
              <a:rPr lang="en-US" sz="2000" dirty="0" err="1">
                <a:solidFill>
                  <a:srgbClr val="000000"/>
                </a:solidFill>
              </a:rPr>
              <a:t>my_mine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66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Minecraft</a:t>
            </a:r>
            <a:r>
              <a:rPr lang="en-US" dirty="0"/>
              <a:t>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939" y="1495790"/>
            <a:ext cx="8815753" cy="529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591526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part 3</a:t>
            </a:r>
          </a:p>
          <a:p>
            <a:r>
              <a:rPr lang="en-US" sz="2000" dirty="0"/>
              <a:t>if minerals:</a:t>
            </a:r>
          </a:p>
          <a:p>
            <a:r>
              <a:rPr lang="en-US" sz="2000" dirty="0"/>
              <a:t>	if "gold" in minerals or "obsidian" in minerals or "diamond" in minerals:</a:t>
            </a:r>
          </a:p>
          <a:p>
            <a:r>
              <a:rPr lang="en-US" sz="2000" dirty="0"/>
              <a:t>		if "gold" in minerals:</a:t>
            </a:r>
          </a:p>
          <a:p>
            <a:r>
              <a:rPr lang="en-US" sz="2000" dirty="0"/>
              <a:t>			print("Eureka, you found", minerals["gold"], "gold!")</a:t>
            </a:r>
          </a:p>
          <a:p>
            <a:endParaRPr lang="en-US" sz="2000" dirty="0"/>
          </a:p>
          <a:p>
            <a:r>
              <a:rPr lang="en-US" sz="2000" dirty="0"/>
              <a:t>		if "obsidian" in minerals:</a:t>
            </a:r>
          </a:p>
          <a:p>
            <a:r>
              <a:rPr lang="en-US" sz="2000" dirty="0"/>
              <a:t>			print("YES! You found the rarest mineral, obsidian!")</a:t>
            </a:r>
          </a:p>
          <a:p>
            <a:endParaRPr lang="en-US" sz="2000" dirty="0"/>
          </a:p>
          <a:p>
            <a:r>
              <a:rPr lang="en-US" sz="2000" dirty="0"/>
              <a:t>		if "diamond" in minerals:</a:t>
            </a:r>
          </a:p>
          <a:p>
            <a:r>
              <a:rPr lang="en-US" sz="2000" dirty="0"/>
              <a:t>			print("Excellent, you found", minerals["diamond"], "diamonds!")</a:t>
            </a:r>
          </a:p>
          <a:p>
            <a:r>
              <a:rPr lang="en-US" sz="2000" dirty="0"/>
              <a:t>	else:</a:t>
            </a:r>
          </a:p>
          <a:p>
            <a:r>
              <a:rPr lang="en-US" sz="2000" dirty="0"/>
              <a:t>		print("You found nothing of great value.")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7188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I210 Information Infrastructure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174665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focus is </a:t>
            </a:r>
            <a:br>
              <a:rPr lang="en-US" dirty="0"/>
            </a:br>
            <a:r>
              <a:rPr lang="en-US" dirty="0"/>
              <a:t>objects.</a:t>
            </a:r>
          </a:p>
        </p:txBody>
      </p:sp>
      <p:pic>
        <p:nvPicPr>
          <p:cNvPr id="4" name="Picture 2" descr="http://cdn.meme.am/instances/303750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2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But not all input is the same. 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We have to assume that sometimes what we get from a user or read in from a file or what is passed to our functions won’t be what we expected in general.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need a way to catch those errors and handle the issue so our program will not stop working.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That’s why today’s focus in on </a:t>
            </a:r>
            <a:r>
              <a:rPr lang="en-US" sz="2800" b="1" dirty="0"/>
              <a:t>EXCEPTIONS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06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–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" y="1600200"/>
            <a:ext cx="8626415" cy="511148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class Car(object):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"""A virtual race car"""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__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__(self, make="BMW"):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self.miles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= 0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self.make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= make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00B050"/>
                </a:solidFill>
              </a:rPr>
              <a:t>def</a:t>
            </a:r>
            <a:r>
              <a:rPr lang="en-US" b="1" dirty="0">
                <a:solidFill>
                  <a:srgbClr val="00B050"/>
                </a:solidFill>
              </a:rPr>
              <a:t> info(self):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  print("This race car is a", </a:t>
            </a:r>
            <a:r>
              <a:rPr lang="en-US" b="1" dirty="0" err="1">
                <a:solidFill>
                  <a:srgbClr val="00B050"/>
                </a:solidFill>
              </a:rPr>
              <a:t>self.make</a:t>
            </a:r>
            <a:r>
              <a:rPr lang="en-US" b="1" dirty="0">
                <a:solidFill>
                  <a:srgbClr val="00B050"/>
                </a:solidFill>
              </a:rPr>
              <a:t> + ".")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  print("It has", </a:t>
            </a:r>
            <a:r>
              <a:rPr lang="en-US" b="1" dirty="0" err="1">
                <a:solidFill>
                  <a:srgbClr val="00B050"/>
                </a:solidFill>
              </a:rPr>
              <a:t>self.miles</a:t>
            </a:r>
            <a:r>
              <a:rPr lang="en-US" b="1" dirty="0">
                <a:solidFill>
                  <a:srgbClr val="00B050"/>
                </a:solidFill>
              </a:rPr>
              <a:t>, "miles on it.")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# main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player1 = Car()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player1.info()</a:t>
            </a:r>
          </a:p>
          <a:p>
            <a:pPr>
              <a:buNone/>
            </a:pPr>
            <a:r>
              <a:rPr lang="en-US" b="1" dirty="0">
                <a:solidFill>
                  <a:srgbClr val="996633"/>
                </a:solidFill>
              </a:rPr>
              <a:t>player1.miles = 1000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print(player1.miles)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029200" y="1417638"/>
            <a:ext cx="4114800" cy="49799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definition &amp; </a:t>
            </a:r>
            <a:r>
              <a:rPr lang="en-US" dirty="0" err="1">
                <a:solidFill>
                  <a:srgbClr val="FF0000"/>
                </a:solidFill>
              </a:rPr>
              <a:t>docstring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Constructor,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Class method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Instantiated object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Calling a method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Changing the value of an instance’s attribute</a:t>
            </a:r>
          </a:p>
        </p:txBody>
      </p:sp>
      <p:pic>
        <p:nvPicPr>
          <p:cNvPr id="5" name="Picture 2" descr="http://passat.biz/wp-content/uploads/2010/10/volkswagen-beet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37096"/>
            <a:ext cx="3352800" cy="1274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–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70" y="1600200"/>
            <a:ext cx="8566030" cy="51114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class Car(object):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"""A virtual race car"""</a:t>
            </a:r>
          </a:p>
          <a:p>
            <a:pPr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def</a:t>
            </a:r>
            <a:r>
              <a:rPr lang="en-US" sz="1300" b="1" dirty="0">
                <a:solidFill>
                  <a:srgbClr val="FF0000"/>
                </a:solidFill>
              </a:rPr>
              <a:t> __</a:t>
            </a:r>
            <a:r>
              <a:rPr lang="en-US" sz="1300" b="1" dirty="0" err="1">
                <a:solidFill>
                  <a:srgbClr val="FF0000"/>
                </a:solidFill>
              </a:rPr>
              <a:t>init</a:t>
            </a:r>
            <a:r>
              <a:rPr lang="en-US" sz="1300" b="1" dirty="0">
                <a:solidFill>
                  <a:srgbClr val="FF0000"/>
                </a:solidFill>
              </a:rPr>
              <a:t>__(self, make="BMW"):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</a:rPr>
              <a:t>self.miles</a:t>
            </a:r>
            <a:r>
              <a:rPr lang="en-US" sz="1300" b="1" dirty="0">
                <a:solidFill>
                  <a:srgbClr val="FF0000"/>
                </a:solidFill>
              </a:rPr>
              <a:t> = 0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</a:rPr>
              <a:t>self.make</a:t>
            </a:r>
            <a:r>
              <a:rPr lang="en-US" sz="1300" b="1" dirty="0">
                <a:solidFill>
                  <a:srgbClr val="FF0000"/>
                </a:solidFill>
              </a:rPr>
              <a:t> = make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</a:t>
            </a:r>
            <a:r>
              <a:rPr lang="en-US" sz="1300" b="1" dirty="0" err="1">
                <a:solidFill>
                  <a:srgbClr val="7030A0"/>
                </a:solidFill>
              </a:rPr>
              <a:t>def</a:t>
            </a:r>
            <a:r>
              <a:rPr lang="en-US" sz="1300" b="1" dirty="0">
                <a:solidFill>
                  <a:srgbClr val="7030A0"/>
                </a:solidFill>
              </a:rPr>
              <a:t> __</a:t>
            </a:r>
            <a:r>
              <a:rPr lang="en-US" sz="1300" b="1" dirty="0" err="1">
                <a:solidFill>
                  <a:srgbClr val="7030A0"/>
                </a:solidFill>
              </a:rPr>
              <a:t>str</a:t>
            </a:r>
            <a:r>
              <a:rPr lang="en-US" sz="1300" b="1" dirty="0">
                <a:solidFill>
                  <a:srgbClr val="7030A0"/>
                </a:solidFill>
              </a:rPr>
              <a:t>__(self):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   reply = "Car object\n"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   reply += "Make: " + </a:t>
            </a:r>
            <a:r>
              <a:rPr lang="en-US" sz="1300" b="1" dirty="0" err="1">
                <a:solidFill>
                  <a:srgbClr val="7030A0"/>
                </a:solidFill>
              </a:rPr>
              <a:t>self.make</a:t>
            </a:r>
            <a:r>
              <a:rPr lang="en-US" sz="1300" b="1" dirty="0">
                <a:solidFill>
                  <a:srgbClr val="7030A0"/>
                </a:solidFill>
              </a:rPr>
              <a:t> + "\n"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   reply += "Mileage: " + </a:t>
            </a:r>
            <a:r>
              <a:rPr lang="en-US" sz="1300" b="1" dirty="0" err="1">
                <a:solidFill>
                  <a:srgbClr val="7030A0"/>
                </a:solidFill>
              </a:rPr>
              <a:t>str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self.miles</a:t>
            </a:r>
            <a:r>
              <a:rPr lang="en-US" sz="1300" b="1" dirty="0">
                <a:solidFill>
                  <a:srgbClr val="7030A0"/>
                </a:solidFill>
              </a:rPr>
              <a:t>) + "\n"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   return reply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def</a:t>
            </a:r>
            <a:r>
              <a:rPr lang="en-US" sz="1300" b="1" dirty="0">
                <a:solidFill>
                  <a:srgbClr val="FF0000"/>
                </a:solidFill>
              </a:rPr>
              <a:t> info(self):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print("This race car is a", </a:t>
            </a:r>
            <a:r>
              <a:rPr lang="en-US" sz="1300" b="1" dirty="0" err="1">
                <a:solidFill>
                  <a:srgbClr val="FF0000"/>
                </a:solidFill>
              </a:rPr>
              <a:t>self.make</a:t>
            </a:r>
            <a:r>
              <a:rPr lang="en-US" sz="1300" b="1" dirty="0">
                <a:solidFill>
                  <a:srgbClr val="FF0000"/>
                </a:solidFill>
              </a:rPr>
              <a:t> + ".")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print("It has", </a:t>
            </a:r>
            <a:r>
              <a:rPr lang="en-US" sz="1300" b="1" dirty="0" err="1">
                <a:solidFill>
                  <a:srgbClr val="FF0000"/>
                </a:solidFill>
              </a:rPr>
              <a:t>self.miles</a:t>
            </a:r>
            <a:r>
              <a:rPr lang="en-US" sz="1300" b="1" dirty="0">
                <a:solidFill>
                  <a:srgbClr val="FF0000"/>
                </a:solidFill>
              </a:rPr>
              <a:t>, "miles on it.")</a:t>
            </a:r>
          </a:p>
          <a:p>
            <a:pPr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# main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player1 = Car()</a:t>
            </a:r>
          </a:p>
          <a:p>
            <a:pPr>
              <a:buNone/>
            </a:pPr>
            <a:r>
              <a:rPr lang="en-US" sz="1300" b="1" dirty="0">
                <a:solidFill>
                  <a:srgbClr val="FF0000"/>
                </a:solidFill>
              </a:rPr>
              <a:t>print(player1)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76400"/>
            <a:ext cx="4038600" cy="4624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“to string”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method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Picture 2" descr="http://passat.biz/wp-content/uploads/2010/10/volkswagen-beet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9815"/>
            <a:ext cx="3352800" cy="1274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3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when should we create an object?</a:t>
            </a:r>
          </a:p>
          <a:p>
            <a:endParaRPr lang="en-US" dirty="0"/>
          </a:p>
          <a:p>
            <a:r>
              <a:rPr lang="en-US" dirty="0"/>
              <a:t>Do we need to make many copies of a unique data structure?</a:t>
            </a:r>
          </a:p>
          <a:p>
            <a:endParaRPr lang="en-US" dirty="0"/>
          </a:p>
          <a:p>
            <a:r>
              <a:rPr lang="en-US" dirty="0"/>
              <a:t>Will we need to have a set of functions that operate on that data?</a:t>
            </a:r>
          </a:p>
          <a:p>
            <a:endParaRPr lang="en-US" dirty="0"/>
          </a:p>
          <a:p>
            <a:r>
              <a:rPr lang="en-US" dirty="0"/>
              <a:t>(AIs / UIs share opinions on this)</a:t>
            </a:r>
          </a:p>
        </p:txBody>
      </p:sp>
    </p:spTree>
    <p:extLst>
      <p:ext uri="{BB962C8B-B14F-4D97-AF65-F5344CB8AC3E}">
        <p14:creationId xmlns:p14="http://schemas.microsoft.com/office/powerpoint/2010/main" val="2006862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Write just a class with a constructor for: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A playing card, which has a suit and a rank.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A container, which has a max capacity and a current capacity.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An academic course, which has a course number, number of credit hours, scheduled time, location, and instructor.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Instantiate an object from each class!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253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(Solution)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72374"/>
            <a:ext cx="7439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8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Fighting Robots </a:t>
            </a:r>
            <a:r>
              <a:rPr lang="en-US" dirty="0" err="1"/>
              <a:t>pt</a:t>
            </a:r>
            <a:r>
              <a:rPr lang="en-US" dirty="0"/>
              <a:t> 1 (Group Work)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773936"/>
            <a:ext cx="6477000" cy="462381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Write a class called </a:t>
            </a:r>
            <a:r>
              <a:rPr lang="en-US" dirty="0">
                <a:solidFill>
                  <a:srgbClr val="FF0000"/>
                </a:solidFill>
              </a:rPr>
              <a:t>Robot</a:t>
            </a:r>
            <a:r>
              <a:rPr lang="en-US" dirty="0"/>
              <a:t> to model virtual fighting robots.</a:t>
            </a:r>
          </a:p>
          <a:p>
            <a:endParaRPr lang="en-US" dirty="0"/>
          </a:p>
          <a:p>
            <a:r>
              <a:rPr lang="en-US" dirty="0"/>
              <a:t>A Robot should have a name, a weapon, a strength rating, and start out as online (</a:t>
            </a:r>
            <a:r>
              <a:rPr lang="en-US" dirty="0">
                <a:solidFill>
                  <a:srgbClr val="00B050"/>
                </a:solidFill>
              </a:rPr>
              <a:t>use a Boolean that starts out True</a:t>
            </a:r>
            <a:r>
              <a:rPr lang="en-US" dirty="0"/>
              <a:t>!).</a:t>
            </a:r>
          </a:p>
          <a:p>
            <a:endParaRPr lang="en-US" dirty="0"/>
          </a:p>
          <a:p>
            <a:r>
              <a:rPr lang="en-US" dirty="0"/>
              <a:t>Print a message when a robot is created.</a:t>
            </a:r>
          </a:p>
          <a:p>
            <a:endParaRPr lang="en-US" dirty="0"/>
          </a:p>
          <a:p>
            <a:r>
              <a:rPr lang="en-US" dirty="0"/>
              <a:t>Implement a 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__ </a:t>
            </a:r>
            <a:r>
              <a:rPr lang="en-US" dirty="0"/>
              <a:t>method that builds</a:t>
            </a:r>
            <a:br>
              <a:rPr lang="en-US" dirty="0"/>
            </a:br>
            <a:r>
              <a:rPr lang="en-US" dirty="0"/>
              <a:t>a string with the robot’s values as shown </a:t>
            </a:r>
            <a:br>
              <a:rPr lang="en-US" dirty="0"/>
            </a:br>
            <a:r>
              <a:rPr lang="en-US" dirty="0"/>
              <a:t>to the right.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Test code:</a:t>
            </a:r>
          </a:p>
          <a:p>
            <a:pPr marL="118872" indent="0">
              <a:buNone/>
            </a:pPr>
            <a:r>
              <a:rPr lang="en-US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r2d2 = Robot("R2D2", "Beeps", 2)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c3p0 = Robot("C3P0", "Conversation", 2)</a:t>
            </a:r>
          </a:p>
          <a:p>
            <a:pPr marL="11887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7030A0"/>
                </a:solidFill>
              </a:rPr>
              <a:t>print(r2d2)</a:t>
            </a:r>
          </a:p>
          <a:p>
            <a:pPr marL="118872" indent="0">
              <a:buNone/>
            </a:pPr>
            <a:r>
              <a:rPr lang="en-US" dirty="0">
                <a:solidFill>
                  <a:srgbClr val="7030A0"/>
                </a:solidFill>
              </a:rPr>
              <a:t>print(c3p0)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705600" y="1773936"/>
            <a:ext cx="2590800" cy="462381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Font typeface="Arial"/>
              <a:buNone/>
            </a:pPr>
            <a:r>
              <a:rPr lang="en-US" b="1">
                <a:solidFill>
                  <a:srgbClr val="0070C0"/>
                </a:solidFill>
              </a:rPr>
              <a:t>Robot created! R2D2 </a:t>
            </a:r>
          </a:p>
          <a:p>
            <a:pPr marL="118872" indent="0">
              <a:buFont typeface="Arial"/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0070C0"/>
                </a:solidFill>
              </a:rPr>
              <a:t>Robot created! C3P0 </a:t>
            </a:r>
          </a:p>
          <a:p>
            <a:pPr marL="118872" indent="0">
              <a:buFont typeface="Arial"/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--------------------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Fighting Robot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Name: R2D2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Weapon: Beeps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Strength: 2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Status: ONLINE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--------------------</a:t>
            </a:r>
          </a:p>
          <a:p>
            <a:pPr marL="118872" indent="0">
              <a:buFont typeface="Arial"/>
              <a:buNone/>
            </a:pPr>
            <a:endParaRPr lang="en-US" b="1">
              <a:solidFill>
                <a:srgbClr val="7030A0"/>
              </a:solidFill>
            </a:endParaRP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--------------------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Fighting Robot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Name: C3P0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Weapon: Conversation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Strength: 2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Status: ONLINE</a:t>
            </a:r>
          </a:p>
          <a:p>
            <a:pPr marL="118872" indent="0">
              <a:buFont typeface="Arial"/>
              <a:buNone/>
            </a:pPr>
            <a:r>
              <a:rPr lang="en-US" b="1">
                <a:solidFill>
                  <a:srgbClr val="7030A0"/>
                </a:solidFill>
              </a:rPr>
              <a:t>--------------------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 descr="http://24.media.tumblr.com/tumblr_lkogg3A2yM1qd532so1_5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04" y="2971800"/>
            <a:ext cx="1259551" cy="19463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/>
          <p:nvPr/>
        </p:nvCxnSpPr>
        <p:spPr>
          <a:xfrm flipV="1">
            <a:off x="3505200" y="2209800"/>
            <a:ext cx="3352800" cy="3124198"/>
          </a:xfrm>
          <a:prstGeom prst="bentConnector3">
            <a:avLst>
              <a:gd name="adj1" fmla="val 88811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8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Fighting Robots </a:t>
            </a:r>
            <a:r>
              <a:rPr lang="en-US" dirty="0" err="1"/>
              <a:t>pt</a:t>
            </a:r>
            <a:r>
              <a:rPr lang="en-US" dirty="0"/>
              <a:t> 1 (Solution)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76200" y="1524000"/>
            <a:ext cx="6705600" cy="51816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class Robot(object):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</a:t>
            </a:r>
            <a:r>
              <a:rPr lang="en-US" sz="1000" b="1" dirty="0" err="1">
                <a:solidFill>
                  <a:srgbClr val="FF0000"/>
                </a:solidFill>
              </a:rPr>
              <a:t>def</a:t>
            </a:r>
            <a:r>
              <a:rPr lang="en-US" sz="1000" b="1" dirty="0">
                <a:solidFill>
                  <a:srgbClr val="FF0000"/>
                </a:solidFill>
              </a:rPr>
              <a:t> __</a:t>
            </a:r>
            <a:r>
              <a:rPr lang="en-US" sz="1000" b="1" dirty="0" err="1">
                <a:solidFill>
                  <a:srgbClr val="FF0000"/>
                </a:solidFill>
              </a:rPr>
              <a:t>init</a:t>
            </a:r>
            <a:r>
              <a:rPr lang="en-US" sz="1000" b="1" dirty="0">
                <a:solidFill>
                  <a:srgbClr val="FF0000"/>
                </a:solidFill>
              </a:rPr>
              <a:t>__(self, name, weapon, strength):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print("Robot created!", name, "\n")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self.name = name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</a:t>
            </a:r>
            <a:r>
              <a:rPr lang="en-US" sz="1000" b="1" dirty="0" err="1">
                <a:solidFill>
                  <a:srgbClr val="FF0000"/>
                </a:solidFill>
              </a:rPr>
              <a:t>self.weapon</a:t>
            </a:r>
            <a:r>
              <a:rPr lang="en-US" sz="1000" b="1" dirty="0">
                <a:solidFill>
                  <a:srgbClr val="FF0000"/>
                </a:solidFill>
              </a:rPr>
              <a:t> = weapon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</a:t>
            </a:r>
            <a:r>
              <a:rPr lang="en-US" sz="1000" b="1" dirty="0" err="1">
                <a:solidFill>
                  <a:srgbClr val="FF0000"/>
                </a:solidFill>
              </a:rPr>
              <a:t>self.strength</a:t>
            </a:r>
            <a:r>
              <a:rPr lang="en-US" sz="1000" b="1" dirty="0">
                <a:solidFill>
                  <a:srgbClr val="FF0000"/>
                </a:solidFill>
              </a:rPr>
              <a:t> = strength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</a:t>
            </a:r>
            <a:r>
              <a:rPr lang="en-US" sz="1000" b="1" dirty="0" err="1">
                <a:solidFill>
                  <a:srgbClr val="FF0000"/>
                </a:solidFill>
              </a:rPr>
              <a:t>self.online</a:t>
            </a:r>
            <a:r>
              <a:rPr lang="en-US" sz="1000" b="1" dirty="0">
                <a:solidFill>
                  <a:srgbClr val="FF0000"/>
                </a:solidFill>
              </a:rPr>
              <a:t> = True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</a:t>
            </a:r>
            <a:r>
              <a:rPr lang="en-US" sz="1000" b="1" dirty="0" err="1">
                <a:solidFill>
                  <a:srgbClr val="FF0000"/>
                </a:solidFill>
              </a:rPr>
              <a:t>def</a:t>
            </a:r>
            <a:r>
              <a:rPr lang="en-US" sz="1000" b="1" dirty="0">
                <a:solidFill>
                  <a:srgbClr val="FF0000"/>
                </a:solidFill>
              </a:rPr>
              <a:t> __</a:t>
            </a:r>
            <a:r>
              <a:rPr lang="en-US" sz="1000" b="1" dirty="0" err="1">
                <a:solidFill>
                  <a:srgbClr val="FF0000"/>
                </a:solidFill>
              </a:rPr>
              <a:t>str</a:t>
            </a:r>
            <a:r>
              <a:rPr lang="en-US" sz="1000" b="1" dirty="0">
                <a:solidFill>
                  <a:srgbClr val="FF0000"/>
                </a:solidFill>
              </a:rPr>
              <a:t>__(self):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reply = "-" * 20 + "\n"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reply += "Fighting Robot\n"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reply += "Name: " + self.name + "\n"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reply += "Weapon: " + </a:t>
            </a:r>
            <a:r>
              <a:rPr lang="en-US" sz="1000" b="1" dirty="0" err="1">
                <a:solidFill>
                  <a:srgbClr val="FF0000"/>
                </a:solidFill>
              </a:rPr>
              <a:t>self.weapon</a:t>
            </a:r>
            <a:r>
              <a:rPr lang="en-US" sz="1000" b="1" dirty="0">
                <a:solidFill>
                  <a:srgbClr val="FF0000"/>
                </a:solidFill>
              </a:rPr>
              <a:t> + "\n"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reply += "Strength: " + </a:t>
            </a:r>
            <a:r>
              <a:rPr lang="en-US" sz="1000" b="1" dirty="0" err="1">
                <a:solidFill>
                  <a:srgbClr val="FF0000"/>
                </a:solidFill>
              </a:rPr>
              <a:t>str</a:t>
            </a:r>
            <a:r>
              <a:rPr lang="en-US" sz="1000" b="1" dirty="0">
                <a:solidFill>
                  <a:srgbClr val="FF0000"/>
                </a:solidFill>
              </a:rPr>
              <a:t>(</a:t>
            </a:r>
            <a:r>
              <a:rPr lang="en-US" sz="1000" b="1" dirty="0" err="1">
                <a:solidFill>
                  <a:srgbClr val="FF0000"/>
                </a:solidFill>
              </a:rPr>
              <a:t>self.strength</a:t>
            </a:r>
            <a:r>
              <a:rPr lang="en-US" sz="1000" b="1" dirty="0">
                <a:solidFill>
                  <a:srgbClr val="FF0000"/>
                </a:solidFill>
              </a:rPr>
              <a:t>) + "\n"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if </a:t>
            </a:r>
            <a:r>
              <a:rPr lang="en-US" sz="1000" b="1" dirty="0" err="1">
                <a:solidFill>
                  <a:srgbClr val="FF0000"/>
                </a:solidFill>
              </a:rPr>
              <a:t>self.online</a:t>
            </a:r>
            <a:r>
              <a:rPr lang="en-US" sz="10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    reply += "Status: ONLINE\n"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    reply += "Status: OFFLINE\n"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reply += "-" * 20 + "\n"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return reply</a:t>
            </a:r>
          </a:p>
          <a:p>
            <a:pPr marL="118872" indent="0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r2d2 = Robot("R2D2", "Beeps", 2)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c3p0 = Robot("C3P0", "Conversation", 2)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print(r2d2)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print(c3p0)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858000" y="1828800"/>
            <a:ext cx="2133600" cy="46238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Robot created! R2D2 </a:t>
            </a:r>
          </a:p>
          <a:p>
            <a:pPr marL="118872" indent="0">
              <a:buFont typeface="Arial"/>
              <a:buNone/>
            </a:pPr>
            <a:endParaRPr lang="en-US" sz="1400" b="1">
              <a:solidFill>
                <a:srgbClr val="7030A0"/>
              </a:solidFill>
            </a:endParaRP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Robot created! C3P0 </a:t>
            </a:r>
          </a:p>
          <a:p>
            <a:pPr marL="118872" indent="0">
              <a:buFont typeface="Arial"/>
              <a:buNone/>
            </a:pPr>
            <a:endParaRPr lang="en-US" sz="1400" b="1">
              <a:solidFill>
                <a:srgbClr val="7030A0"/>
              </a:solidFill>
            </a:endParaRP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--------------------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Fighting Robot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Name: R2D2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Weapon: Beeps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Strength: 2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Status: ONLINE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--------------------</a:t>
            </a:r>
          </a:p>
          <a:p>
            <a:pPr marL="118872" indent="0">
              <a:buFont typeface="Arial"/>
              <a:buNone/>
            </a:pPr>
            <a:endParaRPr lang="en-US" sz="1400" b="1">
              <a:solidFill>
                <a:srgbClr val="7030A0"/>
              </a:solidFill>
            </a:endParaRP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--------------------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Fighting Robot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Name: C3P0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Weapon: Conversation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Strength: 2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Status: ONLINE</a:t>
            </a:r>
          </a:p>
          <a:p>
            <a:pPr marL="118872" indent="0">
              <a:buFont typeface="Arial"/>
              <a:buNone/>
            </a:pPr>
            <a:r>
              <a:rPr lang="en-US" sz="1400" b="1">
                <a:solidFill>
                  <a:srgbClr val="7030A0"/>
                </a:solidFill>
              </a:rPr>
              <a:t>--------------------</a:t>
            </a:r>
            <a:endParaRPr lang="en-US" sz="1400" b="1" dirty="0">
              <a:solidFill>
                <a:srgbClr val="7030A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83857"/>
            <a:ext cx="2314575" cy="32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77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Fighting Robots </a:t>
            </a:r>
            <a:r>
              <a:rPr lang="en-US" dirty="0" err="1"/>
              <a:t>pt</a:t>
            </a:r>
            <a:r>
              <a:rPr lang="en-US" dirty="0"/>
              <a:t> 2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1579853"/>
            <a:ext cx="6242873" cy="510693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300" dirty="0"/>
              <a:t>Create a class attribute called </a:t>
            </a:r>
            <a:r>
              <a:rPr lang="en-US" sz="3300" dirty="0" err="1">
                <a:solidFill>
                  <a:srgbClr val="FF0000"/>
                </a:solidFill>
              </a:rPr>
              <a:t>robot_list</a:t>
            </a: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/>
              <a:t>that is a list of </a:t>
            </a:r>
            <a:br>
              <a:rPr lang="en-US" sz="3300" dirty="0"/>
            </a:br>
            <a:r>
              <a:rPr lang="en-US" sz="3300" u="sng" dirty="0"/>
              <a:t>all robot objects</a:t>
            </a:r>
            <a:r>
              <a:rPr lang="en-US" sz="3300" dirty="0"/>
              <a:t> currently in existence.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300" dirty="0"/>
              <a:t>Make sure that when a robot is created, it adds itself</a:t>
            </a:r>
            <a:br>
              <a:rPr lang="en-US" sz="3300" dirty="0"/>
            </a:br>
            <a:r>
              <a:rPr lang="en-US" sz="3300" dirty="0"/>
              <a:t>to the </a:t>
            </a:r>
            <a:r>
              <a:rPr lang="en-US" sz="3300" dirty="0" err="1">
                <a:solidFill>
                  <a:srgbClr val="FF0000"/>
                </a:solidFill>
              </a:rPr>
              <a:t>robot_list</a:t>
            </a:r>
            <a:r>
              <a:rPr lang="en-US" sz="3300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300" dirty="0"/>
              <a:t>Create a static method called </a:t>
            </a:r>
            <a:r>
              <a:rPr lang="en-US" sz="3300" dirty="0">
                <a:solidFill>
                  <a:srgbClr val="FF0000"/>
                </a:solidFill>
              </a:rPr>
              <a:t>contenders()</a:t>
            </a:r>
            <a:r>
              <a:rPr lang="en-US" sz="3300" dirty="0"/>
              <a:t> that </a:t>
            </a:r>
            <a:br>
              <a:rPr lang="en-US" sz="3300" dirty="0"/>
            </a:br>
            <a:r>
              <a:rPr lang="en-US" sz="3300" dirty="0"/>
              <a:t>prints out all of the current robots, as well as how</a:t>
            </a:r>
            <a:br>
              <a:rPr lang="en-US" sz="3300" dirty="0"/>
            </a:br>
            <a:r>
              <a:rPr lang="en-US" sz="3300" dirty="0"/>
              <a:t>many total robots exist.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sz="3300" i="1" dirty="0"/>
              <a:t> </a:t>
            </a:r>
          </a:p>
          <a:p>
            <a:pPr marL="118872" indent="0">
              <a:buNone/>
            </a:pPr>
            <a:r>
              <a:rPr lang="en-US" sz="3300" dirty="0">
                <a:solidFill>
                  <a:srgbClr val="B50B1B"/>
                </a:solidFill>
                <a:latin typeface="Calibri"/>
                <a:cs typeface="Calibri"/>
              </a:rPr>
              <a:t>#main – test code for Part 2 ONLY:</a:t>
            </a:r>
          </a:p>
          <a:p>
            <a:pPr marL="118872" indent="0">
              <a:buNone/>
            </a:pPr>
            <a:r>
              <a:rPr lang="en-US" sz="3300" dirty="0" err="1">
                <a:solidFill>
                  <a:schemeClr val="accent5"/>
                </a:solidFill>
                <a:latin typeface="Calibri"/>
                <a:cs typeface="Calibri"/>
              </a:rPr>
              <a:t>Robot.contenders</a:t>
            </a:r>
            <a:r>
              <a:rPr lang="en-US" sz="3300" dirty="0">
                <a:solidFill>
                  <a:schemeClr val="accent5"/>
                </a:solidFill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endParaRPr lang="en-US" sz="33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3300" dirty="0">
                <a:solidFill>
                  <a:srgbClr val="0070C0"/>
                </a:solidFill>
                <a:latin typeface="Calibri"/>
                <a:cs typeface="Calibri"/>
              </a:rPr>
              <a:t>r2d2 = Robot("Optimus", "Fists", 10)</a:t>
            </a:r>
          </a:p>
          <a:p>
            <a:pPr marL="118872" indent="0">
              <a:buNone/>
            </a:pPr>
            <a:r>
              <a:rPr lang="en-US" sz="3300" dirty="0">
                <a:solidFill>
                  <a:srgbClr val="0070C0"/>
                </a:solidFill>
                <a:latin typeface="Calibri"/>
                <a:cs typeface="Calibri"/>
              </a:rPr>
              <a:t>c3p0 = Robot("Voltron", "Sword", 10)</a:t>
            </a:r>
          </a:p>
          <a:p>
            <a:pPr marL="118872" indent="0">
              <a:buNone/>
            </a:pPr>
            <a:endParaRPr lang="en-US" sz="33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3300" dirty="0" err="1">
                <a:solidFill>
                  <a:srgbClr val="7030A0"/>
                </a:solidFill>
                <a:latin typeface="Calibri"/>
                <a:cs typeface="Calibri"/>
              </a:rPr>
              <a:t>Robot.contenders</a:t>
            </a:r>
            <a:r>
              <a:rPr lang="en-US" sz="3300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705600" y="1600199"/>
            <a:ext cx="1981200" cy="5111487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150" b="1" dirty="0">
                <a:solidFill>
                  <a:schemeClr val="accent5"/>
                </a:solidFill>
                <a:latin typeface="Calibri"/>
                <a:cs typeface="Calibri"/>
              </a:rPr>
              <a:t>There are 0 robots.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0070C0"/>
                </a:solidFill>
                <a:latin typeface="Calibri"/>
                <a:cs typeface="Calibri"/>
              </a:rPr>
              <a:t>Robot created! Optimus 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0070C0"/>
                </a:solidFill>
                <a:latin typeface="Calibri"/>
                <a:cs typeface="Calibri"/>
              </a:rPr>
              <a:t>Robot created! Voltron 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There are 2 robots.</a:t>
            </a:r>
          </a:p>
          <a:p>
            <a:pPr marL="118872" indent="0">
              <a:buNone/>
            </a:pPr>
            <a:endParaRPr lang="en-US" sz="115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Here is a list of them: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--------------------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Fighting Robot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Name: Optimus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Weapon: Fists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Strength: 10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Status: ONLINE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--------------------</a:t>
            </a:r>
          </a:p>
          <a:p>
            <a:pPr marL="118872" indent="0">
              <a:buNone/>
            </a:pPr>
            <a:endParaRPr lang="en-US" sz="115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--------------------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Fighting Robot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Name: Voltron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Weapon: Sword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Strength: 10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Status: ONLINE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--------------------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440498" y="3004345"/>
            <a:ext cx="4203013" cy="3016084"/>
          </a:xfrm>
          <a:prstGeom prst="bentConnector3">
            <a:avLst>
              <a:gd name="adj1" fmla="val 91547"/>
            </a:avLst>
          </a:prstGeom>
          <a:ln w="28575" cmpd="sng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999351" y="2381119"/>
            <a:ext cx="3016188" cy="2948052"/>
          </a:xfrm>
          <a:prstGeom prst="bentConnector3">
            <a:avLst>
              <a:gd name="adj1" fmla="val 78571"/>
            </a:avLst>
          </a:prstGeom>
          <a:ln w="28575" cmpd="sng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50520" y="1600199"/>
            <a:ext cx="0" cy="51114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850768" y="1711386"/>
            <a:ext cx="3016188" cy="2948052"/>
          </a:xfrm>
          <a:prstGeom prst="bentConnector3">
            <a:avLst>
              <a:gd name="adj1" fmla="val 89223"/>
            </a:avLst>
          </a:prstGeom>
          <a:ln w="285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52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Fighting Robots </a:t>
            </a:r>
            <a:r>
              <a:rPr lang="en-US" dirty="0" err="1"/>
              <a:t>pt</a:t>
            </a:r>
            <a:r>
              <a:rPr lang="en-US" dirty="0"/>
              <a:t> 2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250"/>
            <a:ext cx="3246890" cy="5279365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900" b="1" dirty="0">
                <a:latin typeface="Calibri"/>
                <a:cs typeface="Calibri"/>
              </a:rPr>
              <a:t>class Robot(object):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900" b="1" dirty="0" err="1">
                <a:solidFill>
                  <a:srgbClr val="00B050"/>
                </a:solidFill>
                <a:latin typeface="Calibri"/>
                <a:cs typeface="Calibri"/>
              </a:rPr>
              <a:t>robot_list</a:t>
            </a:r>
            <a:r>
              <a:rPr lang="en-US" sz="9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US" sz="900" b="1" dirty="0">
                <a:latin typeface="Calibri"/>
                <a:cs typeface="Calibri"/>
              </a:rPr>
              <a:t>= []</a:t>
            </a: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@</a:t>
            </a:r>
            <a:r>
              <a:rPr lang="en-US" sz="900" b="1" dirty="0" err="1">
                <a:solidFill>
                  <a:srgbClr val="0070C0"/>
                </a:solidFill>
                <a:latin typeface="Calibri"/>
                <a:cs typeface="Calibri"/>
              </a:rPr>
              <a:t>staticmethod</a:t>
            </a:r>
            <a:endParaRPr lang="en-US" sz="9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</a:t>
            </a:r>
            <a:r>
              <a:rPr lang="en-US" sz="900" b="1" dirty="0" err="1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contenders():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    robots = </a:t>
            </a:r>
            <a:r>
              <a:rPr lang="en-US" sz="900" b="1" dirty="0" err="1">
                <a:solidFill>
                  <a:srgbClr val="0070C0"/>
                </a:solidFill>
                <a:latin typeface="Calibri"/>
                <a:cs typeface="Calibri"/>
              </a:rPr>
              <a:t>len</a:t>
            </a: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en-US" sz="900" b="1" dirty="0" err="1">
                <a:solidFill>
                  <a:srgbClr val="00B050"/>
                </a:solidFill>
                <a:latin typeface="Calibri"/>
                <a:cs typeface="Calibri"/>
              </a:rPr>
              <a:t>Robot.robot_list</a:t>
            </a: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)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    print("There are", robots, "robots.\n")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    if robots: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        print("Here is a list of them:")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        for robot in </a:t>
            </a:r>
            <a:r>
              <a:rPr lang="en-US" sz="900" b="1" dirty="0" err="1">
                <a:solidFill>
                  <a:srgbClr val="00B050"/>
                </a:solidFill>
                <a:latin typeface="Calibri"/>
                <a:cs typeface="Calibri"/>
              </a:rPr>
              <a:t>Robot.robot_list</a:t>
            </a: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70C0"/>
                </a:solidFill>
                <a:latin typeface="Calibri"/>
                <a:cs typeface="Calibri"/>
              </a:rPr>
              <a:t>                print(robot)</a:t>
            </a: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__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init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__(self, name, weapon, strength):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print("Robot created!", name, "\n")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self.name = name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self.weapon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= weapon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self.strength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= strength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self.online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= True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900" b="1" dirty="0" err="1">
                <a:solidFill>
                  <a:srgbClr val="00B050"/>
                </a:solidFill>
                <a:latin typeface="Calibri"/>
                <a:cs typeface="Calibri"/>
              </a:rPr>
              <a:t>Robot.robot_list.append</a:t>
            </a:r>
            <a:r>
              <a:rPr lang="en-US" sz="900" b="1" dirty="0">
                <a:solidFill>
                  <a:srgbClr val="00B050"/>
                </a:solidFill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__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str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__(self):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reply = "-" * 20 + "\n"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reply += "Fighting Robot\n"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reply += "Name: " + self.name + "\n"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reply += "Weapon: " +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self.weapon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+ "\n"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reply += "Strength: " +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str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self.strength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) + "\n"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if 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self.online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    reply += "Status: ONLINE\n"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    reply += "Status: OFFLINE\n"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reply += "-" * 20 + "\n"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        return reply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704090" y="1532238"/>
            <a:ext cx="2456795" cy="1861801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900" b="1" dirty="0">
                <a:solidFill>
                  <a:schemeClr val="accent3"/>
                </a:solidFill>
                <a:latin typeface="Calibri"/>
                <a:cs typeface="Calibri"/>
              </a:rPr>
              <a:t>#main</a:t>
            </a:r>
          </a:p>
          <a:p>
            <a:pPr marL="118872" indent="0">
              <a:buNone/>
            </a:pP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Robot.contenders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endParaRPr lang="en-US" sz="9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r2d2 = Robot("Optimus", "Fists", 10)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c3p0 = Robot("</a:t>
            </a: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Voltron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", "Sword", 10)</a:t>
            </a:r>
          </a:p>
          <a:p>
            <a:pPr marL="118872" indent="0">
              <a:buNone/>
            </a:pPr>
            <a:endParaRPr lang="en-US" sz="9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900" b="1" dirty="0" err="1">
                <a:solidFill>
                  <a:srgbClr val="000000"/>
                </a:solidFill>
                <a:latin typeface="Calibri"/>
                <a:cs typeface="Calibri"/>
              </a:rPr>
              <a:t>Robot.contenders</a:t>
            </a:r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</a:p>
        </p:txBody>
      </p:sp>
      <p:pic>
        <p:nvPicPr>
          <p:cNvPr id="3074" name="Picture 2" descr="http://www.nekofever.com/images/prime2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5507" y="3252390"/>
            <a:ext cx="1994979" cy="354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examiner.com/images/blog/wysiwyg/image/volt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30" y="3139632"/>
            <a:ext cx="2114970" cy="35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530224" y="1532238"/>
            <a:ext cx="0" cy="51114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95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I210 Information Infrastructure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323831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– Catching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alibri"/>
                <a:cs typeface="Calibri"/>
              </a:rPr>
              <a:t>try: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	file = open("</a:t>
            </a:r>
            <a:r>
              <a:rPr lang="en-US" dirty="0" err="1">
                <a:latin typeface="Calibri"/>
                <a:cs typeface="Calibri"/>
              </a:rPr>
              <a:t>number.txt</a:t>
            </a:r>
            <a:r>
              <a:rPr lang="en-US" dirty="0">
                <a:latin typeface="Calibri"/>
                <a:cs typeface="Calibri"/>
              </a:rPr>
              <a:t>", "r")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err="1">
                <a:latin typeface="Calibri"/>
                <a:cs typeface="Calibri"/>
              </a:rPr>
              <a:t>num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file.readline</a:t>
            </a:r>
            <a:r>
              <a:rPr lang="en-US" dirty="0">
                <a:latin typeface="Calibri"/>
                <a:cs typeface="Calibri"/>
              </a:rPr>
              <a:t>())</a:t>
            </a: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b="1" dirty="0">
                <a:latin typeface="Calibri"/>
                <a:cs typeface="Calibri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IOError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	print("File not found!")</a:t>
            </a: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b="1" dirty="0">
                <a:latin typeface="Calibri"/>
                <a:cs typeface="Calibri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ValueError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	print("number.txt doesn't have an integer.")</a:t>
            </a: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b="1" dirty="0">
                <a:latin typeface="Calibri"/>
                <a:cs typeface="Calibri"/>
              </a:rPr>
              <a:t>except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lang="en-US" b="1" dirty="0">
                <a:latin typeface="Calibri"/>
                <a:cs typeface="Calibri"/>
              </a:rPr>
              <a:t> as e:        </a:t>
            </a:r>
            <a:r>
              <a:rPr lang="en-US" dirty="0">
                <a:solidFill>
                  <a:schemeClr val="accent3"/>
                </a:solidFill>
                <a:latin typeface="Calibri"/>
                <a:cs typeface="Calibri"/>
              </a:rPr>
              <a:t>#catches any other exception!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	print("Python's error message:", e)</a:t>
            </a:r>
          </a:p>
          <a:p>
            <a:pPr>
              <a:buNone/>
            </a:pP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773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OOP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there’s no new material, this lab is designed to be </a:t>
            </a:r>
            <a:r>
              <a:rPr lang="en-US" b="1" dirty="0"/>
              <a:t>more review for LP3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All 3 parts of today’s problem are on the prelim slides.</a:t>
            </a:r>
          </a:p>
        </p:txBody>
      </p:sp>
    </p:spTree>
    <p:extLst>
      <p:ext uri="{BB962C8B-B14F-4D97-AF65-F5344CB8AC3E}">
        <p14:creationId xmlns:p14="http://schemas.microsoft.com/office/powerpoint/2010/main" val="2576448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Fishing!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211015" y="1600200"/>
            <a:ext cx="8475785" cy="502919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Let’s say we want to model virtual </a:t>
            </a:r>
            <a:r>
              <a:rPr lang="en-US" dirty="0"/>
              <a:t>fishing.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(This guy’s enjoying</a:t>
            </a:r>
            <a:br>
              <a:rPr lang="en-US" dirty="0"/>
            </a:br>
            <a:r>
              <a:rPr lang="en-US" dirty="0"/>
              <a:t>this a bit too much)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To do this, we’d need to model virtual</a:t>
            </a:r>
            <a:r>
              <a:rPr lang="en-US" sz="2800" b="1" i="1" dirty="0"/>
              <a:t> fish</a:t>
            </a:r>
            <a:r>
              <a:rPr lang="en-US" sz="2800" dirty="0"/>
              <a:t>!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We’ll build our code in 3 stages.</a:t>
            </a:r>
          </a:p>
        </p:txBody>
      </p:sp>
      <p:pic>
        <p:nvPicPr>
          <p:cNvPr id="1026" name="Picture 2" descr="http://3.bp.blogspot.com/-WjMWgtMzGnU/ULh_lnQQrQI/AAAAAAAAAAo/_MEIzY477h4/s1600/is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563990"/>
            <a:ext cx="4588997" cy="22383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1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Fish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956"/>
            <a:ext cx="8229600" cy="5036827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000" dirty="0"/>
              <a:t>Write a </a:t>
            </a:r>
            <a:r>
              <a:rPr lang="en-US" sz="3000" b="1" dirty="0">
                <a:solidFill>
                  <a:srgbClr val="FF0000"/>
                </a:solidFill>
              </a:rPr>
              <a:t>Fish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class:</a:t>
            </a:r>
          </a:p>
          <a:p>
            <a:r>
              <a:rPr lang="en-US" sz="2200" i="1" dirty="0"/>
              <a:t>Attributes: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name (a string)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length (an </a:t>
            </a:r>
            <a:r>
              <a:rPr lang="en-US" sz="2200" dirty="0" err="1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caught (a Boolean, starts off False)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Plus, don’t allow a fish that’s already caught </a:t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en-US" sz="2200" i="1" dirty="0">
                <a:solidFill>
                  <a:srgbClr val="FF0000"/>
                </a:solidFill>
              </a:rPr>
              <a:t>to be caught again!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# test code for Part 1 ONLY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fish1 = Fish("Bass", 10)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fish2 = Fish("Goldfish", 2)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fish3 = Fish("Shark", 50)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alibri"/>
                <a:cs typeface="Calibri"/>
              </a:rPr>
              <a:t>print(fish3)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Calibri"/>
                <a:cs typeface="Calibri"/>
              </a:rPr>
              <a:t>print(fish1.name, "is longer than", fish2.name, ":", fish1 &gt; fish2)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Calibri"/>
                <a:cs typeface="Calibri"/>
              </a:rPr>
              <a:t>print(fish1.name, "is longer than", fish3.name, ":", fish1 &gt; fish3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Calibri"/>
                <a:cs typeface="Calibri"/>
              </a:rPr>
              <a:t>fish1.catch()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chemeClr val="accent6"/>
                </a:solidFill>
                <a:latin typeface="Calibri"/>
                <a:cs typeface="Calibri"/>
              </a:rPr>
              <a:t>fish1.catch()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180827" y="1649956"/>
            <a:ext cx="2851030" cy="490855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i="1" dirty="0"/>
              <a:t>Output: </a:t>
            </a:r>
          </a:p>
          <a:p>
            <a:pPr marL="118872" indent="0">
              <a:buNone/>
            </a:pPr>
            <a:endParaRPr lang="en-US" sz="12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Fish put in pond: Bass </a:t>
            </a:r>
          </a:p>
          <a:p>
            <a:pPr marL="118872" indent="0">
              <a:buNone/>
            </a:pPr>
            <a:endParaRPr lang="en-US" sz="12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Fish put in pond: Goldfish </a:t>
            </a:r>
          </a:p>
          <a:p>
            <a:pPr marL="118872" indent="0">
              <a:buNone/>
            </a:pPr>
            <a:endParaRPr lang="en-US" sz="12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Fish put in pond: Shark </a:t>
            </a:r>
          </a:p>
          <a:p>
            <a:pPr marL="118872" indent="0">
              <a:buNone/>
            </a:pPr>
            <a:endParaRPr lang="en-US" sz="12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732E9A"/>
                </a:solidFill>
                <a:latin typeface="Calibri"/>
                <a:cs typeface="Calibri"/>
              </a:rPr>
              <a:t>Name: Shark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732E9A"/>
                </a:solidFill>
                <a:latin typeface="Calibri"/>
                <a:cs typeface="Calibri"/>
              </a:rPr>
              <a:t>Length: 50"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732E9A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55992B"/>
                </a:solidFill>
                <a:latin typeface="Calibri"/>
                <a:cs typeface="Calibri"/>
              </a:rPr>
              <a:t>Bass is longer than Goldfish : True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55992B"/>
                </a:solidFill>
                <a:latin typeface="Calibri"/>
                <a:cs typeface="Calibri"/>
              </a:rPr>
              <a:t>Bass is longer than Shark : False</a:t>
            </a:r>
          </a:p>
          <a:p>
            <a:pPr marL="118872" indent="0">
              <a:buNone/>
            </a:pPr>
            <a:endParaRPr lang="en-US" sz="1200" b="1" dirty="0">
              <a:solidFill>
                <a:srgbClr val="55992B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B50B1B"/>
                </a:solidFill>
                <a:latin typeface="Calibri"/>
                <a:cs typeface="Calibri"/>
              </a:rPr>
              <a:t>You attempt to catch Bass. Success!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B50B1B"/>
                </a:solidFill>
                <a:latin typeface="Calibri"/>
                <a:cs typeface="Calibri"/>
              </a:rPr>
              <a:t>Name: Bass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B50B1B"/>
                </a:solidFill>
                <a:latin typeface="Calibri"/>
                <a:cs typeface="Calibri"/>
              </a:rPr>
              <a:t>Length: 10"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B50B1B"/>
                </a:solidFill>
                <a:latin typeface="Calibri"/>
                <a:cs typeface="Calibri"/>
              </a:rPr>
              <a:t>Status: CAUGHT</a:t>
            </a:r>
          </a:p>
          <a:p>
            <a:pPr marL="118872" indent="0">
              <a:buNone/>
            </a:pPr>
            <a:endParaRPr lang="en-US" sz="1200" b="1" dirty="0">
              <a:solidFill>
                <a:srgbClr val="2C9C89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2C9C89"/>
                </a:solidFill>
                <a:latin typeface="Calibri"/>
                <a:cs typeface="Calibri"/>
              </a:rPr>
              <a:t>You attempt to catch Bass. Bass was already caught!</a:t>
            </a:r>
          </a:p>
        </p:txBody>
      </p:sp>
      <p:pic>
        <p:nvPicPr>
          <p:cNvPr id="1026" name="Picture 2" descr="http://robcraigie.com/wp-content/uploads/2013/09/rc14-1024x7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5" y="1649956"/>
            <a:ext cx="1602155" cy="11451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6155" y="643970"/>
            <a:ext cx="3277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fish_starter.py</a:t>
            </a:r>
            <a:r>
              <a:rPr lang="en-US" dirty="0"/>
              <a:t> on Canvas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180827" y="1756788"/>
            <a:ext cx="0" cy="480171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47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4038" cy="1143000"/>
          </a:xfrm>
        </p:spPr>
        <p:txBody>
          <a:bodyPr/>
          <a:lstStyle/>
          <a:p>
            <a:r>
              <a:rPr lang="en-US" dirty="0"/>
              <a:t>Fish v2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0865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Give the </a:t>
            </a:r>
            <a:r>
              <a:rPr lang="en-US" sz="3000" dirty="0">
                <a:solidFill>
                  <a:srgbClr val="FF0000"/>
                </a:solidFill>
              </a:rPr>
              <a:t>Fish</a:t>
            </a:r>
            <a:r>
              <a:rPr lang="en-US" sz="3000" dirty="0"/>
              <a:t> class:</a:t>
            </a:r>
          </a:p>
          <a:p>
            <a:r>
              <a:rPr lang="en-US" sz="2600" dirty="0"/>
              <a:t>one class attribute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school (a list, initially empty)</a:t>
            </a:r>
          </a:p>
          <a:p>
            <a:r>
              <a:rPr lang="en-US" sz="2600" dirty="0"/>
              <a:t>two static methods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remaining()</a:t>
            </a:r>
            <a:r>
              <a:rPr lang="en-US" sz="2200" dirty="0"/>
              <a:t> – prints the number of fish in the pond and their information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largest()</a:t>
            </a:r>
            <a:r>
              <a:rPr lang="en-US" sz="2200" dirty="0"/>
              <a:t> – prints the name of the largest fish in the pond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700" b="1" dirty="0">
                <a:solidFill>
                  <a:srgbClr val="FF0000"/>
                </a:solidFill>
                <a:latin typeface="Calibri"/>
                <a:cs typeface="Calibri"/>
              </a:rPr>
              <a:t># test code for Part 2 ONLY</a:t>
            </a:r>
          </a:p>
          <a:p>
            <a:pPr marL="118872" indent="0">
              <a:buNone/>
            </a:pPr>
            <a:r>
              <a:rPr lang="en-US" sz="1700" b="1" dirty="0">
                <a:solidFill>
                  <a:srgbClr val="0070C0"/>
                </a:solidFill>
                <a:latin typeface="Calibri"/>
                <a:cs typeface="Calibri"/>
              </a:rPr>
              <a:t>fish1 = Fish("Bass", 10)</a:t>
            </a:r>
          </a:p>
          <a:p>
            <a:pPr marL="118872" indent="0">
              <a:buNone/>
            </a:pPr>
            <a:r>
              <a:rPr lang="en-US" sz="1700" b="1" dirty="0">
                <a:solidFill>
                  <a:srgbClr val="0070C0"/>
                </a:solidFill>
                <a:latin typeface="Calibri"/>
                <a:cs typeface="Calibri"/>
              </a:rPr>
              <a:t>fish2 = Fish("Goldfish", 2)</a:t>
            </a:r>
          </a:p>
          <a:p>
            <a:pPr marL="118872" indent="0">
              <a:buNone/>
            </a:pPr>
            <a:r>
              <a:rPr lang="en-US" sz="1700" b="1" dirty="0">
                <a:solidFill>
                  <a:srgbClr val="0070C0"/>
                </a:solidFill>
                <a:latin typeface="Calibri"/>
                <a:cs typeface="Calibri"/>
              </a:rPr>
              <a:t>fish3 = Fish("Shark", 50)</a:t>
            </a:r>
          </a:p>
          <a:p>
            <a:pPr marL="118872" indent="0">
              <a:buNone/>
            </a:pPr>
            <a:r>
              <a:rPr lang="en-US" sz="1700" b="1" dirty="0" err="1">
                <a:solidFill>
                  <a:srgbClr val="7030A0"/>
                </a:solidFill>
                <a:latin typeface="Calibri"/>
                <a:cs typeface="Calibri"/>
              </a:rPr>
              <a:t>Fish.remaining</a:t>
            </a:r>
            <a:r>
              <a:rPr lang="en-US" sz="1700" b="1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r>
              <a:rPr lang="en-US" sz="1700" b="1" dirty="0" err="1">
                <a:solidFill>
                  <a:srgbClr val="00B050"/>
                </a:solidFill>
                <a:latin typeface="Calibri"/>
                <a:cs typeface="Calibri"/>
              </a:rPr>
              <a:t>Fish.largest</a:t>
            </a:r>
            <a:r>
              <a:rPr lang="en-US" sz="1700" b="1" dirty="0">
                <a:solidFill>
                  <a:srgbClr val="00B050"/>
                </a:solidFill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r>
              <a:rPr lang="en-US" sz="1700" b="1" dirty="0">
                <a:solidFill>
                  <a:schemeClr val="accent3"/>
                </a:solidFill>
                <a:latin typeface="Calibri"/>
                <a:cs typeface="Calibri"/>
              </a:rPr>
              <a:t>fish1.catch()</a:t>
            </a:r>
          </a:p>
          <a:p>
            <a:pPr marL="118872" indent="0">
              <a:buNone/>
            </a:pPr>
            <a:r>
              <a:rPr lang="en-US" sz="1700" b="1" dirty="0" err="1">
                <a:solidFill>
                  <a:schemeClr val="accent6"/>
                </a:solidFill>
                <a:latin typeface="Calibri"/>
                <a:cs typeface="Calibri"/>
              </a:rPr>
              <a:t>Fish.remaining</a:t>
            </a:r>
            <a:r>
              <a:rPr lang="en-US" sz="1700" b="1" dirty="0">
                <a:solidFill>
                  <a:schemeClr val="accent6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172200" y="-178050"/>
            <a:ext cx="29718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0070C0"/>
                </a:solidFill>
                <a:latin typeface="Calibri"/>
                <a:cs typeface="Calibri"/>
              </a:rPr>
              <a:t>Fish put in pond: Bass 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0070C0"/>
                </a:solidFill>
                <a:latin typeface="Calibri"/>
                <a:cs typeface="Calibri"/>
              </a:rPr>
              <a:t>Fish put in pond: Goldfish 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0070C0"/>
                </a:solidFill>
                <a:latin typeface="Calibri"/>
                <a:cs typeface="Calibri"/>
              </a:rPr>
              <a:t>Fish put in pond: Shark 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Number of fish in the pond: 3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Name: Bass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Length: 10"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115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Name: Goldfish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Length: 2"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115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Name: Shark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Length: 50"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7030A0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00B050"/>
                </a:solidFill>
                <a:latin typeface="Calibri"/>
                <a:cs typeface="Calibri"/>
              </a:rPr>
              <a:t>The largest fish is: Shark 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B50B1B"/>
                </a:solidFill>
                <a:latin typeface="Calibri"/>
                <a:cs typeface="Calibri"/>
              </a:rPr>
              <a:t>You attempt to catch Bass. Success!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B50B1B"/>
                </a:solidFill>
                <a:latin typeface="Calibri"/>
                <a:cs typeface="Calibri"/>
              </a:rPr>
              <a:t>Name: Bass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B50B1B"/>
                </a:solidFill>
                <a:latin typeface="Calibri"/>
                <a:cs typeface="Calibri"/>
              </a:rPr>
              <a:t>Length: 10"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B50B1B"/>
                </a:solidFill>
                <a:latin typeface="Calibri"/>
                <a:cs typeface="Calibri"/>
              </a:rPr>
              <a:t>Status: CAUGHT</a:t>
            </a:r>
          </a:p>
          <a:p>
            <a:pPr marL="118872" indent="0">
              <a:buNone/>
            </a:pPr>
            <a:endParaRPr lang="en-US" sz="11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rgbClr val="2C9C89"/>
                </a:solidFill>
                <a:latin typeface="Calibri"/>
                <a:cs typeface="Calibri"/>
              </a:rPr>
              <a:t>Number of fish in the pond: 2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2C9C89"/>
                </a:solidFill>
                <a:latin typeface="Calibri"/>
                <a:cs typeface="Calibri"/>
              </a:rPr>
              <a:t>Name: Goldfish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2C9C89"/>
                </a:solidFill>
                <a:latin typeface="Calibri"/>
                <a:cs typeface="Calibri"/>
              </a:rPr>
              <a:t>Length: 2"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rgbClr val="2C9C89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1150" b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5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Name: Shark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Length: 50"</a:t>
            </a:r>
          </a:p>
          <a:p>
            <a:pPr marL="118872" indent="0">
              <a:buNone/>
            </a:pPr>
            <a:r>
              <a:rPr lang="en-US" sz="115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Status: FREE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172200" y="1756788"/>
            <a:ext cx="0" cy="480171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02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08" y="274638"/>
            <a:ext cx="5406392" cy="1143000"/>
          </a:xfrm>
        </p:spPr>
        <p:txBody>
          <a:bodyPr>
            <a:normAutofit/>
          </a:bodyPr>
          <a:lstStyle/>
          <a:p>
            <a:r>
              <a:rPr lang="en-US" dirty="0"/>
              <a:t>Fish v3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09" y="1531254"/>
            <a:ext cx="5471090" cy="532674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4500" dirty="0"/>
              <a:t>Create 3 child classes:</a:t>
            </a:r>
          </a:p>
          <a:p>
            <a:pPr>
              <a:lnSpc>
                <a:spcPct val="110000"/>
              </a:lnSpc>
            </a:pPr>
            <a:r>
              <a:rPr lang="en-US" sz="2300" b="1" dirty="0" err="1"/>
              <a:t>StealthFish</a:t>
            </a:r>
            <a:r>
              <a:rPr lang="en-US" sz="2300" dirty="0"/>
              <a:t> – can’t be caught –&gt; override the </a:t>
            </a:r>
            <a:r>
              <a:rPr lang="en-US" sz="2300" b="1" dirty="0">
                <a:solidFill>
                  <a:srgbClr val="FF0000"/>
                </a:solidFill>
              </a:rPr>
              <a:t>catch</a:t>
            </a:r>
            <a:r>
              <a:rPr lang="en-US" sz="2300" dirty="0"/>
              <a:t> method!</a:t>
            </a:r>
          </a:p>
          <a:p>
            <a:pPr lvl="0">
              <a:lnSpc>
                <a:spcPct val="110000"/>
              </a:lnSpc>
            </a:pPr>
            <a:r>
              <a:rPr lang="en-US" sz="2300" b="1" dirty="0" err="1"/>
              <a:t>FancyFish</a:t>
            </a:r>
            <a:r>
              <a:rPr lang="en-US" sz="2300" dirty="0"/>
              <a:t> – in addition to a name, it has a </a:t>
            </a:r>
            <a:r>
              <a:rPr lang="en-US" sz="2300" i="1" dirty="0"/>
              <a:t>title </a:t>
            </a:r>
            <a:br>
              <a:rPr lang="en-US" sz="2300" i="1" dirty="0"/>
            </a:br>
            <a:r>
              <a:rPr lang="en-US" sz="2300" dirty="0"/>
              <a:t>–&gt; use </a:t>
            </a:r>
            <a:r>
              <a:rPr lang="en-US" sz="2300" b="1" dirty="0">
                <a:solidFill>
                  <a:srgbClr val="0070C0"/>
                </a:solidFill>
              </a:rPr>
              <a:t>super</a:t>
            </a: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en-US" sz="2300" dirty="0"/>
              <a:t>and override </a:t>
            </a:r>
            <a:r>
              <a:rPr lang="en-US" sz="2300" dirty="0">
                <a:solidFill>
                  <a:srgbClr val="FF0000"/>
                </a:solidFill>
              </a:rPr>
              <a:t>__</a:t>
            </a:r>
            <a:r>
              <a:rPr lang="en-US" sz="2300" dirty="0" err="1">
                <a:solidFill>
                  <a:srgbClr val="FF0000"/>
                </a:solidFill>
              </a:rPr>
              <a:t>init</a:t>
            </a:r>
            <a:r>
              <a:rPr lang="en-US" sz="2300" dirty="0">
                <a:solidFill>
                  <a:srgbClr val="FF0000"/>
                </a:solidFill>
              </a:rPr>
              <a:t>__</a:t>
            </a:r>
            <a:r>
              <a:rPr lang="en-US" sz="2300" dirty="0"/>
              <a:t> and </a:t>
            </a:r>
            <a:r>
              <a:rPr lang="en-US" sz="2300" dirty="0">
                <a:solidFill>
                  <a:srgbClr val="FF0000"/>
                </a:solidFill>
              </a:rPr>
              <a:t>catch</a:t>
            </a:r>
            <a:r>
              <a:rPr lang="en-US" sz="2300" dirty="0"/>
              <a:t>!</a:t>
            </a:r>
          </a:p>
          <a:p>
            <a:pPr lvl="0">
              <a:lnSpc>
                <a:spcPct val="110000"/>
              </a:lnSpc>
            </a:pPr>
            <a:r>
              <a:rPr lang="en-US" sz="2300" b="1" dirty="0" err="1"/>
              <a:t>NiceFish</a:t>
            </a:r>
            <a:r>
              <a:rPr lang="en-US" sz="2300" dirty="0"/>
              <a:t> – implements a new method, </a:t>
            </a:r>
            <a:r>
              <a:rPr lang="en-US" sz="2300" dirty="0">
                <a:solidFill>
                  <a:srgbClr val="FF0000"/>
                </a:solidFill>
              </a:rPr>
              <a:t>release</a:t>
            </a:r>
            <a:r>
              <a:rPr lang="en-US" sz="2300" dirty="0"/>
              <a:t>, that reverses the effects of </a:t>
            </a:r>
            <a:r>
              <a:rPr lang="en-US" sz="2300" dirty="0">
                <a:solidFill>
                  <a:srgbClr val="FF0000"/>
                </a:solidFill>
              </a:rPr>
              <a:t>catch</a:t>
            </a:r>
            <a:r>
              <a:rPr lang="en-US" sz="2300" dirty="0"/>
              <a:t> – no other changes!</a:t>
            </a:r>
          </a:p>
          <a:p>
            <a:pPr lvl="0"/>
            <a:endParaRPr lang="en-US" sz="2300" dirty="0"/>
          </a:p>
          <a:p>
            <a:pPr marL="0" lvl="0" indent="0">
              <a:buNone/>
            </a:pPr>
            <a:r>
              <a:rPr lang="en-US" sz="2300" dirty="0"/>
              <a:t>These inherit from Fish, like this:  </a:t>
            </a:r>
            <a:r>
              <a:rPr lang="en-US" sz="2300" b="1" dirty="0">
                <a:solidFill>
                  <a:srgbClr val="7030A0"/>
                </a:solidFill>
              </a:rPr>
              <a:t>class </a:t>
            </a:r>
            <a:r>
              <a:rPr lang="en-US" sz="2300" b="1" dirty="0" err="1">
                <a:solidFill>
                  <a:srgbClr val="7030A0"/>
                </a:solidFill>
              </a:rPr>
              <a:t>StealthFish</a:t>
            </a:r>
            <a:r>
              <a:rPr lang="en-US" sz="2300" b="1" dirty="0">
                <a:solidFill>
                  <a:srgbClr val="7030A0"/>
                </a:solidFill>
              </a:rPr>
              <a:t>(Fish)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# test code for Part 3 Only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fish1 = </a:t>
            </a:r>
            <a:r>
              <a:rPr lang="en-US" sz="2000" b="1" dirty="0" err="1">
                <a:solidFill>
                  <a:srgbClr val="0070C0"/>
                </a:solidFill>
                <a:latin typeface="Calibri"/>
                <a:cs typeface="Calibri"/>
              </a:rPr>
              <a:t>StealthFish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("007", 11)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fish2 = </a:t>
            </a:r>
            <a:r>
              <a:rPr lang="en-US" sz="2000" b="1" dirty="0" err="1">
                <a:solidFill>
                  <a:srgbClr val="0070C0"/>
                </a:solidFill>
                <a:latin typeface="Calibri"/>
                <a:cs typeface="Calibri"/>
              </a:rPr>
              <a:t>FancyFish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("</a:t>
            </a:r>
            <a:r>
              <a:rPr lang="en-US" sz="2000" b="1" dirty="0" err="1">
                <a:solidFill>
                  <a:srgbClr val="0070C0"/>
                </a:solidFill>
                <a:latin typeface="Calibri"/>
                <a:cs typeface="Calibri"/>
              </a:rPr>
              <a:t>Lord","Grantham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", 10)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fish3 = </a:t>
            </a:r>
            <a:r>
              <a:rPr lang="en-US" sz="2000" b="1" dirty="0" err="1">
                <a:solidFill>
                  <a:srgbClr val="0070C0"/>
                </a:solidFill>
                <a:latin typeface="Calibri"/>
                <a:cs typeface="Calibri"/>
              </a:rPr>
              <a:t>NiceFish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("</a:t>
            </a:r>
            <a:r>
              <a:rPr lang="en-US" sz="2000" b="1" dirty="0" err="1">
                <a:solidFill>
                  <a:srgbClr val="0070C0"/>
                </a:solidFill>
                <a:latin typeface="Calibri"/>
                <a:cs typeface="Calibri"/>
              </a:rPr>
              <a:t>Nemo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", 3)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alibri"/>
                <a:cs typeface="Calibri"/>
              </a:rPr>
              <a:t>fish1.catch()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cs typeface="Calibri"/>
              </a:rPr>
              <a:t>fish2.catch()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alibri"/>
                <a:cs typeface="Calibri"/>
              </a:rPr>
              <a:t>fish3.catch()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Calibri"/>
                <a:cs typeface="Calibri"/>
              </a:rPr>
              <a:t>fish3.release()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Calibri"/>
                <a:cs typeface="Calibri"/>
              </a:rPr>
              <a:t>fish3.release()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alibri"/>
                <a:cs typeface="Calibri"/>
              </a:rPr>
              <a:t>Fish.remaining</a:t>
            </a:r>
            <a:r>
              <a:rPr lang="en-US" sz="2000" b="1" dirty="0">
                <a:solidFill>
                  <a:schemeClr val="tx2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15000" y="-6890"/>
            <a:ext cx="3429000" cy="67818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8872" indent="0">
              <a:buNone/>
            </a:pPr>
            <a:endParaRPr lang="en-US" sz="11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alibri"/>
                <a:cs typeface="Calibri"/>
              </a:rPr>
              <a:t>Fish put in pond: 007 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alibri"/>
                <a:cs typeface="Calibri"/>
              </a:rPr>
              <a:t>Fish put in pond: Grantham 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alibri"/>
                <a:cs typeface="Calibri"/>
              </a:rPr>
              <a:t>Fish put in pond: </a:t>
            </a:r>
            <a:r>
              <a:rPr lang="en-US" sz="1100" b="1" dirty="0" err="1">
                <a:solidFill>
                  <a:srgbClr val="0070C0"/>
                </a:solidFill>
                <a:latin typeface="Calibri"/>
                <a:cs typeface="Calibri"/>
              </a:rPr>
              <a:t>Nemo</a:t>
            </a:r>
            <a:r>
              <a:rPr lang="en-US" sz="11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</a:p>
          <a:p>
            <a:pPr marL="118872" indent="0">
              <a:buNone/>
            </a:pPr>
            <a:endParaRPr lang="en-US" sz="8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  <a:latin typeface="Calibri"/>
                <a:cs typeface="Calibri"/>
              </a:rPr>
              <a:t>You attempt to catch 007. But it can't be done!!!</a:t>
            </a:r>
          </a:p>
          <a:p>
            <a:pPr marL="118872" indent="0">
              <a:buNone/>
            </a:pPr>
            <a:endParaRPr lang="en-US" sz="8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00B050"/>
                </a:solidFill>
                <a:latin typeface="Calibri"/>
                <a:cs typeface="Calibri"/>
              </a:rPr>
              <a:t>You attempt to catch Grantham. Success!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00B050"/>
                </a:solidFill>
                <a:latin typeface="Calibri"/>
                <a:cs typeface="Calibri"/>
              </a:rPr>
              <a:t>Name: Grantham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00B050"/>
                </a:solidFill>
                <a:latin typeface="Calibri"/>
                <a:cs typeface="Calibri"/>
              </a:rPr>
              <a:t>Length: 10"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00B050"/>
                </a:solidFill>
                <a:latin typeface="Calibri"/>
                <a:cs typeface="Calibri"/>
              </a:rPr>
              <a:t>Status: CAUGHT</a:t>
            </a:r>
          </a:p>
          <a:p>
            <a:pPr marL="118872" indent="0">
              <a:buNone/>
            </a:pPr>
            <a:endParaRPr lang="en-US" sz="8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00B050"/>
                </a:solidFill>
                <a:latin typeface="Calibri"/>
                <a:cs typeface="Calibri"/>
              </a:rPr>
              <a:t>What a rude thing to do to Lord Grantham !</a:t>
            </a:r>
          </a:p>
          <a:p>
            <a:pPr marL="118872" indent="0">
              <a:buNone/>
            </a:pPr>
            <a:endParaRPr lang="en-US" sz="800" b="1" dirty="0">
              <a:solidFill>
                <a:srgbClr val="B50B1B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B50B1B"/>
                </a:solidFill>
                <a:latin typeface="Calibri"/>
                <a:cs typeface="Calibri"/>
              </a:rPr>
              <a:t>You attempt to catch </a:t>
            </a:r>
            <a:r>
              <a:rPr lang="en-US" sz="1100" b="1" dirty="0" err="1">
                <a:solidFill>
                  <a:srgbClr val="B50B1B"/>
                </a:solidFill>
                <a:latin typeface="Calibri"/>
                <a:cs typeface="Calibri"/>
              </a:rPr>
              <a:t>Nemo</a:t>
            </a:r>
            <a:r>
              <a:rPr lang="en-US" sz="1100" b="1" dirty="0">
                <a:solidFill>
                  <a:srgbClr val="B50B1B"/>
                </a:solidFill>
                <a:latin typeface="Calibri"/>
                <a:cs typeface="Calibri"/>
              </a:rPr>
              <a:t>. Success!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B50B1B"/>
                </a:solidFill>
                <a:latin typeface="Calibri"/>
                <a:cs typeface="Calibri"/>
              </a:rPr>
              <a:t>Name: </a:t>
            </a:r>
            <a:r>
              <a:rPr lang="en-US" sz="1100" b="1" dirty="0" err="1">
                <a:solidFill>
                  <a:srgbClr val="B50B1B"/>
                </a:solidFill>
                <a:latin typeface="Calibri"/>
                <a:cs typeface="Calibri"/>
              </a:rPr>
              <a:t>Nemo</a:t>
            </a:r>
            <a:endParaRPr lang="en-US" sz="1100" b="1" dirty="0">
              <a:solidFill>
                <a:srgbClr val="B50B1B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B50B1B"/>
                </a:solidFill>
                <a:latin typeface="Calibri"/>
                <a:cs typeface="Calibri"/>
              </a:rPr>
              <a:t>Length: 3"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B50B1B"/>
                </a:solidFill>
                <a:latin typeface="Calibri"/>
                <a:cs typeface="Calibri"/>
              </a:rPr>
              <a:t>Status: CAUGHT</a:t>
            </a:r>
          </a:p>
          <a:p>
            <a:pPr marL="118872" indent="0">
              <a:buNone/>
            </a:pPr>
            <a:endParaRPr lang="en-US" sz="8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2C9C89"/>
                </a:solidFill>
                <a:latin typeface="Calibri"/>
                <a:cs typeface="Calibri"/>
              </a:rPr>
              <a:t>You attempt to release </a:t>
            </a:r>
            <a:r>
              <a:rPr lang="en-US" sz="1100" b="1" dirty="0" err="1">
                <a:solidFill>
                  <a:srgbClr val="2C9C89"/>
                </a:solidFill>
                <a:latin typeface="Calibri"/>
                <a:cs typeface="Calibri"/>
              </a:rPr>
              <a:t>Nemo</a:t>
            </a:r>
            <a:r>
              <a:rPr lang="en-US" sz="1100" b="1" dirty="0">
                <a:solidFill>
                  <a:srgbClr val="2C9C89"/>
                </a:solidFill>
                <a:latin typeface="Calibri"/>
                <a:cs typeface="Calibri"/>
              </a:rPr>
              <a:t>. Success!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2C9C89"/>
                </a:solidFill>
                <a:latin typeface="Calibri"/>
                <a:cs typeface="Calibri"/>
              </a:rPr>
              <a:t>Name: </a:t>
            </a:r>
            <a:r>
              <a:rPr lang="en-US" sz="1100" b="1" dirty="0" err="1">
                <a:solidFill>
                  <a:srgbClr val="2C9C89"/>
                </a:solidFill>
                <a:latin typeface="Calibri"/>
                <a:cs typeface="Calibri"/>
              </a:rPr>
              <a:t>Nemo</a:t>
            </a:r>
            <a:endParaRPr lang="en-US" sz="1100" b="1" dirty="0">
              <a:solidFill>
                <a:srgbClr val="2C9C89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2C9C89"/>
                </a:solidFill>
                <a:latin typeface="Calibri"/>
                <a:cs typeface="Calibri"/>
              </a:rPr>
              <a:t>Length: 3"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2C9C89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800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6600"/>
                </a:solidFill>
                <a:latin typeface="Calibri"/>
                <a:cs typeface="Calibri"/>
              </a:rPr>
              <a:t>You attempt to release </a:t>
            </a:r>
            <a:r>
              <a:rPr lang="en-US" sz="1100" b="1" dirty="0" err="1">
                <a:solidFill>
                  <a:srgbClr val="FF6600"/>
                </a:solidFill>
                <a:latin typeface="Calibri"/>
                <a:cs typeface="Calibri"/>
              </a:rPr>
              <a:t>Nemo</a:t>
            </a:r>
            <a:r>
              <a:rPr lang="en-US" sz="1100" b="1" dirty="0">
                <a:solidFill>
                  <a:srgbClr val="FF6600"/>
                </a:solidFill>
                <a:latin typeface="Calibri"/>
                <a:cs typeface="Calibri"/>
              </a:rPr>
              <a:t>. </a:t>
            </a:r>
            <a:r>
              <a:rPr lang="en-US" sz="1100" b="1" dirty="0" err="1">
                <a:solidFill>
                  <a:srgbClr val="FF6600"/>
                </a:solidFill>
                <a:latin typeface="Calibri"/>
                <a:cs typeface="Calibri"/>
              </a:rPr>
              <a:t>Nemo</a:t>
            </a:r>
            <a:r>
              <a:rPr lang="en-US" sz="1100" b="1" dirty="0">
                <a:solidFill>
                  <a:srgbClr val="FF6600"/>
                </a:solidFill>
                <a:latin typeface="Calibri"/>
                <a:cs typeface="Calibri"/>
              </a:rPr>
              <a:t> was already free!</a:t>
            </a:r>
          </a:p>
          <a:p>
            <a:pPr marL="118872" indent="0">
              <a:buNone/>
            </a:pPr>
            <a:endParaRPr lang="en-US" sz="8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212121"/>
                </a:solidFill>
                <a:latin typeface="Calibri"/>
                <a:cs typeface="Calibri"/>
              </a:rPr>
              <a:t>Number of fish in the pond: 2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212121"/>
                </a:solidFill>
                <a:latin typeface="Calibri"/>
                <a:cs typeface="Calibri"/>
              </a:rPr>
              <a:t>Name: 007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212121"/>
                </a:solidFill>
                <a:latin typeface="Calibri"/>
                <a:cs typeface="Calibri"/>
              </a:rPr>
              <a:t>Length: 11"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212121"/>
                </a:solidFill>
                <a:latin typeface="Calibri"/>
                <a:cs typeface="Calibri"/>
              </a:rPr>
              <a:t>Status: FREE</a:t>
            </a:r>
          </a:p>
          <a:p>
            <a:pPr marL="118872" indent="0">
              <a:buNone/>
            </a:pPr>
            <a:endParaRPr lang="en-US" sz="800" b="1" dirty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Name: </a:t>
            </a:r>
            <a:r>
              <a:rPr lang="en-US" sz="1100" b="1" dirty="0" err="1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Nemo</a:t>
            </a:r>
            <a:endParaRPr lang="en-US" sz="1100" b="1" dirty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Length: 3"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Status: FREE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26870" y="1756788"/>
            <a:ext cx="0" cy="480171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55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2" y="1600200"/>
            <a:ext cx="4403666" cy="5086583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class Fish(object):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__</a:t>
            </a:r>
            <a:r>
              <a:rPr lang="en-US" b="1" dirty="0" err="1">
                <a:solidFill>
                  <a:srgbClr val="0070C0"/>
                </a:solidFill>
                <a:latin typeface="Calibri"/>
                <a:cs typeface="Calibri"/>
              </a:rPr>
              <a:t>init</a:t>
            </a: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__(self, name, length):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       print("Fish put in pond:", name, "\n")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       self.name = name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alibri"/>
                <a:cs typeface="Calibri"/>
              </a:rPr>
              <a:t>self.length</a:t>
            </a: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= length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alibri"/>
                <a:cs typeface="Calibri"/>
              </a:rPr>
              <a:t>self.caught</a:t>
            </a: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 = False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def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__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str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__(self):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reply = "Name: " + self.name + "\n"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reply += "Length: " +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str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self.length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) + "\"\n"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if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self.caught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    reply += "Status: CAUGHT\n"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    reply += "Status: FREE\n"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       return reply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   </a:t>
            </a:r>
            <a:r>
              <a:rPr lang="en-US" b="1" dirty="0" err="1">
                <a:solidFill>
                  <a:schemeClr val="accent5"/>
                </a:solidFill>
                <a:latin typeface="Calibri"/>
                <a:cs typeface="Calibri"/>
              </a:rPr>
              <a:t>def</a:t>
            </a: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__</a:t>
            </a:r>
            <a:r>
              <a:rPr lang="en-US" b="1" dirty="0" err="1">
                <a:solidFill>
                  <a:schemeClr val="accent5"/>
                </a:solidFill>
                <a:latin typeface="Calibri"/>
                <a:cs typeface="Calibri"/>
              </a:rPr>
              <a:t>gt</a:t>
            </a: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__(self, other):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       if </a:t>
            </a:r>
            <a:r>
              <a:rPr lang="en-US" b="1" dirty="0" err="1">
                <a:solidFill>
                  <a:schemeClr val="accent5"/>
                </a:solidFill>
                <a:latin typeface="Calibri"/>
                <a:cs typeface="Calibri"/>
              </a:rPr>
              <a:t>self.length</a:t>
            </a: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&gt; </a:t>
            </a:r>
            <a:r>
              <a:rPr lang="en-US" b="1" dirty="0" err="1">
                <a:solidFill>
                  <a:schemeClr val="accent5"/>
                </a:solidFill>
                <a:latin typeface="Calibri"/>
                <a:cs typeface="Calibri"/>
              </a:rPr>
              <a:t>other.length</a:t>
            </a: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           return True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"/>
                <a:cs typeface="Calibri"/>
              </a:rPr>
              <a:t>            return False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701396" y="1600200"/>
            <a:ext cx="4442604" cy="4776788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500" b="1" dirty="0" err="1">
                <a:solidFill>
                  <a:schemeClr val="accent3"/>
                </a:solidFill>
                <a:latin typeface="Calibri"/>
                <a:cs typeface="Calibri"/>
              </a:rPr>
              <a:t>def</a:t>
            </a: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print("You attempt to catch " + self.name + ".", end=' ')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if not </a:t>
            </a:r>
            <a:r>
              <a:rPr lang="en-US" sz="1500" b="1" dirty="0" err="1">
                <a:solidFill>
                  <a:schemeClr val="accent3"/>
                </a:solidFill>
                <a:latin typeface="Calibri"/>
                <a:cs typeface="Calibri"/>
              </a:rPr>
              <a:t>self.caught</a:t>
            </a: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    print(”Success!")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    </a:t>
            </a:r>
            <a:r>
              <a:rPr lang="en-US" sz="1500" b="1" dirty="0" err="1">
                <a:solidFill>
                  <a:schemeClr val="accent3"/>
                </a:solidFill>
                <a:latin typeface="Calibri"/>
                <a:cs typeface="Calibri"/>
              </a:rPr>
              <a:t>self.caught</a:t>
            </a: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= True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    print(self)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chemeClr val="accent3"/>
                </a:solidFill>
                <a:latin typeface="Calibri"/>
                <a:cs typeface="Calibri"/>
              </a:rPr>
              <a:t>            print(self.name, "was already caught!\n”)</a:t>
            </a:r>
          </a:p>
          <a:p>
            <a:pPr marL="118872" indent="0">
              <a:buNone/>
            </a:pPr>
            <a:endParaRPr lang="en-US" sz="15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  <a:latin typeface="Calibri"/>
                <a:cs typeface="Calibri"/>
              </a:rPr>
              <a:t>#test code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alibri"/>
                <a:cs typeface="Calibri"/>
              </a:rPr>
              <a:t>fish1 = Fish("Bass", 10)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alibri"/>
                <a:cs typeface="Calibri"/>
              </a:rPr>
              <a:t>fish2 = Fish("Goldfish", 2)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alibri"/>
                <a:cs typeface="Calibri"/>
              </a:rPr>
              <a:t>fish3 = Fish("Shark", 50)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chemeClr val="accent2"/>
                </a:solidFill>
                <a:latin typeface="Calibri"/>
                <a:cs typeface="Calibri"/>
              </a:rPr>
              <a:t>print(fish3)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chemeClr val="accent5"/>
                </a:solidFill>
                <a:latin typeface="Calibri"/>
                <a:cs typeface="Calibri"/>
              </a:rPr>
              <a:t>print(fish1.name, "is longer than", fish2.name, ":", fish1 &gt; fish2)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chemeClr val="accent5"/>
                </a:solidFill>
                <a:latin typeface="Calibri"/>
                <a:cs typeface="Calibri"/>
              </a:rPr>
              <a:t>print(fish1.name, "is longer than", fish3.name, ":", fish1 &gt; fish3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Calibri"/>
                <a:cs typeface="Calibri"/>
              </a:rPr>
              <a:t>fish1.catch()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chemeClr val="accent6"/>
                </a:solidFill>
                <a:latin typeface="Calibri"/>
                <a:cs typeface="Calibri"/>
              </a:rPr>
              <a:t>fish1.catch()</a:t>
            </a:r>
          </a:p>
        </p:txBody>
      </p:sp>
    </p:spTree>
    <p:extLst>
      <p:ext uri="{BB962C8B-B14F-4D97-AF65-F5344CB8AC3E}">
        <p14:creationId xmlns:p14="http://schemas.microsoft.com/office/powerpoint/2010/main" val="1614483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v2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687"/>
            <a:ext cx="8229600" cy="5167096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800" b="1" dirty="0">
                <a:latin typeface="Calibri"/>
                <a:cs typeface="Calibri"/>
              </a:rPr>
              <a:t>class Fish(object):    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school = []</a:t>
            </a:r>
          </a:p>
          <a:p>
            <a:pPr marL="118872" indent="0">
              <a:buNone/>
            </a:pPr>
            <a:endParaRPr lang="en-US" sz="8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@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staticmethod</a:t>
            </a:r>
            <a:endParaRPr lang="en-US" sz="8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remaining():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print("Number of fish in the pond:",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len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(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Fish.school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))</a:t>
            </a:r>
          </a:p>
          <a:p>
            <a:pPr marL="118872" indent="0">
              <a:buNone/>
            </a:pPr>
            <a:endParaRPr lang="en-US" sz="8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for fish in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Fish.school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    print(fish)</a:t>
            </a:r>
          </a:p>
          <a:p>
            <a:pPr marL="118872" indent="0">
              <a:buNone/>
            </a:pPr>
            <a:endParaRPr lang="en-US" sz="8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@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staticmethod</a:t>
            </a:r>
            <a:endParaRPr lang="en-US" sz="8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largest():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if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len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(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Fish.school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) &gt; 0: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   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Fish.school.sort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endParaRPr lang="en-US" sz="8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    print("The largest fish is:", </a:t>
            </a:r>
            <a:r>
              <a:rPr lang="en-US" sz="800" b="1" dirty="0" err="1">
                <a:solidFill>
                  <a:srgbClr val="7030A0"/>
                </a:solidFill>
                <a:latin typeface="Calibri"/>
                <a:cs typeface="Calibri"/>
              </a:rPr>
              <a:t>Fish.school</a:t>
            </a: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[-1].name, "\n")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7030A0"/>
                </a:solidFill>
                <a:latin typeface="Calibri"/>
                <a:cs typeface="Calibri"/>
              </a:rPr>
              <a:t>            print("No fish in pond.")</a:t>
            </a:r>
          </a:p>
          <a:p>
            <a:pPr marL="118872" indent="0">
              <a:buNone/>
            </a:pPr>
            <a:endParaRPr lang="en-US" sz="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__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__(self, name, length):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print("Fish put in pond:", name, "\n")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self.name = name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self.length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= length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self.caught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= False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>
                <a:solidFill>
                  <a:schemeClr val="accent2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chemeClr val="accent2"/>
                </a:solidFill>
                <a:latin typeface="Calibri"/>
                <a:cs typeface="Calibri"/>
              </a:rPr>
              <a:t>Fish.school.append</a:t>
            </a:r>
            <a:r>
              <a:rPr lang="en-US" sz="800" b="1" dirty="0">
                <a:solidFill>
                  <a:schemeClr val="accent2"/>
                </a:solidFill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endParaRPr lang="en-US" sz="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__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str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__(self):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reply = "Name: " + self.name + "\n"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reply += "Length: " +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str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self.length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) + "\"\n"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if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self.caught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reply += "Status: CAUGHT\n"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reply += "Status: FREE\n"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return reply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91000" y="1519687"/>
            <a:ext cx="4495800" cy="4624388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__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gt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__(self, other):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if 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self.length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&gt; 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other.length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return True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return False</a:t>
            </a:r>
          </a:p>
          <a:p>
            <a:pPr marL="118872" indent="0">
              <a:buNone/>
            </a:pPr>
            <a:endParaRPr lang="en-US" sz="10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print("You attempt to catch " + self.name + ".", end=' ')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if not 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self.caught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print("Success!")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</a:t>
            </a:r>
            <a:r>
              <a:rPr lang="en-US" sz="1000" b="1" dirty="0" err="1">
                <a:solidFill>
                  <a:srgbClr val="000000"/>
                </a:solidFill>
                <a:latin typeface="Calibri"/>
                <a:cs typeface="Calibri"/>
              </a:rPr>
              <a:t>self.caught</a:t>
            </a: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= True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print(self)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</a:t>
            </a:r>
            <a:r>
              <a:rPr lang="en-US" sz="1000" b="1" dirty="0" err="1">
                <a:solidFill>
                  <a:schemeClr val="accent2"/>
                </a:solidFill>
                <a:latin typeface="Calibri"/>
                <a:cs typeface="Calibri"/>
              </a:rPr>
              <a:t>Fish.school.remove</a:t>
            </a:r>
            <a:r>
              <a:rPr lang="en-US" sz="1000" b="1" dirty="0">
                <a:solidFill>
                  <a:schemeClr val="accent2"/>
                </a:solidFill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            print(self.name, "was already caught!\n")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chemeClr val="accent3"/>
                </a:solidFill>
                <a:latin typeface="Calibri"/>
                <a:cs typeface="Calibri"/>
              </a:rPr>
              <a:t>#test code</a:t>
            </a:r>
          </a:p>
          <a:p>
            <a:pPr marL="118872" indent="0">
              <a:buNone/>
            </a:pPr>
            <a:r>
              <a:rPr lang="en-US" sz="1000" b="1" dirty="0">
                <a:latin typeface="Calibri"/>
                <a:cs typeface="Calibri"/>
              </a:rPr>
              <a:t>fish1 = Fish("Bass", 10)</a:t>
            </a:r>
          </a:p>
          <a:p>
            <a:pPr marL="118872" indent="0">
              <a:buNone/>
            </a:pPr>
            <a:r>
              <a:rPr lang="en-US" sz="1000" b="1" dirty="0">
                <a:latin typeface="Calibri"/>
                <a:cs typeface="Calibri"/>
              </a:rPr>
              <a:t>fish2 = Fish("Goldfish", 2)</a:t>
            </a:r>
          </a:p>
          <a:p>
            <a:pPr marL="118872" indent="0">
              <a:buNone/>
            </a:pPr>
            <a:r>
              <a:rPr lang="en-US" sz="1000" b="1" dirty="0">
                <a:latin typeface="Calibri"/>
                <a:cs typeface="Calibri"/>
              </a:rPr>
              <a:t>fish3 = Fish("Shark", 50)</a:t>
            </a:r>
          </a:p>
          <a:p>
            <a:pPr marL="118872" indent="0">
              <a:buNone/>
            </a:pPr>
            <a:r>
              <a:rPr lang="en-US" sz="1000" b="1" dirty="0" err="1">
                <a:latin typeface="Calibri"/>
                <a:cs typeface="Calibri"/>
              </a:rPr>
              <a:t>Fish.remaining</a:t>
            </a:r>
            <a:r>
              <a:rPr lang="en-US" sz="1000" b="1" dirty="0"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r>
              <a:rPr lang="en-US" sz="1000" b="1" dirty="0" err="1">
                <a:latin typeface="Calibri"/>
                <a:cs typeface="Calibri"/>
              </a:rPr>
              <a:t>Fish.largest</a:t>
            </a:r>
            <a:r>
              <a:rPr lang="en-US" sz="1000" b="1" dirty="0"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r>
              <a:rPr lang="en-US" sz="1000" b="1" dirty="0">
                <a:latin typeface="Calibri"/>
                <a:cs typeface="Calibri"/>
              </a:rPr>
              <a:t>fish1.catch()</a:t>
            </a:r>
          </a:p>
          <a:p>
            <a:pPr marL="118872" indent="0">
              <a:buNone/>
            </a:pPr>
            <a:r>
              <a:rPr lang="en-US" sz="1000" b="1" dirty="0" err="1">
                <a:latin typeface="Calibri"/>
                <a:cs typeface="Calibri"/>
              </a:rPr>
              <a:t>Fish.remaining</a:t>
            </a:r>
            <a:r>
              <a:rPr lang="en-US" sz="1000" b="1" dirty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9938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v3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509"/>
            <a:ext cx="8229600" cy="5168534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lang="en-US" sz="1200" b="1" dirty="0" err="1">
                <a:solidFill>
                  <a:srgbClr val="FF0000"/>
                </a:solidFill>
                <a:latin typeface="Calibri"/>
                <a:cs typeface="Calibri"/>
              </a:rPr>
              <a:t>StealthFish</a:t>
            </a:r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(Fish):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alibri"/>
                <a:cs typeface="Calibri"/>
              </a:rPr>
              <a:t>def</a:t>
            </a:r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        print("You attempt to catch " + self.name + ".", end = ' ')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        print("But it can't be done!!!\n")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class 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FancyFish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(Fish):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   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def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__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init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__(self, title, name, length):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       super().__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init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__(name, length)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self.title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= title</a:t>
            </a:r>
          </a:p>
          <a:p>
            <a:pPr marL="118872" indent="0">
              <a:buNone/>
            </a:pPr>
            <a:endParaRPr lang="en-US" sz="1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   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def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       super().catch()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        print("What a rude thing to do to", </a:t>
            </a:r>
            <a:r>
              <a:rPr lang="en-US" sz="1200" b="1" dirty="0" err="1">
                <a:solidFill>
                  <a:srgbClr val="00B050"/>
                </a:solidFill>
                <a:latin typeface="Calibri"/>
                <a:cs typeface="Calibri"/>
              </a:rPr>
              <a:t>self.title</a:t>
            </a:r>
            <a:r>
              <a:rPr lang="en-US" sz="1200" b="1" dirty="0">
                <a:solidFill>
                  <a:srgbClr val="00B050"/>
                </a:solidFill>
                <a:latin typeface="Calibri"/>
                <a:cs typeface="Calibri"/>
              </a:rPr>
              <a:t>, self.name, "!\n")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class </a:t>
            </a:r>
            <a:r>
              <a:rPr lang="en-US" sz="1200" b="1" dirty="0" err="1">
                <a:solidFill>
                  <a:srgbClr val="0070C0"/>
                </a:solidFill>
                <a:latin typeface="Calibri"/>
                <a:cs typeface="Calibri"/>
              </a:rPr>
              <a:t>NiceFish</a:t>
            </a: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(Fish):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release(self):	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print("You attempt to release " + self.name + ".", end = ' ')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if </a:t>
            </a:r>
            <a:r>
              <a:rPr lang="en-US" sz="1200" b="1" dirty="0" err="1">
                <a:solidFill>
                  <a:srgbClr val="0070C0"/>
                </a:solidFill>
                <a:latin typeface="Calibri"/>
                <a:cs typeface="Calibri"/>
              </a:rPr>
              <a:t>self.caught</a:t>
            </a: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:	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    print("Success!")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    </a:t>
            </a:r>
            <a:r>
              <a:rPr lang="en-US" sz="1200" b="1" dirty="0" err="1">
                <a:solidFill>
                  <a:srgbClr val="0070C0"/>
                </a:solidFill>
                <a:latin typeface="Calibri"/>
                <a:cs typeface="Calibri"/>
              </a:rPr>
              <a:t>self.caught</a:t>
            </a: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= False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    print(self)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    </a:t>
            </a:r>
            <a:r>
              <a:rPr lang="en-US" sz="1200" b="1" dirty="0" err="1">
                <a:solidFill>
                  <a:srgbClr val="0070C0"/>
                </a:solidFill>
                <a:latin typeface="Calibri"/>
                <a:cs typeface="Calibri"/>
              </a:rPr>
              <a:t>Fish.school.append</a:t>
            </a: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Calibri"/>
              </a:rPr>
              <a:t>            print(self.name, "was already free!\n")</a:t>
            </a:r>
          </a:p>
        </p:txBody>
      </p:sp>
    </p:spTree>
    <p:extLst>
      <p:ext uri="{BB962C8B-B14F-4D97-AF65-F5344CB8AC3E}">
        <p14:creationId xmlns:p14="http://schemas.microsoft.com/office/powerpoint/2010/main" val="804348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728"/>
            <a:ext cx="8229600" cy="5269145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class Fish(object):    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school = []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@</a:t>
            </a:r>
            <a:r>
              <a:rPr lang="en-US" sz="550" b="1" dirty="0" err="1">
                <a:latin typeface="Calibri"/>
                <a:cs typeface="Calibri"/>
              </a:rPr>
              <a:t>staticmethod</a:t>
            </a: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</a:t>
            </a:r>
            <a:r>
              <a:rPr lang="en-US" sz="550" b="1" dirty="0" err="1">
                <a:latin typeface="Calibri"/>
                <a:cs typeface="Calibri"/>
              </a:rPr>
              <a:t>def</a:t>
            </a:r>
            <a:r>
              <a:rPr lang="en-US" sz="550" b="1" dirty="0">
                <a:latin typeface="Calibri"/>
                <a:cs typeface="Calibri"/>
              </a:rPr>
              <a:t> remaining():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print("Number of fish in the pond:", </a:t>
            </a:r>
            <a:r>
              <a:rPr lang="en-US" sz="550" b="1" dirty="0" err="1">
                <a:latin typeface="Calibri"/>
                <a:cs typeface="Calibri"/>
              </a:rPr>
              <a:t>len</a:t>
            </a:r>
            <a:r>
              <a:rPr lang="en-US" sz="550" b="1" dirty="0">
                <a:latin typeface="Calibri"/>
                <a:cs typeface="Calibri"/>
              </a:rPr>
              <a:t>(</a:t>
            </a:r>
            <a:r>
              <a:rPr lang="en-US" sz="550" b="1" dirty="0" err="1">
                <a:latin typeface="Calibri"/>
                <a:cs typeface="Calibri"/>
              </a:rPr>
              <a:t>Fish.school</a:t>
            </a:r>
            <a:r>
              <a:rPr lang="en-US" sz="550" b="1" dirty="0">
                <a:latin typeface="Calibri"/>
                <a:cs typeface="Calibri"/>
              </a:rPr>
              <a:t>))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for fish in </a:t>
            </a:r>
            <a:r>
              <a:rPr lang="en-US" sz="550" b="1" dirty="0" err="1">
                <a:latin typeface="Calibri"/>
                <a:cs typeface="Calibri"/>
              </a:rPr>
              <a:t>Fish.school</a:t>
            </a:r>
            <a:r>
              <a:rPr lang="en-US" sz="550" b="1" dirty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print(fish)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@</a:t>
            </a:r>
            <a:r>
              <a:rPr lang="en-US" sz="550" b="1" dirty="0" err="1">
                <a:latin typeface="Calibri"/>
                <a:cs typeface="Calibri"/>
              </a:rPr>
              <a:t>staticmethod</a:t>
            </a: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</a:t>
            </a:r>
            <a:r>
              <a:rPr lang="en-US" sz="550" b="1" dirty="0" err="1">
                <a:latin typeface="Calibri"/>
                <a:cs typeface="Calibri"/>
              </a:rPr>
              <a:t>def</a:t>
            </a:r>
            <a:r>
              <a:rPr lang="en-US" sz="550" b="1" dirty="0">
                <a:latin typeface="Calibri"/>
                <a:cs typeface="Calibri"/>
              </a:rPr>
              <a:t> largest():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if </a:t>
            </a:r>
            <a:r>
              <a:rPr lang="en-US" sz="550" b="1" dirty="0" err="1">
                <a:latin typeface="Calibri"/>
                <a:cs typeface="Calibri"/>
              </a:rPr>
              <a:t>len</a:t>
            </a:r>
            <a:r>
              <a:rPr lang="en-US" sz="550" b="1" dirty="0">
                <a:latin typeface="Calibri"/>
                <a:cs typeface="Calibri"/>
              </a:rPr>
              <a:t>(</a:t>
            </a:r>
            <a:r>
              <a:rPr lang="en-US" sz="550" b="1" dirty="0" err="1">
                <a:latin typeface="Calibri"/>
                <a:cs typeface="Calibri"/>
              </a:rPr>
              <a:t>Fish.school</a:t>
            </a:r>
            <a:r>
              <a:rPr lang="en-US" sz="550" b="1" dirty="0">
                <a:latin typeface="Calibri"/>
                <a:cs typeface="Calibri"/>
              </a:rPr>
              <a:t>) &gt; 0: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</a:t>
            </a:r>
            <a:r>
              <a:rPr lang="en-US" sz="550" b="1" dirty="0" err="1">
                <a:latin typeface="Calibri"/>
                <a:cs typeface="Calibri"/>
              </a:rPr>
              <a:t>Fish.school.sort</a:t>
            </a:r>
            <a:r>
              <a:rPr lang="en-US" sz="550" b="1" dirty="0"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print("The largest fish is:", </a:t>
            </a:r>
            <a:r>
              <a:rPr lang="en-US" sz="550" b="1" dirty="0" err="1">
                <a:latin typeface="Calibri"/>
                <a:cs typeface="Calibri"/>
              </a:rPr>
              <a:t>Fish.school</a:t>
            </a:r>
            <a:r>
              <a:rPr lang="en-US" sz="550" b="1" dirty="0">
                <a:latin typeface="Calibri"/>
                <a:cs typeface="Calibri"/>
              </a:rPr>
              <a:t>[-1].name, "\n")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print("No fish in pond.")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</a:t>
            </a:r>
            <a:r>
              <a:rPr lang="en-US" sz="550" b="1" dirty="0" err="1">
                <a:latin typeface="Calibri"/>
                <a:cs typeface="Calibri"/>
              </a:rPr>
              <a:t>def</a:t>
            </a:r>
            <a:r>
              <a:rPr lang="en-US" sz="550" b="1" dirty="0">
                <a:latin typeface="Calibri"/>
                <a:cs typeface="Calibri"/>
              </a:rPr>
              <a:t> __</a:t>
            </a:r>
            <a:r>
              <a:rPr lang="en-US" sz="550" b="1" dirty="0" err="1">
                <a:latin typeface="Calibri"/>
                <a:cs typeface="Calibri"/>
              </a:rPr>
              <a:t>init</a:t>
            </a:r>
            <a:r>
              <a:rPr lang="en-US" sz="550" b="1" dirty="0">
                <a:latin typeface="Calibri"/>
                <a:cs typeface="Calibri"/>
              </a:rPr>
              <a:t>__(self, name, length):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print("Fish put in pond:", name, "\n")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self.name = name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</a:t>
            </a:r>
            <a:r>
              <a:rPr lang="en-US" sz="550" b="1" dirty="0" err="1">
                <a:latin typeface="Calibri"/>
                <a:cs typeface="Calibri"/>
              </a:rPr>
              <a:t>self.length</a:t>
            </a:r>
            <a:r>
              <a:rPr lang="en-US" sz="550" b="1" dirty="0">
                <a:latin typeface="Calibri"/>
                <a:cs typeface="Calibri"/>
              </a:rPr>
              <a:t> = length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</a:t>
            </a:r>
            <a:r>
              <a:rPr lang="en-US" sz="550" b="1" dirty="0" err="1">
                <a:latin typeface="Calibri"/>
                <a:cs typeface="Calibri"/>
              </a:rPr>
              <a:t>self.caught</a:t>
            </a:r>
            <a:r>
              <a:rPr lang="en-US" sz="550" b="1" dirty="0">
                <a:latin typeface="Calibri"/>
                <a:cs typeface="Calibri"/>
              </a:rPr>
              <a:t> = False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</a:t>
            </a:r>
            <a:r>
              <a:rPr lang="en-US" sz="550" b="1" dirty="0" err="1">
                <a:latin typeface="Calibri"/>
                <a:cs typeface="Calibri"/>
              </a:rPr>
              <a:t>Fish.school.append</a:t>
            </a:r>
            <a:r>
              <a:rPr lang="en-US" sz="550" b="1" dirty="0"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</a:t>
            </a:r>
            <a:r>
              <a:rPr lang="en-US" sz="550" b="1" dirty="0" err="1">
                <a:latin typeface="Calibri"/>
                <a:cs typeface="Calibri"/>
              </a:rPr>
              <a:t>def</a:t>
            </a:r>
            <a:r>
              <a:rPr lang="en-US" sz="550" b="1" dirty="0">
                <a:latin typeface="Calibri"/>
                <a:cs typeface="Calibri"/>
              </a:rPr>
              <a:t> __</a:t>
            </a:r>
            <a:r>
              <a:rPr lang="en-US" sz="550" b="1" dirty="0" err="1">
                <a:latin typeface="Calibri"/>
                <a:cs typeface="Calibri"/>
              </a:rPr>
              <a:t>str</a:t>
            </a:r>
            <a:r>
              <a:rPr lang="en-US" sz="550" b="1" dirty="0">
                <a:latin typeface="Calibri"/>
                <a:cs typeface="Calibri"/>
              </a:rPr>
              <a:t>__(self):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reply = "Name: " + self.name + "\n"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reply += "Length: " + </a:t>
            </a:r>
            <a:r>
              <a:rPr lang="en-US" sz="550" b="1" dirty="0" err="1">
                <a:latin typeface="Calibri"/>
                <a:cs typeface="Calibri"/>
              </a:rPr>
              <a:t>str</a:t>
            </a:r>
            <a:r>
              <a:rPr lang="en-US" sz="550" b="1" dirty="0">
                <a:latin typeface="Calibri"/>
                <a:cs typeface="Calibri"/>
              </a:rPr>
              <a:t>(</a:t>
            </a:r>
            <a:r>
              <a:rPr lang="en-US" sz="550" b="1" dirty="0" err="1">
                <a:latin typeface="Calibri"/>
                <a:cs typeface="Calibri"/>
              </a:rPr>
              <a:t>self.length</a:t>
            </a:r>
            <a:r>
              <a:rPr lang="en-US" sz="550" b="1" dirty="0">
                <a:latin typeface="Calibri"/>
                <a:cs typeface="Calibri"/>
              </a:rPr>
              <a:t>) + "\"\n"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if </a:t>
            </a:r>
            <a:r>
              <a:rPr lang="en-US" sz="550" b="1" dirty="0" err="1">
                <a:latin typeface="Calibri"/>
                <a:cs typeface="Calibri"/>
              </a:rPr>
              <a:t>self.caught</a:t>
            </a:r>
            <a:r>
              <a:rPr lang="en-US" sz="550" b="1" dirty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reply += "Status: CAUGHT\n"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reply += "Status: FREE\n"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return reply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</a:t>
            </a:r>
            <a:r>
              <a:rPr lang="en-US" sz="550" b="1" dirty="0" err="1">
                <a:latin typeface="Calibri"/>
                <a:cs typeface="Calibri"/>
              </a:rPr>
              <a:t>def</a:t>
            </a:r>
            <a:r>
              <a:rPr lang="en-US" sz="550" b="1" dirty="0">
                <a:latin typeface="Calibri"/>
                <a:cs typeface="Calibri"/>
              </a:rPr>
              <a:t> __</a:t>
            </a:r>
            <a:r>
              <a:rPr lang="en-US" sz="550" b="1" dirty="0" err="1">
                <a:latin typeface="Calibri"/>
                <a:cs typeface="Calibri"/>
              </a:rPr>
              <a:t>gt</a:t>
            </a:r>
            <a:r>
              <a:rPr lang="en-US" sz="550" b="1" dirty="0">
                <a:latin typeface="Calibri"/>
                <a:cs typeface="Calibri"/>
              </a:rPr>
              <a:t>__(self, other):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if </a:t>
            </a:r>
            <a:r>
              <a:rPr lang="en-US" sz="550" b="1" dirty="0" err="1">
                <a:latin typeface="Calibri"/>
                <a:cs typeface="Calibri"/>
              </a:rPr>
              <a:t>self.length</a:t>
            </a:r>
            <a:r>
              <a:rPr lang="en-US" sz="550" b="1" dirty="0">
                <a:latin typeface="Calibri"/>
                <a:cs typeface="Calibri"/>
              </a:rPr>
              <a:t> &gt; </a:t>
            </a:r>
            <a:r>
              <a:rPr lang="en-US" sz="550" b="1" dirty="0" err="1">
                <a:latin typeface="Calibri"/>
                <a:cs typeface="Calibri"/>
              </a:rPr>
              <a:t>other.length</a:t>
            </a:r>
            <a:r>
              <a:rPr lang="en-US" sz="550" b="1" dirty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return True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return False</a:t>
            </a:r>
          </a:p>
          <a:p>
            <a:pPr marL="118872" indent="0">
              <a:buNone/>
            </a:pPr>
            <a:endParaRPr lang="en-US" sz="55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</a:t>
            </a:r>
            <a:r>
              <a:rPr lang="en-US" sz="550" b="1" dirty="0" err="1">
                <a:latin typeface="Calibri"/>
                <a:cs typeface="Calibri"/>
              </a:rPr>
              <a:t>def</a:t>
            </a:r>
            <a:r>
              <a:rPr lang="en-US" sz="550" b="1" dirty="0"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print("You attempt to catch " + self.name + ".", end=' ')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if not </a:t>
            </a:r>
            <a:r>
              <a:rPr lang="en-US" sz="550" b="1" dirty="0" err="1">
                <a:latin typeface="Calibri"/>
                <a:cs typeface="Calibri"/>
              </a:rPr>
              <a:t>self.caught</a:t>
            </a:r>
            <a:r>
              <a:rPr lang="en-US" sz="550" b="1" dirty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print("Success!")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</a:t>
            </a:r>
            <a:r>
              <a:rPr lang="en-US" sz="550" b="1" dirty="0" err="1">
                <a:latin typeface="Calibri"/>
                <a:cs typeface="Calibri"/>
              </a:rPr>
              <a:t>self.caught</a:t>
            </a:r>
            <a:r>
              <a:rPr lang="en-US" sz="550" b="1" dirty="0">
                <a:latin typeface="Calibri"/>
                <a:cs typeface="Calibri"/>
              </a:rPr>
              <a:t> = True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print(self)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</a:t>
            </a:r>
            <a:r>
              <a:rPr lang="en-US" sz="550" b="1" dirty="0" err="1">
                <a:latin typeface="Calibri"/>
                <a:cs typeface="Calibri"/>
              </a:rPr>
              <a:t>Fish.school.remove</a:t>
            </a:r>
            <a:r>
              <a:rPr lang="en-US" sz="550" b="1" dirty="0"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550" b="1" dirty="0">
                <a:latin typeface="Calibri"/>
                <a:cs typeface="Calibri"/>
              </a:rPr>
              <a:t>            print(self.name, "was already caught!\n")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500728"/>
            <a:ext cx="3581400" cy="4896897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class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StealthFish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(Fish):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print("You attempt to catch " + self.name + ".", end = ' ')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print("But it can't be done!!!\n")</a:t>
            </a:r>
          </a:p>
          <a:p>
            <a:pPr marL="118872" indent="0">
              <a:buNone/>
            </a:pPr>
            <a:endParaRPr lang="en-US" sz="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class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FancyFish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(Fish):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__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__(self, title, name, length):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super().__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__(name, length)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self.title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= title</a:t>
            </a:r>
          </a:p>
          <a:p>
            <a:pPr marL="118872" indent="0">
              <a:buNone/>
            </a:pPr>
            <a:endParaRPr lang="en-US" sz="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catch(self):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super().catch()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print("What a rude thing to do to",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self.title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, self.name, "!\n")</a:t>
            </a:r>
          </a:p>
          <a:p>
            <a:pPr marL="118872" indent="0">
              <a:buNone/>
            </a:pPr>
            <a:endParaRPr lang="en-US" sz="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class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NiceFish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(Fish):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release(self):	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print("You attempt to release " + self.name + ".", end = ' ')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if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self.caught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:	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print("Success!")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self.caught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= False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print(self)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Fish.school.append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(self)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else: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            print(self.name, "was already free!\n")</a:t>
            </a:r>
          </a:p>
          <a:p>
            <a:pPr marL="118872" indent="0">
              <a:buNone/>
            </a:pPr>
            <a:endParaRPr lang="en-US" sz="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#test code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fish1 =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StealthFish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("007", 11)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fish2 =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FancyFish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("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Lord","Grantham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", 10)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fish3 = </a:t>
            </a: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NiceFish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("Nemo", 3)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fish1.catch()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fish2.catch()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fish3.catch()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fish3.release()</a:t>
            </a:r>
          </a:p>
          <a:p>
            <a:pPr marL="118872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fish3.release()</a:t>
            </a:r>
          </a:p>
          <a:p>
            <a:pPr marL="118872" indent="0">
              <a:buNone/>
            </a:pPr>
            <a:r>
              <a:rPr lang="en-US" sz="800" b="1" dirty="0" err="1">
                <a:solidFill>
                  <a:srgbClr val="000000"/>
                </a:solidFill>
                <a:latin typeface="Calibri"/>
                <a:cs typeface="Calibri"/>
              </a:rPr>
              <a:t>Fish.remaining</a:t>
            </a:r>
            <a:r>
              <a:rPr lang="en-US" sz="800" b="1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0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– Catching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add an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clause:</a:t>
            </a:r>
          </a:p>
          <a:p>
            <a:pPr lvl="6"/>
            <a:endParaRPr lang="en-US" dirty="0"/>
          </a:p>
          <a:p>
            <a:pPr>
              <a:buNone/>
            </a:pPr>
            <a:r>
              <a:rPr lang="en-US" sz="2800" b="1" dirty="0">
                <a:latin typeface="Calibri"/>
                <a:cs typeface="Calibri"/>
              </a:rPr>
              <a:t>try:</a:t>
            </a:r>
          </a:p>
          <a:p>
            <a:pPr>
              <a:buNone/>
            </a:pPr>
            <a:r>
              <a:rPr lang="en-US" sz="2800" dirty="0">
                <a:latin typeface="Calibri"/>
                <a:cs typeface="Calibri"/>
              </a:rPr>
              <a:t>	num = </a:t>
            </a:r>
            <a:r>
              <a:rPr lang="en-US" sz="2800" dirty="0" err="1">
                <a:latin typeface="Calibri"/>
                <a:cs typeface="Calibri"/>
              </a:rPr>
              <a:t>int</a:t>
            </a:r>
            <a:r>
              <a:rPr lang="en-US" sz="2800" dirty="0">
                <a:latin typeface="Calibri"/>
                <a:cs typeface="Calibri"/>
              </a:rPr>
              <a:t>(input ("Enter an integer: "))</a:t>
            </a:r>
          </a:p>
          <a:p>
            <a:pPr>
              <a:buNone/>
            </a:pPr>
            <a:r>
              <a:rPr lang="en-US" sz="2800" b="1" dirty="0">
                <a:latin typeface="Calibri"/>
                <a:cs typeface="Calibri"/>
              </a:rPr>
              <a:t>except:</a:t>
            </a:r>
          </a:p>
          <a:p>
            <a:pPr>
              <a:buNone/>
            </a:pPr>
            <a:r>
              <a:rPr lang="en-US" sz="2800" dirty="0">
                <a:latin typeface="Calibri"/>
                <a:cs typeface="Calibri"/>
              </a:rPr>
              <a:t>	print("That wasn't an integer.")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else:</a:t>
            </a:r>
          </a:p>
          <a:p>
            <a:pPr>
              <a:buNone/>
            </a:pPr>
            <a:r>
              <a:rPr lang="en-US" sz="2800" dirty="0">
                <a:latin typeface="Calibri"/>
                <a:cs typeface="Calibri"/>
              </a:rPr>
              <a:t>	print("Integer entered.")</a:t>
            </a:r>
          </a:p>
          <a:p>
            <a:pPr>
              <a:buNone/>
            </a:pPr>
            <a:endParaRPr lang="en-US" sz="2800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800" i="1" dirty="0">
                <a:latin typeface="Calibri"/>
                <a:cs typeface="Calibri"/>
                <a:sym typeface="Wingdings"/>
              </a:rPr>
              <a:t> </a:t>
            </a:r>
            <a:r>
              <a:rPr lang="en-US" sz="2800" i="1" dirty="0">
                <a:latin typeface="Calibri"/>
                <a:cs typeface="Calibri"/>
              </a:rPr>
              <a:t>Note: the </a:t>
            </a:r>
            <a:r>
              <a:rPr lang="en-US" sz="2800" dirty="0">
                <a:latin typeface="Calibri"/>
                <a:cs typeface="Calibri"/>
              </a:rPr>
              <a:t>else</a:t>
            </a:r>
            <a:r>
              <a:rPr lang="en-US" sz="2800" i="1" dirty="0">
                <a:latin typeface="Calibri"/>
                <a:cs typeface="Calibri"/>
              </a:rPr>
              <a:t> will run if the </a:t>
            </a:r>
            <a:r>
              <a:rPr lang="en-US" sz="2800" dirty="0">
                <a:latin typeface="Calibri"/>
                <a:cs typeface="Calibri"/>
              </a:rPr>
              <a:t>try</a:t>
            </a:r>
            <a:r>
              <a:rPr lang="en-US" sz="2800" i="1" dirty="0">
                <a:latin typeface="Calibri"/>
                <a:cs typeface="Calibri"/>
              </a:rPr>
              <a:t>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30336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- Exception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2714"/>
            <a:ext cx="9144000" cy="547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380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Catch Errors?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300" dirty="0"/>
              <a:t>Q: When should we try to </a:t>
            </a:r>
            <a:br>
              <a:rPr lang="en-US" sz="4300" dirty="0"/>
            </a:br>
            <a:r>
              <a:rPr lang="en-US" sz="4300" dirty="0"/>
              <a:t>     catch exceptions?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Opening a file</a:t>
            </a:r>
          </a:p>
          <a:p>
            <a:pPr lvl="1"/>
            <a:r>
              <a:rPr lang="en-US" dirty="0"/>
              <a:t>When converting from one type of data to another</a:t>
            </a:r>
          </a:p>
          <a:p>
            <a:pPr lvl="1"/>
            <a:r>
              <a:rPr lang="en-US" dirty="0"/>
              <a:t>Dividing by a number that could even vaguely possibly be zero (Did it come from a user?)</a:t>
            </a:r>
          </a:p>
          <a:p>
            <a:pPr lvl="1"/>
            <a:r>
              <a:rPr lang="en-US" dirty="0"/>
              <a:t>Reading or writing to anything other than the console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AIs / UIs share opinions on this</a:t>
            </a:r>
          </a:p>
        </p:txBody>
      </p:sp>
    </p:spTree>
    <p:extLst>
      <p:ext uri="{BB962C8B-B14F-4D97-AF65-F5344CB8AC3E}">
        <p14:creationId xmlns:p14="http://schemas.microsoft.com/office/powerpoint/2010/main" val="415570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Exception-al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Identify the </a:t>
            </a:r>
            <a:r>
              <a:rPr lang="en-US" sz="3500" b="1" dirty="0"/>
              <a:t>Exception Type(s) </a:t>
            </a:r>
            <a:r>
              <a:rPr lang="en-US" sz="3500" dirty="0"/>
              <a:t>that will occur for each piece of code:</a:t>
            </a:r>
          </a:p>
          <a:p>
            <a:pPr marL="0" indent="0">
              <a:buNone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latin typeface="Calibri"/>
                <a:cs typeface="Calibri"/>
              </a:rPr>
              <a:t>numbers = [1, 3, 5, 7, 9]</a:t>
            </a:r>
            <a:br>
              <a:rPr lang="en-US" sz="2400" b="1" dirty="0">
                <a:latin typeface="Calibri"/>
                <a:cs typeface="Calibri"/>
              </a:rPr>
            </a:br>
            <a:r>
              <a:rPr lang="en-US" sz="2400" b="1" dirty="0" err="1">
                <a:latin typeface="Calibri"/>
                <a:cs typeface="Calibri"/>
              </a:rPr>
              <a:t>user_num</a:t>
            </a:r>
            <a:r>
              <a:rPr lang="en-US" sz="2400" b="1" dirty="0">
                <a:latin typeface="Calibri"/>
                <a:cs typeface="Calibri"/>
              </a:rPr>
              <a:t> = input("Please enter an index: ")</a:t>
            </a:r>
            <a:br>
              <a:rPr lang="en-US" sz="2400" b="1" dirty="0">
                <a:latin typeface="Calibri"/>
                <a:cs typeface="Calibri"/>
              </a:rPr>
            </a:br>
            <a:r>
              <a:rPr lang="en-US" sz="2400" b="1" dirty="0">
                <a:latin typeface="Calibri"/>
                <a:cs typeface="Calibri"/>
              </a:rPr>
              <a:t>print( numbers[</a:t>
            </a:r>
            <a:r>
              <a:rPr lang="en-US" sz="2400" b="1" dirty="0" err="1">
                <a:latin typeface="Calibri"/>
                <a:cs typeface="Calibri"/>
              </a:rPr>
              <a:t>user_num</a:t>
            </a:r>
            <a:r>
              <a:rPr lang="en-US" sz="2400" b="1" dirty="0">
                <a:latin typeface="Calibri"/>
                <a:cs typeface="Calibri"/>
              </a:rPr>
              <a:t>] )</a:t>
            </a:r>
            <a:br>
              <a:rPr lang="en-US" sz="2400" b="1" dirty="0">
                <a:latin typeface="Calibri"/>
                <a:cs typeface="Calibri"/>
              </a:rPr>
            </a:br>
            <a:endParaRPr lang="en-US" sz="2400" b="1" dirty="0">
              <a:latin typeface="Calibri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latin typeface="Calibri"/>
                <a:cs typeface="Calibri"/>
              </a:rPr>
              <a:t>states = {"OH": "Ohio", "IN": "Indiana", "IL": "Illinois"}</a:t>
            </a:r>
            <a:br>
              <a:rPr lang="en-US" sz="2400" b="1" dirty="0">
                <a:latin typeface="Calibri"/>
                <a:cs typeface="Calibri"/>
              </a:rPr>
            </a:br>
            <a:r>
              <a:rPr lang="en-US" sz="2400" b="1" dirty="0">
                <a:latin typeface="Calibri"/>
                <a:cs typeface="Calibri"/>
              </a:rPr>
              <a:t>print( state["FL"] )</a:t>
            </a:r>
            <a:br>
              <a:rPr lang="en-US" sz="2400" b="1" dirty="0">
                <a:latin typeface="Calibri"/>
                <a:cs typeface="Calibri"/>
              </a:rPr>
            </a:br>
            <a:endParaRPr lang="en-US" sz="2400" b="1" dirty="0">
              <a:latin typeface="Calibri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latin typeface="Calibri"/>
                <a:cs typeface="Calibri"/>
              </a:rPr>
              <a:t>evens = [2, 4, 6, 8, 10]</a:t>
            </a:r>
            <a:br>
              <a:rPr lang="en-US" sz="2400" b="1" dirty="0">
                <a:latin typeface="Calibri"/>
                <a:cs typeface="Calibri"/>
              </a:rPr>
            </a:br>
            <a:r>
              <a:rPr lang="en-US" sz="2400" b="1" dirty="0">
                <a:latin typeface="Calibri"/>
                <a:cs typeface="Calibri"/>
              </a:rPr>
              <a:t>print( evens / ( evens[2] - 6 ))</a:t>
            </a:r>
            <a:br>
              <a:rPr lang="en-US" sz="24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81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Exception-al (Solution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latin typeface="Calibri"/>
                <a:cs typeface="Calibri"/>
              </a:rPr>
              <a:t>numbers = [1, 3, 5, 7, 9]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b="1" dirty="0" err="1">
                <a:latin typeface="Calibri"/>
                <a:cs typeface="Calibri"/>
              </a:rPr>
              <a:t>user_num</a:t>
            </a:r>
            <a:r>
              <a:rPr lang="en-US" b="1" dirty="0">
                <a:latin typeface="Calibri"/>
                <a:cs typeface="Calibri"/>
              </a:rPr>
              <a:t> = input("Please enter an index: ")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b="1" dirty="0">
                <a:latin typeface="Calibri"/>
                <a:cs typeface="Calibri"/>
              </a:rPr>
              <a:t>print( numbers[</a:t>
            </a:r>
            <a:r>
              <a:rPr lang="en-US" b="1" dirty="0" err="1">
                <a:latin typeface="Calibri"/>
                <a:cs typeface="Calibri"/>
              </a:rPr>
              <a:t>user_num</a:t>
            </a:r>
            <a:r>
              <a:rPr lang="en-US" b="1" dirty="0">
                <a:latin typeface="Calibri"/>
                <a:cs typeface="Calibri"/>
              </a:rPr>
              <a:t>] )</a:t>
            </a:r>
            <a:br>
              <a:rPr lang="en-US" b="1" dirty="0">
                <a:latin typeface="Calibri"/>
                <a:cs typeface="Calibri"/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TypeError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list indices must be integers, not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The programmer didn’t convert </a:t>
            </a:r>
            <a:r>
              <a:rPr lang="en-US" sz="2400" dirty="0" err="1"/>
              <a:t>user_num</a:t>
            </a:r>
            <a:r>
              <a:rPr lang="en-US" sz="2400" dirty="0"/>
              <a:t> to an integer.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If the programmer fixes the </a:t>
            </a:r>
            <a:r>
              <a:rPr lang="en-US" sz="2400" dirty="0" err="1"/>
              <a:t>TypeError</a:t>
            </a:r>
            <a:r>
              <a:rPr lang="en-US" sz="2400" dirty="0"/>
              <a:t> and the user enters a number larger than 4: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IndexError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list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1828529093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11179</TotalTime>
  <Words>3908</Words>
  <Application>Microsoft Macintosh PowerPoint</Application>
  <PresentationFormat>On-screen Show (4:3)</PresentationFormat>
  <Paragraphs>846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</vt:lpstr>
      <vt:lpstr>Georgia</vt:lpstr>
      <vt:lpstr>Wingdings</vt:lpstr>
      <vt:lpstr>Information-Infrastructure</vt:lpstr>
      <vt:lpstr>I210 Information Infrastructure</vt:lpstr>
      <vt:lpstr>Topic - Exceptions</vt:lpstr>
      <vt:lpstr>Topic</vt:lpstr>
      <vt:lpstr>Quick Review – Catching Exceptions</vt:lpstr>
      <vt:lpstr>Quick Review – Catching Exceptions</vt:lpstr>
      <vt:lpstr>Quick Review - Exception Types</vt:lpstr>
      <vt:lpstr>When to Catch Errors?</vt:lpstr>
      <vt:lpstr>Exception-al (Group Work)</vt:lpstr>
      <vt:lpstr>Exception-al (Solution 1)</vt:lpstr>
      <vt:lpstr>Exception-al (Solution 2)</vt:lpstr>
      <vt:lpstr>Exception-al (Solution 3)</vt:lpstr>
      <vt:lpstr>PowerPoint Presentation</vt:lpstr>
      <vt:lpstr>Today’s Problems!</vt:lpstr>
      <vt:lpstr>Minecraft! Part 1 (Group Work)</vt:lpstr>
      <vt:lpstr>Minecraft! Part 1 (Group Work)</vt:lpstr>
      <vt:lpstr>Minecraft! </vt:lpstr>
      <vt:lpstr>Minecraft! Part 2 (Group Work)</vt:lpstr>
      <vt:lpstr>Minecraft! Part 2 (Group Work)</vt:lpstr>
      <vt:lpstr>Minecraft! </vt:lpstr>
      <vt:lpstr>Minecraft! Part 3 (Group Work)</vt:lpstr>
      <vt:lpstr>Minecraft! Bonus (Group Work)</vt:lpstr>
      <vt:lpstr>Minecraft! Bonus (Group Work)</vt:lpstr>
      <vt:lpstr>Minecraft (Solution)</vt:lpstr>
      <vt:lpstr>Minecraft (Solution)</vt:lpstr>
      <vt:lpstr>Minecraft (Solution)</vt:lpstr>
      <vt:lpstr>Minecraft (Solution)</vt:lpstr>
      <vt:lpstr>PowerPoint Presentation</vt:lpstr>
      <vt:lpstr>I210 Information Infrastructure</vt:lpstr>
      <vt:lpstr>Topic</vt:lpstr>
      <vt:lpstr>Quick Review – Objects</vt:lpstr>
      <vt:lpstr>Quick Review – Objects</vt:lpstr>
      <vt:lpstr>When to Use Objects?</vt:lpstr>
      <vt:lpstr>Objective (Group Work)</vt:lpstr>
      <vt:lpstr>Objective (Solution)</vt:lpstr>
      <vt:lpstr>Fighting Robots pt 1 (Group Work)</vt:lpstr>
      <vt:lpstr>Fighting Robots pt 1 (Solution)</vt:lpstr>
      <vt:lpstr>Fighting Robots pt 2 (Group Work)</vt:lpstr>
      <vt:lpstr>Fighting Robots pt 2 (Solution)</vt:lpstr>
      <vt:lpstr>I210 Information Infrastructure</vt:lpstr>
      <vt:lpstr>More OOP Practice</vt:lpstr>
      <vt:lpstr>Fishing!</vt:lpstr>
      <vt:lpstr>Fish (Group Work)</vt:lpstr>
      <vt:lpstr>Fish v2 (Group Work)</vt:lpstr>
      <vt:lpstr>Fish v3 (Group Work)</vt:lpstr>
      <vt:lpstr>Fish (Solution)</vt:lpstr>
      <vt:lpstr>Fish v2 (Solution)</vt:lpstr>
      <vt:lpstr>Fish v3 (Solution)</vt:lpstr>
      <vt:lpstr>Full Solution</vt:lpstr>
    </vt:vector>
  </TitlesOfParts>
  <Company>Indiana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Ravi, Sreeti</cp:lastModifiedBy>
  <cp:revision>50</cp:revision>
  <dcterms:created xsi:type="dcterms:W3CDTF">2015-12-29T00:29:41Z</dcterms:created>
  <dcterms:modified xsi:type="dcterms:W3CDTF">2018-11-14T18:03:00Z</dcterms:modified>
</cp:coreProperties>
</file>