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56" r:id="rId2"/>
    <p:sldId id="257" r:id="rId3"/>
    <p:sldId id="259" r:id="rId4"/>
    <p:sldId id="258" r:id="rId5"/>
    <p:sldId id="263"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6" d="100"/>
          <a:sy n="76" d="100"/>
        </p:scale>
        <p:origin x="-2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01-Jun-20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C6B4A9-1611-4792-9094-5F34BCA07E0B}" type="datetimeFigureOut">
              <a:rPr lang="en-US" smtClean="0"/>
              <a:t>01-Jun-20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01-Jun-20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A54C80-263E-416B-A8E0-580EDEADCBDC}" type="datetimeFigureOut">
              <a:rPr lang="en-US" smtClean="0"/>
              <a:t>01-Jun-20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19954A3-9DFD-4C44-94BA-B95130A3BA1C}"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01-Jun-20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A54C80-263E-416B-A8E0-580EDEADCBDC}" type="datetimeFigureOut">
              <a:rPr lang="en-US" smtClean="0"/>
              <a:t>01-Jun-20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19954A3-9DFD-4C44-94BA-B95130A3BA1C}"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01-Jun-20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01-Jun-20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01-Jun-20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2A54C80-263E-416B-A8E0-580EDEADCBDC}" type="datetimeFigureOut">
              <a:rPr lang="en-US" smtClean="0"/>
              <a:t>01-Jun-20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19954A3-9DFD-4C44-94BA-B95130A3BA1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01-Jun-20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01-Jun-20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16644F-D3B2-44F2-AD6D-0912A0240EFF}"/>
              </a:ext>
            </a:extLst>
          </p:cNvPr>
          <p:cNvSpPr>
            <a:spLocks noGrp="1"/>
          </p:cNvSpPr>
          <p:nvPr>
            <p:ph type="ctrTitle"/>
          </p:nvPr>
        </p:nvSpPr>
        <p:spPr>
          <a:xfrm>
            <a:off x="1196674" y="3196206"/>
            <a:ext cx="7766936" cy="2001597"/>
          </a:xfrm>
        </p:spPr>
        <p:txBody>
          <a:bodyPr>
            <a:normAutofit fontScale="90000"/>
          </a:bodyPr>
          <a:lstStyle/>
          <a:p>
            <a:pPr algn="l"/>
            <a:r>
              <a:rPr lang="en-US" sz="4000" b="1" dirty="0">
                <a:latin typeface="Algerian" panose="04020705040A02060702" pitchFamily="82" charset="0"/>
              </a:rPr>
              <a:t>INTELLIGENT ALERT SYSTEM FOR  FOREST TRIBAL PEOPLE</a:t>
            </a:r>
            <a:r>
              <a:rPr lang="en-IN" dirty="0"/>
              <a:t/>
            </a:r>
            <a:br>
              <a:rPr lang="en-IN" dirty="0"/>
            </a:br>
            <a:endParaRPr lang="en-IN" dirty="0"/>
          </a:p>
        </p:txBody>
      </p:sp>
      <p:sp>
        <p:nvSpPr>
          <p:cNvPr id="3" name="Subtitle 2">
            <a:extLst>
              <a:ext uri="{FF2B5EF4-FFF2-40B4-BE49-F238E27FC236}">
                <a16:creationId xmlns="" xmlns:a16="http://schemas.microsoft.com/office/drawing/2014/main" id="{86712AF8-110B-46FF-A2A3-4CD691D40BE9}"/>
              </a:ext>
            </a:extLst>
          </p:cNvPr>
          <p:cNvSpPr>
            <a:spLocks noGrp="1"/>
          </p:cNvSpPr>
          <p:nvPr>
            <p:ph type="subTitle" idx="1"/>
          </p:nvPr>
        </p:nvSpPr>
        <p:spPr>
          <a:xfrm>
            <a:off x="6098796" y="260059"/>
            <a:ext cx="4865615" cy="2843867"/>
          </a:xfrm>
        </p:spPr>
        <p:txBody>
          <a:bodyPr>
            <a:noAutofit/>
          </a:bodyPr>
          <a:lstStyle/>
          <a:p>
            <a:r>
              <a:rPr lang="en-US" sz="1300" b="1" i="1" dirty="0" smtClean="0">
                <a:solidFill>
                  <a:schemeClr val="tx1"/>
                </a:solidFill>
              </a:rPr>
              <a:t>Submitted by</a:t>
            </a:r>
            <a:endParaRPr lang="en-IN" sz="1300" b="1" dirty="0" smtClean="0">
              <a:solidFill>
                <a:schemeClr val="tx1"/>
              </a:solidFill>
            </a:endParaRPr>
          </a:p>
          <a:p>
            <a:r>
              <a:rPr lang="en-US" sz="1300" b="1" u="sng" dirty="0" smtClean="0">
                <a:solidFill>
                  <a:schemeClr val="tx1"/>
                </a:solidFill>
              </a:rPr>
              <a:t>TEAM – 19(ML Interns – 4</a:t>
            </a:r>
            <a:r>
              <a:rPr lang="en-US" sz="1300" b="1" u="sng" baseline="30000" dirty="0" smtClean="0">
                <a:solidFill>
                  <a:schemeClr val="tx1"/>
                </a:solidFill>
              </a:rPr>
              <a:t>TH</a:t>
            </a:r>
            <a:r>
              <a:rPr lang="en-US" sz="1300" b="1" u="sng" dirty="0" smtClean="0">
                <a:solidFill>
                  <a:schemeClr val="tx1"/>
                </a:solidFill>
              </a:rPr>
              <a:t> May, 2020)</a:t>
            </a:r>
            <a:endParaRPr lang="en-IN" sz="1300" b="1" dirty="0" smtClean="0">
              <a:solidFill>
                <a:schemeClr val="tx1"/>
              </a:solidFill>
            </a:endParaRPr>
          </a:p>
          <a:p>
            <a:r>
              <a:rPr lang="en-US" sz="1300" b="1" dirty="0" smtClean="0">
                <a:solidFill>
                  <a:schemeClr val="tx1"/>
                </a:solidFill>
              </a:rPr>
              <a:t>                                                SRAVIKA JULOORI</a:t>
            </a:r>
            <a:endParaRPr lang="en-IN" sz="1300" b="1" dirty="0" smtClean="0">
              <a:solidFill>
                <a:schemeClr val="tx1"/>
              </a:solidFill>
            </a:endParaRPr>
          </a:p>
          <a:p>
            <a:r>
              <a:rPr lang="en-US" sz="1300" b="1" dirty="0" smtClean="0">
                <a:solidFill>
                  <a:schemeClr val="tx1"/>
                </a:solidFill>
              </a:rPr>
              <a:t>                                      SINGAM CHANDANA REDDY</a:t>
            </a:r>
            <a:endParaRPr lang="en-IN" sz="1300" b="1" dirty="0" smtClean="0">
              <a:solidFill>
                <a:schemeClr val="tx1"/>
              </a:solidFill>
            </a:endParaRPr>
          </a:p>
          <a:p>
            <a:r>
              <a:rPr lang="en-US" sz="1300" b="1" dirty="0" smtClean="0">
                <a:solidFill>
                  <a:schemeClr val="tx1"/>
                </a:solidFill>
              </a:rPr>
              <a:t>                                     RAJKAMAL GOUD VUTUKURI</a:t>
            </a:r>
            <a:endParaRPr lang="en-IN" sz="1300" b="1" dirty="0" smtClean="0">
              <a:solidFill>
                <a:schemeClr val="tx1"/>
              </a:solidFill>
            </a:endParaRPr>
          </a:p>
          <a:p>
            <a:r>
              <a:rPr lang="en-US" sz="1300" b="1" dirty="0" smtClean="0">
                <a:solidFill>
                  <a:schemeClr val="tx1"/>
                </a:solidFill>
              </a:rPr>
              <a:t>                                                    BIPIN GANJI</a:t>
            </a:r>
            <a:endParaRPr lang="en-IN" sz="1300" b="1" dirty="0" smtClean="0">
              <a:solidFill>
                <a:schemeClr val="tx1"/>
              </a:solidFill>
            </a:endParaRPr>
          </a:p>
          <a:p>
            <a:r>
              <a:rPr lang="en-US" sz="1300" b="1" dirty="0" smtClean="0">
                <a:solidFill>
                  <a:schemeClr val="tx1"/>
                </a:solidFill>
              </a:rPr>
              <a:t>                                              RAHUL TEJA </a:t>
            </a:r>
            <a:r>
              <a:rPr lang="en-US" sz="1200" b="1" dirty="0" smtClean="0">
                <a:solidFill>
                  <a:srgbClr val="FF0000"/>
                </a:solidFill>
              </a:rPr>
              <a:t>                                     </a:t>
            </a:r>
            <a:endParaRPr lang="en-IN" sz="1200" dirty="0" smtClean="0">
              <a:solidFill>
                <a:srgbClr val="FF0000"/>
              </a:solidFill>
            </a:endParaRPr>
          </a:p>
          <a:p>
            <a:endParaRPr lang="en-IN" sz="1200" dirty="0"/>
          </a:p>
        </p:txBody>
      </p:sp>
    </p:spTree>
    <p:extLst>
      <p:ext uri="{BB962C8B-B14F-4D97-AF65-F5344CB8AC3E}">
        <p14:creationId xmlns:p14="http://schemas.microsoft.com/office/powerpoint/2010/main" val="1325346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000DD01-493A-4A6E-9F78-2EE714CD2474}"/>
              </a:ext>
            </a:extLst>
          </p:cNvPr>
          <p:cNvSpPr>
            <a:spLocks noGrp="1"/>
          </p:cNvSpPr>
          <p:nvPr>
            <p:ph idx="1"/>
          </p:nvPr>
        </p:nvSpPr>
        <p:spPr>
          <a:xfrm>
            <a:off x="414781" y="1602559"/>
            <a:ext cx="9568207" cy="3930977"/>
          </a:xfrm>
        </p:spPr>
        <p:txBody>
          <a:bodyPr>
            <a:normAutofit/>
          </a:bodyPr>
          <a:lstStyle/>
          <a:p>
            <a:pPr marL="0" indent="0" algn="just">
              <a:buNone/>
            </a:pPr>
            <a:r>
              <a:rPr lang="en-US" dirty="0" smtClean="0"/>
              <a:t>	</a:t>
            </a:r>
            <a:r>
              <a:rPr lang="en-US" sz="2400" dirty="0" smtClean="0"/>
              <a:t>We </a:t>
            </a:r>
            <a:r>
              <a:rPr lang="en-US" sz="2400" dirty="0"/>
              <a:t>conclude </a:t>
            </a:r>
            <a:r>
              <a:rPr lang="en-US" sz="2400" dirty="0" smtClean="0"/>
              <a:t>that </a:t>
            </a:r>
            <a:r>
              <a:rPr lang="en-US" sz="2400" dirty="0"/>
              <a:t>t</a:t>
            </a:r>
            <a:r>
              <a:rPr lang="en-US" sz="2400" dirty="0" smtClean="0"/>
              <a:t>he </a:t>
            </a:r>
            <a:r>
              <a:rPr lang="en-US" sz="2400" dirty="0"/>
              <a:t>computing world has a lot to gain from neural networks as it offers more natural interaction with the real </a:t>
            </a:r>
            <a:r>
              <a:rPr lang="en-US" sz="2400" dirty="0" smtClean="0"/>
              <a:t>world.</a:t>
            </a:r>
          </a:p>
          <a:p>
            <a:pPr marL="0" indent="0" algn="just">
              <a:buNone/>
            </a:pPr>
            <a:r>
              <a:rPr lang="en-US" sz="2400" dirty="0" smtClean="0"/>
              <a:t>	Biodiversity </a:t>
            </a:r>
            <a:r>
              <a:rPr lang="en-US" sz="2400" dirty="0"/>
              <a:t>is our life. If the Biodiversity got lost at this rate then in near future, the survival of human being will be threatened. Hence the world needs many more applications like this with evolving technologies for human safety and to conserve biodiversity.</a:t>
            </a:r>
            <a:endParaRPr lang="en-IN" sz="2400" dirty="0"/>
          </a:p>
          <a:p>
            <a:pPr marL="0" indent="0" algn="just">
              <a:buNone/>
            </a:pPr>
            <a:r>
              <a:rPr lang="en-US" sz="2400" dirty="0"/>
              <a:t> </a:t>
            </a:r>
            <a:endParaRPr lang="en-IN" sz="2400" dirty="0"/>
          </a:p>
          <a:p>
            <a:endParaRPr lang="en-IN" dirty="0"/>
          </a:p>
        </p:txBody>
      </p:sp>
      <p:sp>
        <p:nvSpPr>
          <p:cNvPr id="2" name="Title 1">
            <a:extLst>
              <a:ext uri="{FF2B5EF4-FFF2-40B4-BE49-F238E27FC236}">
                <a16:creationId xmlns="" xmlns:a16="http://schemas.microsoft.com/office/drawing/2014/main" id="{F6BD8BAC-78B1-456C-8ACD-DCD245F4ADD3}"/>
              </a:ext>
            </a:extLst>
          </p:cNvPr>
          <p:cNvSpPr>
            <a:spLocks noGrp="1"/>
          </p:cNvSpPr>
          <p:nvPr>
            <p:ph type="title"/>
          </p:nvPr>
        </p:nvSpPr>
        <p:spPr/>
        <p:txBody>
          <a:bodyPr/>
          <a:lstStyle/>
          <a:p>
            <a:r>
              <a:rPr lang="en-US" b="1" u="sng" dirty="0"/>
              <a:t>CONCLUSION:</a:t>
            </a:r>
            <a:endParaRPr lang="en-IN" dirty="0"/>
          </a:p>
        </p:txBody>
      </p:sp>
    </p:spTree>
    <p:extLst>
      <p:ext uri="{BB962C8B-B14F-4D97-AF65-F5344CB8AC3E}">
        <p14:creationId xmlns:p14="http://schemas.microsoft.com/office/powerpoint/2010/main" val="4008193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D8F8BC-31B9-455A-8EF9-85A9BBFC1550}"/>
              </a:ext>
            </a:extLst>
          </p:cNvPr>
          <p:cNvSpPr>
            <a:spLocks noGrp="1"/>
          </p:cNvSpPr>
          <p:nvPr>
            <p:ph idx="1"/>
          </p:nvPr>
        </p:nvSpPr>
        <p:spPr>
          <a:xfrm>
            <a:off x="377073" y="1781668"/>
            <a:ext cx="9605915" cy="3242821"/>
          </a:xfrm>
        </p:spPr>
        <p:txBody>
          <a:bodyPr>
            <a:normAutofit/>
          </a:bodyPr>
          <a:lstStyle/>
          <a:p>
            <a:pPr>
              <a:buFont typeface="Wingdings" pitchFamily="2" charset="2"/>
              <a:buChar char="ü"/>
            </a:pPr>
            <a:r>
              <a:rPr lang="en-US" sz="2200" dirty="0"/>
              <a:t>To be sure advances in hardware (high resolution cameras), storage, parallel processing architectures will enable even greater leaps in the functionality of this </a:t>
            </a:r>
            <a:r>
              <a:rPr lang="en-US" sz="2200" b="1" dirty="0"/>
              <a:t>Intelligent Alert System</a:t>
            </a:r>
            <a:r>
              <a:rPr lang="en-US" sz="2200" dirty="0"/>
              <a:t> thereby reducing human-wildlife conflict.</a:t>
            </a:r>
            <a:endParaRPr lang="en-IN" sz="2200" dirty="0"/>
          </a:p>
          <a:p>
            <a:pPr>
              <a:buFont typeface="Wingdings" pitchFamily="2" charset="2"/>
              <a:buChar char="ü"/>
            </a:pPr>
            <a:r>
              <a:rPr lang="en-US" sz="2200" dirty="0"/>
              <a:t>However the field of Artificial Intelligence will remains in its infancy.</a:t>
            </a:r>
            <a:endParaRPr lang="en-IN" sz="2200" dirty="0"/>
          </a:p>
          <a:p>
            <a:pPr>
              <a:buFont typeface="Wingdings" pitchFamily="2" charset="2"/>
              <a:buChar char="ü"/>
            </a:pPr>
            <a:endParaRPr lang="en-IN" sz="2200" dirty="0"/>
          </a:p>
        </p:txBody>
      </p:sp>
      <p:sp>
        <p:nvSpPr>
          <p:cNvPr id="2" name="Title 1">
            <a:extLst>
              <a:ext uri="{FF2B5EF4-FFF2-40B4-BE49-F238E27FC236}">
                <a16:creationId xmlns="" xmlns:a16="http://schemas.microsoft.com/office/drawing/2014/main" id="{E8E05245-AF33-4F3E-B18D-CB3A11EFAECA}"/>
              </a:ext>
            </a:extLst>
          </p:cNvPr>
          <p:cNvSpPr>
            <a:spLocks noGrp="1"/>
          </p:cNvSpPr>
          <p:nvPr>
            <p:ph type="title"/>
          </p:nvPr>
        </p:nvSpPr>
        <p:spPr/>
        <p:txBody>
          <a:bodyPr/>
          <a:lstStyle/>
          <a:p>
            <a:r>
              <a:rPr lang="en-US" b="1" u="sng" dirty="0"/>
              <a:t>FUTURE SCOPE:</a:t>
            </a:r>
            <a:endParaRPr lang="en-IN" dirty="0"/>
          </a:p>
        </p:txBody>
      </p:sp>
    </p:spTree>
    <p:extLst>
      <p:ext uri="{BB962C8B-B14F-4D97-AF65-F5344CB8AC3E}">
        <p14:creationId xmlns:p14="http://schemas.microsoft.com/office/powerpoint/2010/main" val="1889066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8976" y="2139894"/>
            <a:ext cx="6761526" cy="1631216"/>
          </a:xfrm>
          <a:prstGeom prst="rect">
            <a:avLst/>
          </a:prstGeom>
          <a:noFill/>
        </p:spPr>
        <p:txBody>
          <a:bodyPr wrap="square" rtlCol="0">
            <a:spAutoFit/>
          </a:bodyPr>
          <a:lstStyle/>
          <a:p>
            <a:pPr algn="ctr"/>
            <a:r>
              <a:rPr lang="en-US" sz="5000" dirty="0" smtClean="0"/>
              <a:t>	THANK </a:t>
            </a:r>
            <a:r>
              <a:rPr lang="en-US" sz="5000" dirty="0" smtClean="0"/>
              <a:t>YOU </a:t>
            </a:r>
            <a:endParaRPr lang="en-US" sz="5000" dirty="0" smtClean="0"/>
          </a:p>
          <a:p>
            <a:r>
              <a:rPr lang="en-US" sz="5000" dirty="0" smtClean="0"/>
              <a:t> FOR WATCHING</a:t>
            </a:r>
            <a:r>
              <a:rPr lang="en-US" sz="5000" dirty="0" smtClean="0"/>
              <a:t>!</a:t>
            </a:r>
            <a:endParaRPr lang="en-US" sz="5000" dirty="0"/>
          </a:p>
        </p:txBody>
      </p:sp>
    </p:spTree>
    <p:extLst>
      <p:ext uri="{BB962C8B-B14F-4D97-AF65-F5344CB8AC3E}">
        <p14:creationId xmlns:p14="http://schemas.microsoft.com/office/powerpoint/2010/main" val="1440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0C300C-AE1B-4D0A-88E9-A4E270D486DB}"/>
              </a:ext>
            </a:extLst>
          </p:cNvPr>
          <p:cNvSpPr>
            <a:spLocks noGrp="1"/>
          </p:cNvSpPr>
          <p:nvPr>
            <p:ph idx="1"/>
          </p:nvPr>
        </p:nvSpPr>
        <p:spPr>
          <a:xfrm>
            <a:off x="677335" y="2160591"/>
            <a:ext cx="8796604" cy="1940071"/>
          </a:xfrm>
        </p:spPr>
        <p:txBody>
          <a:bodyPr>
            <a:normAutofit/>
          </a:bodyPr>
          <a:lstStyle/>
          <a:p>
            <a:pPr marL="0" indent="0" algn="just">
              <a:buNone/>
            </a:pPr>
            <a:r>
              <a:rPr lang="en-US" sz="2000" dirty="0" smtClean="0"/>
              <a:t>	All </a:t>
            </a:r>
            <a:r>
              <a:rPr lang="en-US" sz="2000" dirty="0"/>
              <a:t>the tribal populations of India were traditionally closely associated with forests, and there are some who even today spend the greater part of their lives in the proximity of trees and villages or clans near to forest. If any dangerous predators when entered into a village or clan may lead to loss of resources or in extreme cases leads to loss of life.</a:t>
            </a:r>
            <a:endParaRPr lang="en-IN" sz="2000" dirty="0"/>
          </a:p>
        </p:txBody>
      </p:sp>
      <p:sp>
        <p:nvSpPr>
          <p:cNvPr id="2" name="Title 1">
            <a:extLst>
              <a:ext uri="{FF2B5EF4-FFF2-40B4-BE49-F238E27FC236}">
                <a16:creationId xmlns="" xmlns:a16="http://schemas.microsoft.com/office/drawing/2014/main" id="{B2F8B98F-2889-474E-8B37-2401E3AF7FDC}"/>
              </a:ext>
            </a:extLst>
          </p:cNvPr>
          <p:cNvSpPr>
            <a:spLocks noGrp="1"/>
          </p:cNvSpPr>
          <p:nvPr>
            <p:ph type="title"/>
          </p:nvPr>
        </p:nvSpPr>
        <p:spPr/>
        <p:txBody>
          <a:bodyPr/>
          <a:lstStyle/>
          <a:p>
            <a:r>
              <a:rPr lang="en-US" b="1" u="sng" dirty="0"/>
              <a:t>EXISTING PROBLEM</a:t>
            </a:r>
            <a:r>
              <a:rPr lang="en-US" b="1" dirty="0"/>
              <a:t>:</a:t>
            </a:r>
            <a:endParaRPr lang="en-IN" dirty="0"/>
          </a:p>
        </p:txBody>
      </p:sp>
    </p:spTree>
    <p:extLst>
      <p:ext uri="{BB962C8B-B14F-4D97-AF65-F5344CB8AC3E}">
        <p14:creationId xmlns:p14="http://schemas.microsoft.com/office/powerpoint/2010/main" val="322260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BAA1C4-E3D7-472E-9B60-9E4AFC87DBFE}"/>
              </a:ext>
            </a:extLst>
          </p:cNvPr>
          <p:cNvSpPr>
            <a:spLocks noGrp="1"/>
          </p:cNvSpPr>
          <p:nvPr>
            <p:ph idx="1"/>
          </p:nvPr>
        </p:nvSpPr>
        <p:spPr>
          <a:xfrm>
            <a:off x="243282" y="1744910"/>
            <a:ext cx="11635530" cy="4608755"/>
          </a:xfrm>
        </p:spPr>
        <p:txBody>
          <a:bodyPr>
            <a:noAutofit/>
          </a:bodyPr>
          <a:lstStyle/>
          <a:p>
            <a:pPr lvl="0" algn="just">
              <a:buFont typeface="Wingdings" pitchFamily="2" charset="2"/>
              <a:buChar char="q"/>
            </a:pPr>
            <a:r>
              <a:rPr lang="en-US" sz="2000" dirty="0" smtClean="0"/>
              <a:t>There is </a:t>
            </a:r>
            <a:r>
              <a:rPr lang="en-US" sz="2000" dirty="0"/>
              <a:t>a high level of human–wildlife conflict </a:t>
            </a:r>
            <a:endParaRPr lang="en-IN" sz="2000" dirty="0"/>
          </a:p>
          <a:p>
            <a:pPr lvl="0" algn="just">
              <a:buFont typeface="Wingdings" pitchFamily="2" charset="2"/>
              <a:buChar char="q"/>
            </a:pPr>
            <a:r>
              <a:rPr lang="en-US" sz="2000" dirty="0"/>
              <a:t>The local people would have less </a:t>
            </a:r>
            <a:r>
              <a:rPr lang="en-US" sz="2000" dirty="0" err="1"/>
              <a:t>favourable</a:t>
            </a:r>
            <a:r>
              <a:rPr lang="en-US" sz="2000" dirty="0"/>
              <a:t> attitudes towards problematic wild animals. </a:t>
            </a:r>
            <a:endParaRPr lang="en-IN" sz="2000" dirty="0"/>
          </a:p>
          <a:p>
            <a:pPr algn="just">
              <a:buFont typeface="Wingdings" pitchFamily="2" charset="2"/>
              <a:buChar char="q"/>
            </a:pPr>
            <a:r>
              <a:rPr lang="en-US" sz="2000" dirty="0"/>
              <a:t>The major types of human−wildlife conflict </a:t>
            </a:r>
            <a:r>
              <a:rPr lang="en-US" sz="2000" dirty="0" smtClean="0"/>
              <a:t>are</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r>
              <a:rPr lang="en-US" sz="2000" dirty="0" smtClean="0"/>
              <a:t> </a:t>
            </a:r>
          </a:p>
          <a:p>
            <a:pPr marL="0" indent="0" algn="just">
              <a:buNone/>
            </a:pPr>
            <a:r>
              <a:rPr lang="en-US" sz="2000" dirty="0" smtClean="0"/>
              <a:t>			</a:t>
            </a:r>
            <a:endParaRPr lang="en-US" sz="2000" dirty="0" smtClean="0"/>
          </a:p>
          <a:p>
            <a:pPr marL="0" indent="0" algn="just">
              <a:buNone/>
            </a:pPr>
            <a:r>
              <a:rPr lang="en-US" sz="2000" dirty="0"/>
              <a:t>	</a:t>
            </a:r>
            <a:r>
              <a:rPr lang="en-US" sz="2000" dirty="0" smtClean="0"/>
              <a:t>	</a:t>
            </a:r>
          </a:p>
          <a:p>
            <a:pPr marL="0" indent="0" algn="just">
              <a:buNone/>
            </a:pPr>
            <a:r>
              <a:rPr lang="en-US" sz="2000" dirty="0"/>
              <a:t>	</a:t>
            </a:r>
            <a:r>
              <a:rPr lang="en-US" sz="2000" dirty="0" smtClean="0"/>
              <a:t>	Hence </a:t>
            </a:r>
            <a:r>
              <a:rPr lang="en-US" sz="2000" dirty="0"/>
              <a:t>we came up with </a:t>
            </a:r>
            <a:r>
              <a:rPr lang="en-US" sz="2000" dirty="0" smtClean="0"/>
              <a:t>this “</a:t>
            </a:r>
            <a:r>
              <a:rPr lang="en-US" sz="2000" b="1" dirty="0" smtClean="0"/>
              <a:t>Intelligent </a:t>
            </a:r>
            <a:r>
              <a:rPr lang="en-US" sz="2000" b="1" dirty="0"/>
              <a:t>Alert </a:t>
            </a:r>
            <a:r>
              <a:rPr lang="en-US" sz="2000" b="1" dirty="0" smtClean="0"/>
              <a:t>System</a:t>
            </a:r>
            <a:r>
              <a:rPr lang="en-US" sz="2000" dirty="0"/>
              <a:t>”. </a:t>
            </a:r>
            <a:endParaRPr lang="en-IN" sz="2000" dirty="0"/>
          </a:p>
        </p:txBody>
      </p:sp>
      <p:sp>
        <p:nvSpPr>
          <p:cNvPr id="2" name="Title 1">
            <a:extLst>
              <a:ext uri="{FF2B5EF4-FFF2-40B4-BE49-F238E27FC236}">
                <a16:creationId xmlns="" xmlns:a16="http://schemas.microsoft.com/office/drawing/2014/main" id="{99742AB2-BF5F-4A0C-A6B1-178A0D50192E}"/>
              </a:ext>
            </a:extLst>
          </p:cNvPr>
          <p:cNvSpPr>
            <a:spLocks noGrp="1"/>
          </p:cNvSpPr>
          <p:nvPr>
            <p:ph type="title"/>
          </p:nvPr>
        </p:nvSpPr>
        <p:spPr>
          <a:xfrm>
            <a:off x="677335" y="897622"/>
            <a:ext cx="8596668" cy="402671"/>
          </a:xfrm>
        </p:spPr>
        <p:txBody>
          <a:bodyPr>
            <a:normAutofit fontScale="90000"/>
          </a:bodyPr>
          <a:lstStyle/>
          <a:p>
            <a:r>
              <a:rPr lang="en-US" b="1" u="sng" dirty="0"/>
              <a:t>PURPOSE</a:t>
            </a:r>
            <a:r>
              <a:rPr lang="en-US" b="1" dirty="0"/>
              <a:t>:</a:t>
            </a:r>
            <a:r>
              <a:rPr lang="en-IN" dirty="0"/>
              <a:t/>
            </a:r>
            <a:br>
              <a:rPr lang="en-IN" dirty="0"/>
            </a:br>
            <a:endParaRPr lang="en-IN" dirty="0"/>
          </a:p>
        </p:txBody>
      </p:sp>
      <p:pic>
        <p:nvPicPr>
          <p:cNvPr id="1029" name="Picture 5" descr="C:\Users\Sravika\Downloads\ra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091" y="2933307"/>
            <a:ext cx="3790951"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ravika\Downloads\an.jpeg"/>
          <p:cNvPicPr>
            <a:picLocks noChangeAspect="1" noChangeArrowheads="1"/>
          </p:cNvPicPr>
          <p:nvPr/>
        </p:nvPicPr>
        <p:blipFill rotWithShape="1">
          <a:blip r:embed="rId3">
            <a:extLst>
              <a:ext uri="{28A0092B-C50C-407E-A947-70E740481C1C}">
                <a14:useLocalDpi xmlns:a14="http://schemas.microsoft.com/office/drawing/2010/main" val="0"/>
              </a:ext>
            </a:extLst>
          </a:blip>
          <a:srcRect t="14024" b="13792"/>
          <a:stretch/>
        </p:blipFill>
        <p:spPr bwMode="auto">
          <a:xfrm>
            <a:off x="813732" y="3036116"/>
            <a:ext cx="3758268" cy="238321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project\rai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92" y="4133459"/>
            <a:ext cx="3790949"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218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446879-D0C4-45AE-9792-54E273F6E943}"/>
              </a:ext>
            </a:extLst>
          </p:cNvPr>
          <p:cNvSpPr>
            <a:spLocks noGrp="1"/>
          </p:cNvSpPr>
          <p:nvPr>
            <p:ph idx="1"/>
          </p:nvPr>
        </p:nvSpPr>
        <p:spPr>
          <a:xfrm>
            <a:off x="1090568" y="2130804"/>
            <a:ext cx="9865453" cy="3995360"/>
          </a:xfrm>
        </p:spPr>
        <p:txBody>
          <a:bodyPr>
            <a:normAutofit/>
          </a:bodyPr>
          <a:lstStyle/>
          <a:p>
            <a:pPr marL="0" indent="0" algn="just">
              <a:buNone/>
            </a:pPr>
            <a:r>
              <a:rPr lang="en-US" sz="2000" dirty="0" smtClean="0"/>
              <a:t>	</a:t>
            </a:r>
            <a:r>
              <a:rPr lang="en-US" sz="2000" dirty="0" smtClean="0">
                <a:solidFill>
                  <a:schemeClr val="tx1"/>
                </a:solidFill>
              </a:rPr>
              <a:t> </a:t>
            </a:r>
            <a:r>
              <a:rPr lang="en-US" sz="2000" dirty="0">
                <a:solidFill>
                  <a:schemeClr val="tx1"/>
                </a:solidFill>
              </a:rPr>
              <a:t>The proposed Intelligent alert system for forest tribal people model is based on neural networks (CNN) incorporated with an alerting system. This system will monitor the entire villages of surrounding forests at regular intervals through a camera. Once any dangerous animal is detected then it will send information to the people in the village and it will produce an appropriate sound or alarm in the village to alert the people.</a:t>
            </a:r>
            <a:endParaRPr lang="en-IN" sz="2000" dirty="0">
              <a:solidFill>
                <a:schemeClr val="tx1"/>
              </a:solidFill>
            </a:endParaRPr>
          </a:p>
        </p:txBody>
      </p:sp>
      <p:sp>
        <p:nvSpPr>
          <p:cNvPr id="2" name="Title 1">
            <a:extLst>
              <a:ext uri="{FF2B5EF4-FFF2-40B4-BE49-F238E27FC236}">
                <a16:creationId xmlns="" xmlns:a16="http://schemas.microsoft.com/office/drawing/2014/main" id="{58C5E542-F575-44BD-B1DF-FFFAD32D203B}"/>
              </a:ext>
            </a:extLst>
          </p:cNvPr>
          <p:cNvSpPr>
            <a:spLocks noGrp="1"/>
          </p:cNvSpPr>
          <p:nvPr>
            <p:ph type="title"/>
          </p:nvPr>
        </p:nvSpPr>
        <p:spPr>
          <a:xfrm>
            <a:off x="922431" y="427839"/>
            <a:ext cx="8596668" cy="1031845"/>
          </a:xfrm>
        </p:spPr>
        <p:txBody>
          <a:bodyPr/>
          <a:lstStyle/>
          <a:p>
            <a:r>
              <a:rPr lang="en-US" b="1" dirty="0" smtClean="0"/>
              <a:t>PROPOSED</a:t>
            </a:r>
            <a:r>
              <a:rPr lang="en-US" b="1" dirty="0"/>
              <a:t> </a:t>
            </a:r>
            <a:r>
              <a:rPr lang="en-US" b="1" dirty="0" smtClean="0"/>
              <a:t>SOLUTION</a:t>
            </a:r>
            <a:r>
              <a:rPr lang="en-US" dirty="0"/>
              <a:t>:</a:t>
            </a:r>
            <a:endParaRPr lang="en-IN" dirty="0"/>
          </a:p>
        </p:txBody>
      </p:sp>
    </p:spTree>
    <p:extLst>
      <p:ext uri="{BB962C8B-B14F-4D97-AF65-F5344CB8AC3E}">
        <p14:creationId xmlns:p14="http://schemas.microsoft.com/office/powerpoint/2010/main" val="2696249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6D03CE-6736-4F1C-AF29-6A3B5CA85B83}"/>
              </a:ext>
            </a:extLst>
          </p:cNvPr>
          <p:cNvSpPr>
            <a:spLocks noGrp="1"/>
          </p:cNvSpPr>
          <p:nvPr>
            <p:ph idx="1"/>
          </p:nvPr>
        </p:nvSpPr>
        <p:spPr>
          <a:xfrm>
            <a:off x="677335" y="1576128"/>
            <a:ext cx="8596668" cy="3880773"/>
          </a:xfrm>
        </p:spPr>
        <p:txBody>
          <a:bodyPr/>
          <a:lstStyle/>
          <a:p>
            <a:pPr marL="0" indent="0">
              <a:buNone/>
            </a:pPr>
            <a:r>
              <a:rPr lang="en-US" sz="2000" b="1" dirty="0"/>
              <a:t>SOFTWARE:</a:t>
            </a:r>
            <a:endParaRPr lang="en-IN" sz="2000" b="1" dirty="0"/>
          </a:p>
          <a:p>
            <a:pPr lvl="0">
              <a:buFont typeface="Wingdings" pitchFamily="2" charset="2"/>
              <a:buChar char="ü"/>
            </a:pPr>
            <a:r>
              <a:rPr lang="en-US" sz="2000" dirty="0" smtClean="0"/>
              <a:t>Anaconda</a:t>
            </a:r>
            <a:endParaRPr lang="en-IN" sz="2000" dirty="0"/>
          </a:p>
          <a:p>
            <a:pPr lvl="1">
              <a:buFont typeface="Wingdings" pitchFamily="2" charset="2"/>
              <a:buChar char="§"/>
            </a:pPr>
            <a:r>
              <a:rPr lang="en-US" dirty="0" err="1" smtClean="0"/>
              <a:t>Jupyter</a:t>
            </a:r>
            <a:r>
              <a:rPr lang="en-US" dirty="0" smtClean="0"/>
              <a:t> </a:t>
            </a:r>
            <a:r>
              <a:rPr lang="en-US" dirty="0"/>
              <a:t>notebook</a:t>
            </a:r>
            <a:endParaRPr lang="en-IN" dirty="0"/>
          </a:p>
          <a:p>
            <a:pPr lvl="0">
              <a:buFont typeface="Wingdings" pitchFamily="2" charset="2"/>
              <a:buChar char="ü"/>
            </a:pPr>
            <a:r>
              <a:rPr lang="en-US" sz="2000" dirty="0"/>
              <a:t>Python web frameworks</a:t>
            </a:r>
            <a:endParaRPr lang="en-IN" sz="2000" dirty="0"/>
          </a:p>
          <a:p>
            <a:pPr marL="0" indent="0">
              <a:buNone/>
            </a:pPr>
            <a:r>
              <a:rPr lang="en-US" sz="2000" b="1" dirty="0"/>
              <a:t> </a:t>
            </a:r>
            <a:endParaRPr lang="en-IN" sz="2000" dirty="0"/>
          </a:p>
          <a:p>
            <a:pPr marL="0" indent="0">
              <a:buNone/>
            </a:pPr>
            <a:r>
              <a:rPr lang="en-US" sz="2000" b="1" dirty="0"/>
              <a:t>HARDWARE:</a:t>
            </a:r>
            <a:endParaRPr lang="en-IN" sz="2000" b="1" dirty="0"/>
          </a:p>
          <a:p>
            <a:pPr lvl="0">
              <a:buFont typeface="Wingdings" pitchFamily="2" charset="2"/>
              <a:buChar char="ü"/>
            </a:pPr>
            <a:r>
              <a:rPr lang="en-US" sz="2000" dirty="0"/>
              <a:t>Cameras</a:t>
            </a:r>
            <a:endParaRPr lang="en-IN" sz="2000" dirty="0"/>
          </a:p>
          <a:p>
            <a:pPr lvl="0">
              <a:buFont typeface="Wingdings" pitchFamily="2" charset="2"/>
              <a:buChar char="ü"/>
            </a:pPr>
            <a:r>
              <a:rPr lang="en-US" sz="2000" dirty="0"/>
              <a:t>Laptop</a:t>
            </a:r>
            <a:endParaRPr lang="en-IN" sz="2000" dirty="0"/>
          </a:p>
          <a:p>
            <a:pPr>
              <a:buFont typeface="Wingdings" pitchFamily="2" charset="2"/>
              <a:buChar char="ü"/>
            </a:pPr>
            <a:endParaRPr lang="en-IN" dirty="0"/>
          </a:p>
        </p:txBody>
      </p:sp>
      <p:sp>
        <p:nvSpPr>
          <p:cNvPr id="2" name="Title 1">
            <a:extLst>
              <a:ext uri="{FF2B5EF4-FFF2-40B4-BE49-F238E27FC236}">
                <a16:creationId xmlns="" xmlns:a16="http://schemas.microsoft.com/office/drawing/2014/main" id="{14246EE9-6013-4C8A-903C-BEAB54B21937}"/>
              </a:ext>
            </a:extLst>
          </p:cNvPr>
          <p:cNvSpPr>
            <a:spLocks noGrp="1"/>
          </p:cNvSpPr>
          <p:nvPr>
            <p:ph type="title"/>
          </p:nvPr>
        </p:nvSpPr>
        <p:spPr/>
        <p:txBody>
          <a:bodyPr>
            <a:normAutofit/>
          </a:bodyPr>
          <a:lstStyle/>
          <a:p>
            <a:r>
              <a:rPr lang="en-US" b="1" dirty="0"/>
              <a:t>SOFTWARE/HARDWARE DESIGNING:</a:t>
            </a:r>
            <a:endParaRPr lang="en-IN" dirty="0"/>
          </a:p>
        </p:txBody>
      </p:sp>
    </p:spTree>
    <p:extLst>
      <p:ext uri="{BB962C8B-B14F-4D97-AF65-F5344CB8AC3E}">
        <p14:creationId xmlns:p14="http://schemas.microsoft.com/office/powerpoint/2010/main" val="2623654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84E85-02D8-4DEA-B55C-03873F291E05}"/>
              </a:ext>
            </a:extLst>
          </p:cNvPr>
          <p:cNvSpPr>
            <a:spLocks noGrp="1"/>
          </p:cNvSpPr>
          <p:nvPr>
            <p:ph idx="1"/>
          </p:nvPr>
        </p:nvSpPr>
        <p:spPr>
          <a:xfrm>
            <a:off x="518475" y="1065403"/>
            <a:ext cx="8755528" cy="679508"/>
          </a:xfrm>
        </p:spPr>
        <p:txBody>
          <a:bodyPr/>
          <a:lstStyle/>
          <a:p>
            <a:r>
              <a:rPr lang="en-US" b="1" dirty="0"/>
              <a:t>BLOCK DIAGRAM: </a:t>
            </a:r>
          </a:p>
          <a:p>
            <a:endParaRPr lang="en-IN" dirty="0"/>
          </a:p>
        </p:txBody>
      </p:sp>
      <p:sp>
        <p:nvSpPr>
          <p:cNvPr id="2" name="Title 1">
            <a:extLst>
              <a:ext uri="{FF2B5EF4-FFF2-40B4-BE49-F238E27FC236}">
                <a16:creationId xmlns="" xmlns:a16="http://schemas.microsoft.com/office/drawing/2014/main" id="{FC489242-2F93-45A6-9D3B-CF62BDD56374}"/>
              </a:ext>
            </a:extLst>
          </p:cNvPr>
          <p:cNvSpPr>
            <a:spLocks noGrp="1"/>
          </p:cNvSpPr>
          <p:nvPr>
            <p:ph type="title"/>
          </p:nvPr>
        </p:nvSpPr>
        <p:spPr>
          <a:xfrm>
            <a:off x="609600" y="176170"/>
            <a:ext cx="10346422" cy="897622"/>
          </a:xfrm>
        </p:spPr>
        <p:txBody>
          <a:bodyPr>
            <a:normAutofit/>
          </a:bodyPr>
          <a:lstStyle/>
          <a:p>
            <a:r>
              <a:rPr lang="en-US" sz="3500" b="1" u="sng" dirty="0"/>
              <a:t>THEORITICAL ANALYSIS:</a:t>
            </a:r>
            <a:endParaRPr lang="en-IN" sz="3500" dirty="0"/>
          </a:p>
        </p:txBody>
      </p:sp>
      <p:pic>
        <p:nvPicPr>
          <p:cNvPr id="4" name="Picture 3">
            <a:extLst>
              <a:ext uri="{FF2B5EF4-FFF2-40B4-BE49-F238E27FC236}">
                <a16:creationId xmlns="" xmlns:a16="http://schemas.microsoft.com/office/drawing/2014/main" id="{909B0F35-E836-414B-9CBF-8BBA414CEAD0}"/>
              </a:ext>
            </a:extLst>
          </p:cNvPr>
          <p:cNvPicPr/>
          <p:nvPr/>
        </p:nvPicPr>
        <p:blipFill>
          <a:blip r:embed="rId2">
            <a:extLst>
              <a:ext uri="{28A0092B-C50C-407E-A947-70E740481C1C}">
                <a14:useLocalDpi xmlns:a14="http://schemas.microsoft.com/office/drawing/2010/main" val="0"/>
              </a:ext>
            </a:extLst>
          </a:blip>
          <a:stretch>
            <a:fillRect/>
          </a:stretch>
        </p:blipFill>
        <p:spPr>
          <a:xfrm>
            <a:off x="2531010" y="1551963"/>
            <a:ext cx="7803405" cy="4655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0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7D97B80-0804-4A9B-8463-D2441365069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82960" y="1492214"/>
            <a:ext cx="6226080" cy="4503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 xmlns:a16="http://schemas.microsoft.com/office/drawing/2014/main" id="{9955C27B-9EC2-4FC7-BE30-0FB15E8C5A36}"/>
              </a:ext>
            </a:extLst>
          </p:cNvPr>
          <p:cNvSpPr>
            <a:spLocks noGrp="1"/>
          </p:cNvSpPr>
          <p:nvPr>
            <p:ph type="title"/>
          </p:nvPr>
        </p:nvSpPr>
        <p:spPr/>
        <p:txBody>
          <a:bodyPr/>
          <a:lstStyle/>
          <a:p>
            <a:r>
              <a:rPr lang="en-US" b="1" u="sng" dirty="0"/>
              <a:t>FLOWCHART:</a:t>
            </a:r>
            <a:endParaRPr lang="en-IN" dirty="0"/>
          </a:p>
        </p:txBody>
      </p:sp>
    </p:spTree>
    <p:extLst>
      <p:ext uri="{BB962C8B-B14F-4D97-AF65-F5344CB8AC3E}">
        <p14:creationId xmlns:p14="http://schemas.microsoft.com/office/powerpoint/2010/main" val="121504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F6F471-6207-4218-A823-3D17610309A2}"/>
              </a:ext>
            </a:extLst>
          </p:cNvPr>
          <p:cNvSpPr>
            <a:spLocks noGrp="1"/>
          </p:cNvSpPr>
          <p:nvPr>
            <p:ph idx="1"/>
          </p:nvPr>
        </p:nvSpPr>
        <p:spPr>
          <a:xfrm>
            <a:off x="603316" y="1696825"/>
            <a:ext cx="9200561" cy="4551575"/>
          </a:xfrm>
        </p:spPr>
        <p:txBody>
          <a:bodyPr/>
          <a:lstStyle/>
          <a:p>
            <a:pPr marL="0" indent="0">
              <a:buNone/>
            </a:pPr>
            <a:r>
              <a:rPr lang="en-US" sz="2400" b="1" dirty="0"/>
              <a:t>ADVANTAGES</a:t>
            </a:r>
            <a:r>
              <a:rPr lang="en-US" sz="2400" b="1" dirty="0" smtClean="0"/>
              <a:t>:</a:t>
            </a:r>
            <a:endParaRPr lang="en-IN" sz="2400" dirty="0"/>
          </a:p>
          <a:p>
            <a:pPr lvl="0">
              <a:buFont typeface="Wingdings" pitchFamily="2" charset="2"/>
              <a:buChar char="ü"/>
            </a:pPr>
            <a:r>
              <a:rPr lang="en-US" sz="2000" dirty="0"/>
              <a:t>Low cost</a:t>
            </a:r>
            <a:endParaRPr lang="en-IN" sz="2000" dirty="0"/>
          </a:p>
          <a:p>
            <a:pPr lvl="0">
              <a:buFont typeface="Wingdings" pitchFamily="2" charset="2"/>
              <a:buChar char="ü"/>
            </a:pPr>
            <a:r>
              <a:rPr lang="en-US" sz="2000" dirty="0"/>
              <a:t>No need for manual guarding </a:t>
            </a:r>
            <a:endParaRPr lang="en-IN" sz="2000" dirty="0"/>
          </a:p>
          <a:p>
            <a:pPr lvl="0">
              <a:buFont typeface="Wingdings" pitchFamily="2" charset="2"/>
              <a:buChar char="ü"/>
            </a:pPr>
            <a:r>
              <a:rPr lang="en-US" sz="2000" dirty="0"/>
              <a:t>Can ensure </a:t>
            </a:r>
            <a:endParaRPr lang="en-IN" sz="2000" dirty="0"/>
          </a:p>
          <a:p>
            <a:pPr lvl="1">
              <a:buFont typeface="Wingdings" panose="05000000000000000000" pitchFamily="2" charset="2"/>
              <a:buChar char="q"/>
            </a:pPr>
            <a:r>
              <a:rPr lang="en-US" sz="2000" dirty="0"/>
              <a:t>no crop raiding </a:t>
            </a:r>
            <a:endParaRPr lang="en-IN" sz="2000" dirty="0"/>
          </a:p>
          <a:p>
            <a:pPr lvl="1">
              <a:buFont typeface="Wingdings" panose="05000000000000000000" pitchFamily="2" charset="2"/>
              <a:buChar char="q"/>
            </a:pPr>
            <a:r>
              <a:rPr lang="en-US" sz="2000" dirty="0"/>
              <a:t>no loss of domestic life due to livestock predation</a:t>
            </a:r>
            <a:endParaRPr lang="en-IN" sz="2000" dirty="0"/>
          </a:p>
          <a:p>
            <a:pPr lvl="1">
              <a:buFont typeface="Wingdings" panose="05000000000000000000" pitchFamily="2" charset="2"/>
              <a:buChar char="q"/>
            </a:pPr>
            <a:r>
              <a:rPr lang="en-US" sz="2000" dirty="0"/>
              <a:t>decrease the risk of livestock diseases </a:t>
            </a:r>
            <a:endParaRPr lang="en-IN" sz="2000" dirty="0"/>
          </a:p>
          <a:p>
            <a:pPr>
              <a:buFont typeface="Wingdings" pitchFamily="2" charset="2"/>
              <a:buChar char="ü"/>
            </a:pPr>
            <a:r>
              <a:rPr lang="en-US" sz="2000" dirty="0"/>
              <a:t>Safeguarding human life and wildlife as well.</a:t>
            </a:r>
            <a:endParaRPr lang="en-IN" sz="2000" dirty="0"/>
          </a:p>
          <a:p>
            <a:pPr marL="0" indent="0">
              <a:buNone/>
            </a:pPr>
            <a:endParaRPr lang="en-IN" dirty="0"/>
          </a:p>
        </p:txBody>
      </p:sp>
      <p:sp>
        <p:nvSpPr>
          <p:cNvPr id="2" name="Title 1">
            <a:extLst>
              <a:ext uri="{FF2B5EF4-FFF2-40B4-BE49-F238E27FC236}">
                <a16:creationId xmlns="" xmlns:a16="http://schemas.microsoft.com/office/drawing/2014/main" id="{B090CCE9-5466-4430-91D9-C02647436BF4}"/>
              </a:ext>
            </a:extLst>
          </p:cNvPr>
          <p:cNvSpPr>
            <a:spLocks noGrp="1"/>
          </p:cNvSpPr>
          <p:nvPr>
            <p:ph type="title"/>
          </p:nvPr>
        </p:nvSpPr>
        <p:spPr/>
        <p:txBody>
          <a:bodyPr/>
          <a:lstStyle/>
          <a:p>
            <a:r>
              <a:rPr lang="en-US" b="1" u="sng" dirty="0"/>
              <a:t>ADVANTAGES &amp; DISADVANTAGES</a:t>
            </a:r>
            <a:endParaRPr lang="en-IN" dirty="0"/>
          </a:p>
        </p:txBody>
      </p:sp>
    </p:spTree>
    <p:extLst>
      <p:ext uri="{BB962C8B-B14F-4D97-AF65-F5344CB8AC3E}">
        <p14:creationId xmlns:p14="http://schemas.microsoft.com/office/powerpoint/2010/main" val="3468534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58CC21-6B68-47B2-94F9-93950866D1EA}"/>
              </a:ext>
            </a:extLst>
          </p:cNvPr>
          <p:cNvSpPr>
            <a:spLocks noGrp="1"/>
          </p:cNvSpPr>
          <p:nvPr>
            <p:ph idx="1"/>
          </p:nvPr>
        </p:nvSpPr>
        <p:spPr>
          <a:xfrm>
            <a:off x="433634" y="1008670"/>
            <a:ext cx="8870623" cy="3864989"/>
          </a:xfrm>
        </p:spPr>
        <p:txBody>
          <a:bodyPr>
            <a:normAutofit/>
          </a:bodyPr>
          <a:lstStyle/>
          <a:p>
            <a:pPr marL="0" indent="0">
              <a:buNone/>
            </a:pPr>
            <a:r>
              <a:rPr lang="en-US" sz="2800" b="1" dirty="0"/>
              <a:t>DISADVANTAGES:</a:t>
            </a:r>
          </a:p>
          <a:p>
            <a:pPr marL="0" indent="0">
              <a:buNone/>
            </a:pPr>
            <a:endParaRPr lang="en-US" sz="2800" b="1" dirty="0"/>
          </a:p>
          <a:p>
            <a:pPr lvl="0">
              <a:buFont typeface="Wingdings" pitchFamily="2" charset="2"/>
              <a:buChar char="§"/>
            </a:pPr>
            <a:r>
              <a:rPr lang="en-US" sz="2400" dirty="0"/>
              <a:t>Blurred detections may not work properly.</a:t>
            </a:r>
            <a:endParaRPr lang="en-IN" sz="2400" dirty="0"/>
          </a:p>
          <a:p>
            <a:pPr lvl="0">
              <a:buFont typeface="Wingdings" pitchFamily="2" charset="2"/>
              <a:buChar char="§"/>
            </a:pPr>
            <a:r>
              <a:rPr lang="en-US" sz="2400" dirty="0"/>
              <a:t>Not everyone may have facility to access mobile/device. </a:t>
            </a:r>
            <a:endParaRPr lang="en-IN" sz="2400" dirty="0"/>
          </a:p>
          <a:p>
            <a:pPr lvl="0">
              <a:buFont typeface="Wingdings" pitchFamily="2" charset="2"/>
              <a:buChar char="§"/>
            </a:pPr>
            <a:r>
              <a:rPr lang="en-US" sz="2400" dirty="0"/>
              <a:t>Limited sample size.</a:t>
            </a:r>
            <a:endParaRPr lang="en-IN" sz="2400" dirty="0"/>
          </a:p>
          <a:p>
            <a:pPr lvl="0">
              <a:buFont typeface="Wingdings" pitchFamily="2" charset="2"/>
              <a:buChar char="§"/>
            </a:pPr>
            <a:r>
              <a:rPr lang="en-US" sz="2400" dirty="0"/>
              <a:t>Disturbance effects.</a:t>
            </a:r>
            <a:endParaRPr lang="en-IN" sz="2400" dirty="0"/>
          </a:p>
          <a:p>
            <a:pPr lvl="0">
              <a:buFont typeface="Wingdings" pitchFamily="2" charset="2"/>
              <a:buChar char="§"/>
            </a:pPr>
            <a:r>
              <a:rPr lang="en-US" sz="2400" dirty="0"/>
              <a:t>Technical failures.</a:t>
            </a:r>
            <a:endParaRPr lang="en-IN" sz="2400" dirty="0"/>
          </a:p>
          <a:p>
            <a:pPr marL="0" indent="0">
              <a:buNone/>
            </a:pPr>
            <a:endParaRPr lang="en-IN" dirty="0"/>
          </a:p>
        </p:txBody>
      </p:sp>
    </p:spTree>
    <p:extLst>
      <p:ext uri="{BB962C8B-B14F-4D97-AF65-F5344CB8AC3E}">
        <p14:creationId xmlns:p14="http://schemas.microsoft.com/office/powerpoint/2010/main" val="17981132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TotalTime>
  <Words>213</Words>
  <Application>Microsoft Office PowerPoint</Application>
  <PresentationFormat>Custom</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INTELLIGENT ALERT SYSTEM FOR  FOREST TRIBAL PEOPLE </vt:lpstr>
      <vt:lpstr>EXISTING PROBLEM:</vt:lpstr>
      <vt:lpstr>PURPOSE: </vt:lpstr>
      <vt:lpstr>PROPOSED SOLUTION:</vt:lpstr>
      <vt:lpstr>SOFTWARE/HARDWARE DESIGNING:</vt:lpstr>
      <vt:lpstr>THEORITICAL ANALYSIS:</vt:lpstr>
      <vt:lpstr>FLOWCHART:</vt:lpstr>
      <vt:lpstr>ADVANTAGES &amp; DISADVANTAGES</vt:lpstr>
      <vt:lpstr>PowerPoint Presentation</vt:lpstr>
      <vt:lpstr>CONCLUSION: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ALERT SYSTEM FOR  FOREST TRIBAL PEOPLE </dc:title>
  <dc:creator>chandana reddy</dc:creator>
  <cp:lastModifiedBy>Sravika</cp:lastModifiedBy>
  <cp:revision>12</cp:revision>
  <dcterms:created xsi:type="dcterms:W3CDTF">2020-06-01T11:33:16Z</dcterms:created>
  <dcterms:modified xsi:type="dcterms:W3CDTF">2020-06-01T18:21:15Z</dcterms:modified>
</cp:coreProperties>
</file>