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9" r:id="rId1"/>
    <p:sldMasterId id="2147483804" r:id="rId2"/>
  </p:sldMasterIdLst>
  <p:notesMasterIdLst>
    <p:notesMasterId r:id="rId22"/>
  </p:notesMasterIdLst>
  <p:sldIdLst>
    <p:sldId id="278" r:id="rId3"/>
    <p:sldId id="279" r:id="rId4"/>
    <p:sldId id="280" r:id="rId5"/>
    <p:sldId id="300" r:id="rId6"/>
    <p:sldId id="299" r:id="rId7"/>
    <p:sldId id="288" r:id="rId8"/>
    <p:sldId id="281" r:id="rId9"/>
    <p:sldId id="295" r:id="rId10"/>
    <p:sldId id="296" r:id="rId11"/>
    <p:sldId id="302" r:id="rId12"/>
    <p:sldId id="304" r:id="rId13"/>
    <p:sldId id="291" r:id="rId14"/>
    <p:sldId id="303" r:id="rId15"/>
    <p:sldId id="297" r:id="rId16"/>
    <p:sldId id="301" r:id="rId17"/>
    <p:sldId id="292" r:id="rId18"/>
    <p:sldId id="282" r:id="rId19"/>
    <p:sldId id="285" r:id="rId20"/>
    <p:sldId id="293" r:id="rId2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6"/>
    <a:srgbClr val="202C8F"/>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14" autoAdjust="0"/>
    <p:restoredTop sz="94609" autoAdjust="0"/>
  </p:normalViewPr>
  <p:slideViewPr>
    <p:cSldViewPr snapToGrid="0" snapToObjects="1">
      <p:cViewPr varScale="1">
        <p:scale>
          <a:sx n="72" d="100"/>
          <a:sy n="72" d="100"/>
        </p:scale>
        <p:origin x="738" y="5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C2BF99-2615-4470-BCD4-CD643D2CF55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F89512A-0467-45D0-977B-2C3F29C5B59F}">
      <dgm:prSet/>
      <dgm:spPr/>
      <dgm:t>
        <a:bodyPr/>
        <a:lstStyle/>
        <a:p>
          <a:r>
            <a:rPr lang="en-US" dirty="0"/>
            <a:t>Overview</a:t>
          </a:r>
        </a:p>
      </dgm:t>
    </dgm:pt>
    <dgm:pt modelId="{93413A1F-650D-439F-8D1F-0AC4EA0DC7F2}" type="parTrans" cxnId="{69B8B841-541F-4F48-8CEE-851946A2B141}">
      <dgm:prSet/>
      <dgm:spPr/>
      <dgm:t>
        <a:bodyPr/>
        <a:lstStyle/>
        <a:p>
          <a:endParaRPr lang="en-US"/>
        </a:p>
      </dgm:t>
    </dgm:pt>
    <dgm:pt modelId="{1501B5C3-D642-4062-8982-876C593046E6}" type="sibTrans" cxnId="{69B8B841-541F-4F48-8CEE-851946A2B141}">
      <dgm:prSet/>
      <dgm:spPr/>
      <dgm:t>
        <a:bodyPr/>
        <a:lstStyle/>
        <a:p>
          <a:endParaRPr lang="en-US"/>
        </a:p>
      </dgm:t>
    </dgm:pt>
    <dgm:pt modelId="{A7E2301C-F7CA-484D-A285-0B8B1027D821}">
      <dgm:prSet/>
      <dgm:spPr/>
      <dgm:t>
        <a:bodyPr/>
        <a:lstStyle/>
        <a:p>
          <a:r>
            <a:rPr lang="en-US" dirty="0"/>
            <a:t>​Tasks</a:t>
          </a:r>
        </a:p>
      </dgm:t>
    </dgm:pt>
    <dgm:pt modelId="{6F284FAF-DF8B-44E8-8FEE-CBF3FF81D5DD}" type="parTrans" cxnId="{27AAE765-DDD7-4D7A-92F6-D337A3611C00}">
      <dgm:prSet/>
      <dgm:spPr/>
      <dgm:t>
        <a:bodyPr/>
        <a:lstStyle/>
        <a:p>
          <a:endParaRPr lang="en-US"/>
        </a:p>
      </dgm:t>
    </dgm:pt>
    <dgm:pt modelId="{4EA23E38-6BFB-4FC3-8683-9AE0776FABF9}" type="sibTrans" cxnId="{27AAE765-DDD7-4D7A-92F6-D337A3611C00}">
      <dgm:prSet/>
      <dgm:spPr/>
      <dgm:t>
        <a:bodyPr/>
        <a:lstStyle/>
        <a:p>
          <a:endParaRPr lang="en-US"/>
        </a:p>
      </dgm:t>
    </dgm:pt>
    <dgm:pt modelId="{779F6BCA-D7DA-48A2-9970-BED73E99B2CB}">
      <dgm:prSet/>
      <dgm:spPr/>
      <dgm:t>
        <a:bodyPr/>
        <a:lstStyle/>
        <a:p>
          <a:r>
            <a:rPr lang="en-US" dirty="0"/>
            <a:t>Model</a:t>
          </a:r>
        </a:p>
      </dgm:t>
    </dgm:pt>
    <dgm:pt modelId="{202FCCE0-95CA-4FA6-9FFE-C8B83D09A8D6}" type="parTrans" cxnId="{94D955B7-5819-4C7F-9CE7-945FC88BBE38}">
      <dgm:prSet/>
      <dgm:spPr/>
      <dgm:t>
        <a:bodyPr/>
        <a:lstStyle/>
        <a:p>
          <a:endParaRPr lang="en-US"/>
        </a:p>
      </dgm:t>
    </dgm:pt>
    <dgm:pt modelId="{DEC43022-F1FC-4E4A-A6BF-27816CD42B18}" type="sibTrans" cxnId="{94D955B7-5819-4C7F-9CE7-945FC88BBE38}">
      <dgm:prSet/>
      <dgm:spPr/>
      <dgm:t>
        <a:bodyPr/>
        <a:lstStyle/>
        <a:p>
          <a:endParaRPr lang="en-US"/>
        </a:p>
      </dgm:t>
    </dgm:pt>
    <dgm:pt modelId="{08784AA8-8510-4993-BEA2-B7F0D1AABD0E}">
      <dgm:prSet/>
      <dgm:spPr/>
      <dgm:t>
        <a:bodyPr/>
        <a:lstStyle/>
        <a:p>
          <a:r>
            <a:rPr lang="en-US" dirty="0"/>
            <a:t>​Final Thoughts</a:t>
          </a:r>
        </a:p>
      </dgm:t>
    </dgm:pt>
    <dgm:pt modelId="{93D57A05-4502-4D5E-9F4D-6019DBEB8278}" type="parTrans" cxnId="{24AFCDF2-12F9-4099-A62F-E4E82ABBD3A8}">
      <dgm:prSet/>
      <dgm:spPr/>
      <dgm:t>
        <a:bodyPr/>
        <a:lstStyle/>
        <a:p>
          <a:endParaRPr lang="en-US"/>
        </a:p>
      </dgm:t>
    </dgm:pt>
    <dgm:pt modelId="{E226821E-1813-4D73-971A-CD25FFF5377F}" type="sibTrans" cxnId="{24AFCDF2-12F9-4099-A62F-E4E82ABBD3A8}">
      <dgm:prSet/>
      <dgm:spPr/>
      <dgm:t>
        <a:bodyPr/>
        <a:lstStyle/>
        <a:p>
          <a:endParaRPr lang="en-US"/>
        </a:p>
      </dgm:t>
    </dgm:pt>
    <dgm:pt modelId="{BB2D6424-D0F9-4039-9681-D732AC5FEC1B}">
      <dgm:prSet/>
      <dgm:spPr/>
      <dgm:t>
        <a:bodyPr/>
        <a:lstStyle/>
        <a:p>
          <a:r>
            <a:rPr lang="en-US" dirty="0"/>
            <a:t>ETL</a:t>
          </a:r>
        </a:p>
      </dgm:t>
    </dgm:pt>
    <dgm:pt modelId="{49262B8F-0C65-4F38-A872-26264BFF786C}" type="parTrans" cxnId="{C4847EB5-BF12-4A46-9337-DED354852ACB}">
      <dgm:prSet/>
      <dgm:spPr/>
      <dgm:t>
        <a:bodyPr/>
        <a:lstStyle/>
        <a:p>
          <a:endParaRPr lang="en-US"/>
        </a:p>
      </dgm:t>
    </dgm:pt>
    <dgm:pt modelId="{E5973317-18F9-4D1E-B8E6-48076E016161}" type="sibTrans" cxnId="{C4847EB5-BF12-4A46-9337-DED354852ACB}">
      <dgm:prSet/>
      <dgm:spPr/>
      <dgm:t>
        <a:bodyPr/>
        <a:lstStyle/>
        <a:p>
          <a:endParaRPr lang="en-US"/>
        </a:p>
      </dgm:t>
    </dgm:pt>
    <dgm:pt modelId="{21276929-F945-45B8-88EB-2DE7A0D4A3BC}">
      <dgm:prSet/>
      <dgm:spPr/>
      <dgm:t>
        <a:bodyPr/>
        <a:lstStyle/>
        <a:p>
          <a:r>
            <a:rPr lang="en-US" dirty="0"/>
            <a:t>Flask</a:t>
          </a:r>
        </a:p>
      </dgm:t>
    </dgm:pt>
    <dgm:pt modelId="{BD3059F8-0B3D-4605-B94E-F700D46C7334}" type="parTrans" cxnId="{3F356985-51CC-4F80-BAF3-0AC40B98E7C8}">
      <dgm:prSet/>
      <dgm:spPr/>
      <dgm:t>
        <a:bodyPr/>
        <a:lstStyle/>
        <a:p>
          <a:endParaRPr lang="en-US"/>
        </a:p>
      </dgm:t>
    </dgm:pt>
    <dgm:pt modelId="{E93B8DBB-643D-491B-89B9-E1BB60D095B0}" type="sibTrans" cxnId="{3F356985-51CC-4F80-BAF3-0AC40B98E7C8}">
      <dgm:prSet/>
      <dgm:spPr/>
      <dgm:t>
        <a:bodyPr/>
        <a:lstStyle/>
        <a:p>
          <a:endParaRPr lang="en-US"/>
        </a:p>
      </dgm:t>
    </dgm:pt>
    <dgm:pt modelId="{24BB9AAF-9B20-4A19-AC4C-4EB4B46B25A9}">
      <dgm:prSet/>
      <dgm:spPr/>
      <dgm:t>
        <a:bodyPr/>
        <a:lstStyle/>
        <a:p>
          <a:r>
            <a:rPr lang="en-US" dirty="0"/>
            <a:t>Team Members</a:t>
          </a:r>
        </a:p>
      </dgm:t>
    </dgm:pt>
    <dgm:pt modelId="{BD3FC8E4-3CB1-4107-B289-B2775F072BB6}" type="parTrans" cxnId="{882E1728-4E44-4FAB-994C-CA249F5993A3}">
      <dgm:prSet/>
      <dgm:spPr/>
      <dgm:t>
        <a:bodyPr/>
        <a:lstStyle/>
        <a:p>
          <a:endParaRPr lang="en-US"/>
        </a:p>
      </dgm:t>
    </dgm:pt>
    <dgm:pt modelId="{1ADC0F77-CB81-4515-B809-976A252AB1B1}" type="sibTrans" cxnId="{882E1728-4E44-4FAB-994C-CA249F5993A3}">
      <dgm:prSet/>
      <dgm:spPr/>
      <dgm:t>
        <a:bodyPr/>
        <a:lstStyle/>
        <a:p>
          <a:endParaRPr lang="en-US"/>
        </a:p>
      </dgm:t>
    </dgm:pt>
    <dgm:pt modelId="{DA6C5540-B178-4CB6-BD9E-9038A468C6DF}" type="pres">
      <dgm:prSet presAssocID="{80C2BF99-2615-4470-BCD4-CD643D2CF557}" presName="linear" presStyleCnt="0">
        <dgm:presLayoutVars>
          <dgm:animLvl val="lvl"/>
          <dgm:resizeHandles val="exact"/>
        </dgm:presLayoutVars>
      </dgm:prSet>
      <dgm:spPr/>
    </dgm:pt>
    <dgm:pt modelId="{472409D7-3284-4ADB-9CBA-736954E9BD98}" type="pres">
      <dgm:prSet presAssocID="{2F89512A-0467-45D0-977B-2C3F29C5B59F}" presName="parentText" presStyleLbl="node1" presStyleIdx="0" presStyleCnt="7" custLinFactY="-8756" custLinFactNeighborY="-100000">
        <dgm:presLayoutVars>
          <dgm:chMax val="0"/>
          <dgm:bulletEnabled val="1"/>
        </dgm:presLayoutVars>
      </dgm:prSet>
      <dgm:spPr/>
    </dgm:pt>
    <dgm:pt modelId="{BFFDB738-CF5D-4CF3-89FB-AC8D6430A9A7}" type="pres">
      <dgm:prSet presAssocID="{1501B5C3-D642-4062-8982-876C593046E6}" presName="spacer" presStyleCnt="0"/>
      <dgm:spPr/>
    </dgm:pt>
    <dgm:pt modelId="{8B00B154-7607-4B42-AC77-D475623A6675}" type="pres">
      <dgm:prSet presAssocID="{A7E2301C-F7CA-484D-A285-0B8B1027D821}" presName="parentText" presStyleLbl="node1" presStyleIdx="1" presStyleCnt="7" custLinFactNeighborY="-93392">
        <dgm:presLayoutVars>
          <dgm:chMax val="0"/>
          <dgm:bulletEnabled val="1"/>
        </dgm:presLayoutVars>
      </dgm:prSet>
      <dgm:spPr/>
    </dgm:pt>
    <dgm:pt modelId="{6886A251-57EE-4488-9CBF-618160AFDDCC}" type="pres">
      <dgm:prSet presAssocID="{4EA23E38-6BFB-4FC3-8683-9AE0776FABF9}" presName="spacer" presStyleCnt="0"/>
      <dgm:spPr/>
    </dgm:pt>
    <dgm:pt modelId="{7E9C93B4-7BE6-4801-8144-75B75F709B24}" type="pres">
      <dgm:prSet presAssocID="{BB2D6424-D0F9-4039-9681-D732AC5FEC1B}" presName="parentText" presStyleLbl="node1" presStyleIdx="2" presStyleCnt="7" custLinFactNeighborY="-60132">
        <dgm:presLayoutVars>
          <dgm:chMax val="0"/>
          <dgm:bulletEnabled val="1"/>
        </dgm:presLayoutVars>
      </dgm:prSet>
      <dgm:spPr/>
    </dgm:pt>
    <dgm:pt modelId="{E844161C-C524-4878-ACC9-19AB5AE5F736}" type="pres">
      <dgm:prSet presAssocID="{E5973317-18F9-4D1E-B8E6-48076E016161}" presName="spacer" presStyleCnt="0"/>
      <dgm:spPr/>
    </dgm:pt>
    <dgm:pt modelId="{C7BC6B1C-F36F-4F00-8CDA-82CE8C249099}" type="pres">
      <dgm:prSet presAssocID="{779F6BCA-D7DA-48A2-9970-BED73E99B2CB}" presName="parentText" presStyleLbl="node1" presStyleIdx="3" presStyleCnt="7" custLinFactNeighborY="-60132">
        <dgm:presLayoutVars>
          <dgm:chMax val="0"/>
          <dgm:bulletEnabled val="1"/>
        </dgm:presLayoutVars>
      </dgm:prSet>
      <dgm:spPr/>
    </dgm:pt>
    <dgm:pt modelId="{FDD8AD3A-42DA-4F39-B274-08FC6CBD3A0F}" type="pres">
      <dgm:prSet presAssocID="{DEC43022-F1FC-4E4A-A6BF-27816CD42B18}" presName="spacer" presStyleCnt="0"/>
      <dgm:spPr/>
    </dgm:pt>
    <dgm:pt modelId="{18CEF843-E295-4A4D-8C47-0F73F0B882DE}" type="pres">
      <dgm:prSet presAssocID="{21276929-F945-45B8-88EB-2DE7A0D4A3BC}" presName="parentText" presStyleLbl="node1" presStyleIdx="4" presStyleCnt="7" custLinFactNeighborY="3">
        <dgm:presLayoutVars>
          <dgm:chMax val="0"/>
          <dgm:bulletEnabled val="1"/>
        </dgm:presLayoutVars>
      </dgm:prSet>
      <dgm:spPr/>
    </dgm:pt>
    <dgm:pt modelId="{633BC2BF-80E1-4584-B210-27A97EF45CE7}" type="pres">
      <dgm:prSet presAssocID="{E93B8DBB-643D-491B-89B9-E1BB60D095B0}" presName="spacer" presStyleCnt="0"/>
      <dgm:spPr/>
    </dgm:pt>
    <dgm:pt modelId="{484ECFFA-D3DF-45D1-B355-DC702CB1901F}" type="pres">
      <dgm:prSet presAssocID="{08784AA8-8510-4993-BEA2-B7F0D1AABD0E}" presName="parentText" presStyleLbl="node1" presStyleIdx="5" presStyleCnt="7">
        <dgm:presLayoutVars>
          <dgm:chMax val="0"/>
          <dgm:bulletEnabled val="1"/>
        </dgm:presLayoutVars>
      </dgm:prSet>
      <dgm:spPr/>
    </dgm:pt>
    <dgm:pt modelId="{A7562789-6FBA-46E0-AE3F-9AF7B4DFF59D}" type="pres">
      <dgm:prSet presAssocID="{E226821E-1813-4D73-971A-CD25FFF5377F}" presName="spacer" presStyleCnt="0"/>
      <dgm:spPr/>
    </dgm:pt>
    <dgm:pt modelId="{65C63730-CCC6-4655-868C-85E8EBF9E37C}" type="pres">
      <dgm:prSet presAssocID="{24BB9AAF-9B20-4A19-AC4C-4EB4B46B25A9}" presName="parentText" presStyleLbl="node1" presStyleIdx="6" presStyleCnt="7">
        <dgm:presLayoutVars>
          <dgm:chMax val="0"/>
          <dgm:bulletEnabled val="1"/>
        </dgm:presLayoutVars>
      </dgm:prSet>
      <dgm:spPr/>
    </dgm:pt>
  </dgm:ptLst>
  <dgm:cxnLst>
    <dgm:cxn modelId="{39A30614-413C-4730-B371-B449C94BB30E}" type="presOf" srcId="{24BB9AAF-9B20-4A19-AC4C-4EB4B46B25A9}" destId="{65C63730-CCC6-4655-868C-85E8EBF9E37C}" srcOrd="0" destOrd="0" presId="urn:microsoft.com/office/officeart/2005/8/layout/vList2"/>
    <dgm:cxn modelId="{882E1728-4E44-4FAB-994C-CA249F5993A3}" srcId="{80C2BF99-2615-4470-BCD4-CD643D2CF557}" destId="{24BB9AAF-9B20-4A19-AC4C-4EB4B46B25A9}" srcOrd="6" destOrd="0" parTransId="{BD3FC8E4-3CB1-4107-B289-B2775F072BB6}" sibTransId="{1ADC0F77-CB81-4515-B809-976A252AB1B1}"/>
    <dgm:cxn modelId="{B0B6792E-8137-4B6A-90DA-0952E72E0CEC}" type="presOf" srcId="{08784AA8-8510-4993-BEA2-B7F0D1AABD0E}" destId="{484ECFFA-D3DF-45D1-B355-DC702CB1901F}" srcOrd="0" destOrd="0" presId="urn:microsoft.com/office/officeart/2005/8/layout/vList2"/>
    <dgm:cxn modelId="{69B8B841-541F-4F48-8CEE-851946A2B141}" srcId="{80C2BF99-2615-4470-BCD4-CD643D2CF557}" destId="{2F89512A-0467-45D0-977B-2C3F29C5B59F}" srcOrd="0" destOrd="0" parTransId="{93413A1F-650D-439F-8D1F-0AC4EA0DC7F2}" sibTransId="{1501B5C3-D642-4062-8982-876C593046E6}"/>
    <dgm:cxn modelId="{27AAE765-DDD7-4D7A-92F6-D337A3611C00}" srcId="{80C2BF99-2615-4470-BCD4-CD643D2CF557}" destId="{A7E2301C-F7CA-484D-A285-0B8B1027D821}" srcOrd="1" destOrd="0" parTransId="{6F284FAF-DF8B-44E8-8FEE-CBF3FF81D5DD}" sibTransId="{4EA23E38-6BFB-4FC3-8683-9AE0776FABF9}"/>
    <dgm:cxn modelId="{53BB894B-8BBA-4611-8D48-7C731A5F9B07}" type="presOf" srcId="{80C2BF99-2615-4470-BCD4-CD643D2CF557}" destId="{DA6C5540-B178-4CB6-BD9E-9038A468C6DF}" srcOrd="0" destOrd="0" presId="urn:microsoft.com/office/officeart/2005/8/layout/vList2"/>
    <dgm:cxn modelId="{CCF0A776-716A-4E4C-8499-126D19412301}" type="presOf" srcId="{21276929-F945-45B8-88EB-2DE7A0D4A3BC}" destId="{18CEF843-E295-4A4D-8C47-0F73F0B882DE}" srcOrd="0" destOrd="0" presId="urn:microsoft.com/office/officeart/2005/8/layout/vList2"/>
    <dgm:cxn modelId="{AAF60F5A-32D5-404B-838B-3EC1BF973EC6}" type="presOf" srcId="{779F6BCA-D7DA-48A2-9970-BED73E99B2CB}" destId="{C7BC6B1C-F36F-4F00-8CDA-82CE8C249099}" srcOrd="0" destOrd="0" presId="urn:microsoft.com/office/officeart/2005/8/layout/vList2"/>
    <dgm:cxn modelId="{3497A97E-69DC-4E65-9508-E991A5CB5CA4}" type="presOf" srcId="{2F89512A-0467-45D0-977B-2C3F29C5B59F}" destId="{472409D7-3284-4ADB-9CBA-736954E9BD98}" srcOrd="0" destOrd="0" presId="urn:microsoft.com/office/officeart/2005/8/layout/vList2"/>
    <dgm:cxn modelId="{3F356985-51CC-4F80-BAF3-0AC40B98E7C8}" srcId="{80C2BF99-2615-4470-BCD4-CD643D2CF557}" destId="{21276929-F945-45B8-88EB-2DE7A0D4A3BC}" srcOrd="4" destOrd="0" parTransId="{BD3059F8-0B3D-4605-B94E-F700D46C7334}" sibTransId="{E93B8DBB-643D-491B-89B9-E1BB60D095B0}"/>
    <dgm:cxn modelId="{1FA98490-627E-4292-ACF1-0AF725D3615C}" type="presOf" srcId="{A7E2301C-F7CA-484D-A285-0B8B1027D821}" destId="{8B00B154-7607-4B42-AC77-D475623A6675}" srcOrd="0" destOrd="0" presId="urn:microsoft.com/office/officeart/2005/8/layout/vList2"/>
    <dgm:cxn modelId="{8591D290-3F31-41C9-B71B-B84019459CE8}" type="presOf" srcId="{BB2D6424-D0F9-4039-9681-D732AC5FEC1B}" destId="{7E9C93B4-7BE6-4801-8144-75B75F709B24}" srcOrd="0" destOrd="0" presId="urn:microsoft.com/office/officeart/2005/8/layout/vList2"/>
    <dgm:cxn modelId="{C4847EB5-BF12-4A46-9337-DED354852ACB}" srcId="{80C2BF99-2615-4470-BCD4-CD643D2CF557}" destId="{BB2D6424-D0F9-4039-9681-D732AC5FEC1B}" srcOrd="2" destOrd="0" parTransId="{49262B8F-0C65-4F38-A872-26264BFF786C}" sibTransId="{E5973317-18F9-4D1E-B8E6-48076E016161}"/>
    <dgm:cxn modelId="{94D955B7-5819-4C7F-9CE7-945FC88BBE38}" srcId="{80C2BF99-2615-4470-BCD4-CD643D2CF557}" destId="{779F6BCA-D7DA-48A2-9970-BED73E99B2CB}" srcOrd="3" destOrd="0" parTransId="{202FCCE0-95CA-4FA6-9FFE-C8B83D09A8D6}" sibTransId="{DEC43022-F1FC-4E4A-A6BF-27816CD42B18}"/>
    <dgm:cxn modelId="{24AFCDF2-12F9-4099-A62F-E4E82ABBD3A8}" srcId="{80C2BF99-2615-4470-BCD4-CD643D2CF557}" destId="{08784AA8-8510-4993-BEA2-B7F0D1AABD0E}" srcOrd="5" destOrd="0" parTransId="{93D57A05-4502-4D5E-9F4D-6019DBEB8278}" sibTransId="{E226821E-1813-4D73-971A-CD25FFF5377F}"/>
    <dgm:cxn modelId="{889136EA-7B52-4E7D-9AD4-28CD5C9769B2}" type="presParOf" srcId="{DA6C5540-B178-4CB6-BD9E-9038A468C6DF}" destId="{472409D7-3284-4ADB-9CBA-736954E9BD98}" srcOrd="0" destOrd="0" presId="urn:microsoft.com/office/officeart/2005/8/layout/vList2"/>
    <dgm:cxn modelId="{79BBDD59-2FB0-4E13-B526-9E3E391AE412}" type="presParOf" srcId="{DA6C5540-B178-4CB6-BD9E-9038A468C6DF}" destId="{BFFDB738-CF5D-4CF3-89FB-AC8D6430A9A7}" srcOrd="1" destOrd="0" presId="urn:microsoft.com/office/officeart/2005/8/layout/vList2"/>
    <dgm:cxn modelId="{DFA65CF2-FAB2-4BAF-81F7-CE1A4E9C7ACB}" type="presParOf" srcId="{DA6C5540-B178-4CB6-BD9E-9038A468C6DF}" destId="{8B00B154-7607-4B42-AC77-D475623A6675}" srcOrd="2" destOrd="0" presId="urn:microsoft.com/office/officeart/2005/8/layout/vList2"/>
    <dgm:cxn modelId="{17D72C96-5480-4196-9340-DD8ECB08C8AA}" type="presParOf" srcId="{DA6C5540-B178-4CB6-BD9E-9038A468C6DF}" destId="{6886A251-57EE-4488-9CBF-618160AFDDCC}" srcOrd="3" destOrd="0" presId="urn:microsoft.com/office/officeart/2005/8/layout/vList2"/>
    <dgm:cxn modelId="{F8463FA9-2177-4416-B3EE-0F173D81942C}" type="presParOf" srcId="{DA6C5540-B178-4CB6-BD9E-9038A468C6DF}" destId="{7E9C93B4-7BE6-4801-8144-75B75F709B24}" srcOrd="4" destOrd="0" presId="urn:microsoft.com/office/officeart/2005/8/layout/vList2"/>
    <dgm:cxn modelId="{A9119B79-9836-4136-918C-35C3216738A5}" type="presParOf" srcId="{DA6C5540-B178-4CB6-BD9E-9038A468C6DF}" destId="{E844161C-C524-4878-ACC9-19AB5AE5F736}" srcOrd="5" destOrd="0" presId="urn:microsoft.com/office/officeart/2005/8/layout/vList2"/>
    <dgm:cxn modelId="{297501A0-ED98-4E14-80F8-E37058256CA0}" type="presParOf" srcId="{DA6C5540-B178-4CB6-BD9E-9038A468C6DF}" destId="{C7BC6B1C-F36F-4F00-8CDA-82CE8C249099}" srcOrd="6" destOrd="0" presId="urn:microsoft.com/office/officeart/2005/8/layout/vList2"/>
    <dgm:cxn modelId="{9C10264F-FB6E-40E1-AA42-3D65979F27EC}" type="presParOf" srcId="{DA6C5540-B178-4CB6-BD9E-9038A468C6DF}" destId="{FDD8AD3A-42DA-4F39-B274-08FC6CBD3A0F}" srcOrd="7" destOrd="0" presId="urn:microsoft.com/office/officeart/2005/8/layout/vList2"/>
    <dgm:cxn modelId="{E0687626-BABF-4F3D-9085-CCA0DE91A30F}" type="presParOf" srcId="{DA6C5540-B178-4CB6-BD9E-9038A468C6DF}" destId="{18CEF843-E295-4A4D-8C47-0F73F0B882DE}" srcOrd="8" destOrd="0" presId="urn:microsoft.com/office/officeart/2005/8/layout/vList2"/>
    <dgm:cxn modelId="{E3F2D976-3A3B-443F-ABAB-E51E1898FE57}" type="presParOf" srcId="{DA6C5540-B178-4CB6-BD9E-9038A468C6DF}" destId="{633BC2BF-80E1-4584-B210-27A97EF45CE7}" srcOrd="9" destOrd="0" presId="urn:microsoft.com/office/officeart/2005/8/layout/vList2"/>
    <dgm:cxn modelId="{A4B29F4B-69FC-47D6-804A-1E6A7AB37F76}" type="presParOf" srcId="{DA6C5540-B178-4CB6-BD9E-9038A468C6DF}" destId="{484ECFFA-D3DF-45D1-B355-DC702CB1901F}" srcOrd="10" destOrd="0" presId="urn:microsoft.com/office/officeart/2005/8/layout/vList2"/>
    <dgm:cxn modelId="{1C72D9BF-3E5C-4C1B-9368-88BFBDA3F995}" type="presParOf" srcId="{DA6C5540-B178-4CB6-BD9E-9038A468C6DF}" destId="{A7562789-6FBA-46E0-AE3F-9AF7B4DFF59D}" srcOrd="11" destOrd="0" presId="urn:microsoft.com/office/officeart/2005/8/layout/vList2"/>
    <dgm:cxn modelId="{FD4321FF-CD80-4495-A535-05D140A88D19}" type="presParOf" srcId="{DA6C5540-B178-4CB6-BD9E-9038A468C6DF}" destId="{65C63730-CCC6-4655-868C-85E8EBF9E37C}"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2409D7-3284-4ADB-9CBA-736954E9BD98}">
      <dsp:nvSpPr>
        <dsp:cNvPr id="0" name=""/>
        <dsp:cNvSpPr/>
      </dsp:nvSpPr>
      <dsp:spPr>
        <a:xfrm>
          <a:off x="0" y="1"/>
          <a:ext cx="5693664"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Overview</a:t>
          </a:r>
        </a:p>
      </dsp:txBody>
      <dsp:txXfrm>
        <a:off x="18734" y="18735"/>
        <a:ext cx="5656196" cy="346292"/>
      </dsp:txXfrm>
    </dsp:sp>
    <dsp:sp modelId="{8B00B154-7607-4B42-AC77-D475623A6675}">
      <dsp:nvSpPr>
        <dsp:cNvPr id="0" name=""/>
        <dsp:cNvSpPr/>
      </dsp:nvSpPr>
      <dsp:spPr>
        <a:xfrm>
          <a:off x="0" y="466488"/>
          <a:ext cx="5693664"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​Tasks</a:t>
          </a:r>
        </a:p>
      </dsp:txBody>
      <dsp:txXfrm>
        <a:off x="18734" y="485222"/>
        <a:ext cx="5656196" cy="346292"/>
      </dsp:txXfrm>
    </dsp:sp>
    <dsp:sp modelId="{7E9C93B4-7BE6-4801-8144-75B75F709B24}">
      <dsp:nvSpPr>
        <dsp:cNvPr id="0" name=""/>
        <dsp:cNvSpPr/>
      </dsp:nvSpPr>
      <dsp:spPr>
        <a:xfrm>
          <a:off x="0" y="911655"/>
          <a:ext cx="5693664"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ETL</a:t>
          </a:r>
        </a:p>
      </dsp:txBody>
      <dsp:txXfrm>
        <a:off x="18734" y="930389"/>
        <a:ext cx="5656196" cy="346292"/>
      </dsp:txXfrm>
    </dsp:sp>
    <dsp:sp modelId="{C7BC6B1C-F36F-4F00-8CDA-82CE8C249099}">
      <dsp:nvSpPr>
        <dsp:cNvPr id="0" name=""/>
        <dsp:cNvSpPr/>
      </dsp:nvSpPr>
      <dsp:spPr>
        <a:xfrm>
          <a:off x="0" y="1341495"/>
          <a:ext cx="5693664"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Model</a:t>
          </a:r>
        </a:p>
      </dsp:txBody>
      <dsp:txXfrm>
        <a:off x="18734" y="1360229"/>
        <a:ext cx="5656196" cy="346292"/>
      </dsp:txXfrm>
    </dsp:sp>
    <dsp:sp modelId="{18CEF843-E295-4A4D-8C47-0F73F0B882DE}">
      <dsp:nvSpPr>
        <dsp:cNvPr id="0" name=""/>
        <dsp:cNvSpPr/>
      </dsp:nvSpPr>
      <dsp:spPr>
        <a:xfrm>
          <a:off x="0" y="1799045"/>
          <a:ext cx="5693664"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Flask</a:t>
          </a:r>
        </a:p>
      </dsp:txBody>
      <dsp:txXfrm>
        <a:off x="18734" y="1817779"/>
        <a:ext cx="5656196" cy="346292"/>
      </dsp:txXfrm>
    </dsp:sp>
    <dsp:sp modelId="{484ECFFA-D3DF-45D1-B355-DC702CB1901F}">
      <dsp:nvSpPr>
        <dsp:cNvPr id="0" name=""/>
        <dsp:cNvSpPr/>
      </dsp:nvSpPr>
      <dsp:spPr>
        <a:xfrm>
          <a:off x="0" y="2228884"/>
          <a:ext cx="5693664"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​Final Thoughts</a:t>
          </a:r>
        </a:p>
      </dsp:txBody>
      <dsp:txXfrm>
        <a:off x="18734" y="2247618"/>
        <a:ext cx="5656196" cy="346292"/>
      </dsp:txXfrm>
    </dsp:sp>
    <dsp:sp modelId="{65C63730-CCC6-4655-868C-85E8EBF9E37C}">
      <dsp:nvSpPr>
        <dsp:cNvPr id="0" name=""/>
        <dsp:cNvSpPr/>
      </dsp:nvSpPr>
      <dsp:spPr>
        <a:xfrm>
          <a:off x="0" y="2658724"/>
          <a:ext cx="5693664"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Team Members</a:t>
          </a:r>
        </a:p>
      </dsp:txBody>
      <dsp:txXfrm>
        <a:off x="18734" y="2677458"/>
        <a:ext cx="5656196"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8/30/2022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Freeform: Shape 6">
            <a:extLst>
              <a:ext uri="{FF2B5EF4-FFF2-40B4-BE49-F238E27FC236}">
                <a16:creationId xmlns:a16="http://schemas.microsoft.com/office/drawing/2014/main" id="{9ED10251-D526-5EF1-C7EB-424511F1C7AE}"/>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4E966266-B8F2-1D86-1D22-704D0FD91F00}"/>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46507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8/30/2022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20835401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8/30/2022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8585966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8/30/2022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45331583"/>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8/30/2022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614971462"/>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298CD5-6C1E-4009-B41F-6DF62E31D3BE}" type="datetimeFigureOut">
              <a:rPr lang="en-US" smtClean="0"/>
              <a:pPr/>
              <a:t>8/30/2022</a:t>
            </a:fld>
            <a:endParaRPr lang="en-US" dirty="0"/>
          </a:p>
        </p:txBody>
      </p:sp>
      <p:sp>
        <p:nvSpPr>
          <p:cNvPr id="4"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4683244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298CD5-6C1E-4009-B41F-6DF62E31D3BE}" type="datetimeFigureOut">
              <a:rPr lang="en-US" smtClean="0"/>
              <a:pPr/>
              <a:t>8/30/2022</a:t>
            </a:fld>
            <a:endParaRPr lang="en-US" dirty="0"/>
          </a:p>
        </p:txBody>
      </p:sp>
      <p:sp>
        <p:nvSpPr>
          <p:cNvPr id="4"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88222707"/>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8/30/2022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189674979"/>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8/30/2022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57889944"/>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41690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83141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5D3794B-289A-4A80-97D7-111025398D45}" type="datetimeFigureOut">
              <a:rPr lang="en-US" smtClean="0"/>
              <a:t>8/30/2022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050049482"/>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9576765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198111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8/30/2022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Freeform: Shape 6">
            <a:extLst>
              <a:ext uri="{FF2B5EF4-FFF2-40B4-BE49-F238E27FC236}">
                <a16:creationId xmlns:a16="http://schemas.microsoft.com/office/drawing/2014/main" id="{9ED10251-D526-5EF1-C7EB-424511F1C7AE}"/>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4E966266-B8F2-1D86-1D22-704D0FD91F00}"/>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5581494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5D3794B-289A-4A80-97D7-111025398D45}" type="datetimeFigureOut">
              <a:rPr lang="en-US" smtClean="0"/>
              <a:t>8/30/2022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90290903"/>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8/30/2022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Freeform: Shape 6">
            <a:extLst>
              <a:ext uri="{FF2B5EF4-FFF2-40B4-BE49-F238E27FC236}">
                <a16:creationId xmlns:a16="http://schemas.microsoft.com/office/drawing/2014/main" id="{A2A4E1CB-B988-BDBA-0C04-C9277EAACC4B}"/>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86E6BDB-0AD8-83B1-0E82-64DAC4C2C388}"/>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34E73749-BD75-D896-463A-2BB95738015D}"/>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92C68A7A-8E4A-0899-E590-EC58F3142A2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56384F5F-BEE9-2E27-ADD2-C019300E9D1A}"/>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A0C9716C-9448-BE5F-4037-5DE7E5368DFF}"/>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32518512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8/30/2022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438713404"/>
      </p:ext>
    </p:extLst>
  </p:cSld>
  <p:clrMapOvr>
    <a:masterClrMapping/>
  </p:clrMapOvr>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8/30/2022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
        <p:nvSpPr>
          <p:cNvPr id="10" name="Image 0" descr="preencoded.png">
            <a:extLst>
              <a:ext uri="{FF2B5EF4-FFF2-40B4-BE49-F238E27FC236}">
                <a16:creationId xmlns:a16="http://schemas.microsoft.com/office/drawing/2014/main" id="{20517687-5019-F83D-802E-FD4A6C55A02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E1801CBB-9EF5-2CC3-7F22-17F434745BD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92F1BF26-93F9-4130-8E1F-53864BB6349A}"/>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20BC498D-CFA6-1483-24ED-950CAEB3853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25929337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7EF4D4C-5367-4C26-9E2B-D8088D7FCA81}" type="datetimeFigureOut">
              <a:rPr lang="en-US" smtClean="0"/>
              <a:t>8/30/2022</a:t>
            </a:fld>
            <a:endParaRPr lang="en-US" dirty="0"/>
          </a:p>
        </p:txBody>
      </p:sp>
      <p:sp>
        <p:nvSpPr>
          <p:cNvPr id="5" name="Footer Placeholder 3"/>
          <p:cNvSpPr>
            <a:spLocks noGrp="1"/>
          </p:cNvSpPr>
          <p:nvPr>
            <p:ph type="ftr" sz="quarter" idx="11"/>
          </p:nvPr>
        </p:nvSpPr>
        <p:spPr/>
        <p:txBody>
          <a:bodyPr/>
          <a:lstStyle/>
          <a:p>
            <a:r>
              <a:rPr lang="en-US"/>
              <a:t>Presentation title</a:t>
            </a:r>
            <a:endParaRPr lang="en-US" dirty="0"/>
          </a:p>
        </p:txBody>
      </p:sp>
      <p:sp>
        <p:nvSpPr>
          <p:cNvPr id="6"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3" name="Freeform: Shape 2">
            <a:extLst>
              <a:ext uri="{FF2B5EF4-FFF2-40B4-BE49-F238E27FC236}">
                <a16:creationId xmlns:a16="http://schemas.microsoft.com/office/drawing/2014/main" id="{4C67F58F-7817-C13F-B745-9BFEF924AEB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Freeform: Shape 3">
            <a:extLst>
              <a:ext uri="{FF2B5EF4-FFF2-40B4-BE49-F238E27FC236}">
                <a16:creationId xmlns:a16="http://schemas.microsoft.com/office/drawing/2014/main" id="{2129A45C-B49F-386F-62F6-3D79606C4DF4}"/>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315586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8/30/2022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Freeform: Shape 6">
            <a:extLst>
              <a:ext uri="{FF2B5EF4-FFF2-40B4-BE49-F238E27FC236}">
                <a16:creationId xmlns:a16="http://schemas.microsoft.com/office/drawing/2014/main" id="{A2A4E1CB-B988-BDBA-0C04-C9277EAACC4B}"/>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86E6BDB-0AD8-83B1-0E82-64DAC4C2C388}"/>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34E73749-BD75-D896-463A-2BB95738015D}"/>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92C68A7A-8E4A-0899-E590-EC58F3142A2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56384F5F-BEE9-2E27-ADD2-C019300E9D1A}"/>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A0C9716C-9448-BE5F-4037-5DE7E5368DFF}"/>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5212596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6E91E96-98B0-4413-9547-46F3504108EF}" type="datetimeFigureOut">
              <a:rPr lang="en-US" smtClean="0"/>
              <a:t>8/30/2022</a:t>
            </a:fld>
            <a:endParaRPr lang="en-US" dirty="0"/>
          </a:p>
        </p:txBody>
      </p:sp>
      <p:sp>
        <p:nvSpPr>
          <p:cNvPr id="5" name="Footer Placeholder 2"/>
          <p:cNvSpPr>
            <a:spLocks noGrp="1"/>
          </p:cNvSpPr>
          <p:nvPr>
            <p:ph type="ftr" sz="quarter" idx="11"/>
          </p:nvPr>
        </p:nvSpPr>
        <p:spPr/>
        <p:txBody>
          <a:bodyPr/>
          <a:lstStyle/>
          <a:p>
            <a:r>
              <a:rPr lang="en-US"/>
              <a:t>Presentation title</a:t>
            </a:r>
            <a:endParaRPr lang="en-US" dirty="0"/>
          </a:p>
        </p:txBody>
      </p:sp>
      <p:sp>
        <p:nvSpPr>
          <p:cNvPr id="6"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2" name="Freeform: Shape 1">
            <a:extLst>
              <a:ext uri="{FF2B5EF4-FFF2-40B4-BE49-F238E27FC236}">
                <a16:creationId xmlns:a16="http://schemas.microsoft.com/office/drawing/2014/main" id="{8C18856B-39FD-4E78-56DC-5404C2D858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reeform: Shape 2">
            <a:extLst>
              <a:ext uri="{FF2B5EF4-FFF2-40B4-BE49-F238E27FC236}">
                <a16:creationId xmlns:a16="http://schemas.microsoft.com/office/drawing/2014/main" id="{77E260B3-7BB3-9C96-94F1-C746ECAAB85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402530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5C68B11-C5A8-448C-8CE9-B1A273C79CFC}" type="datetimeFigureOut">
              <a:rPr lang="en-US" smtClean="0"/>
              <a:t>8/30/2022</a:t>
            </a:fld>
            <a:endParaRPr lang="en-US" dirty="0"/>
          </a:p>
        </p:txBody>
      </p:sp>
      <p:sp>
        <p:nvSpPr>
          <p:cNvPr id="5" name="Footer Placeholder 5"/>
          <p:cNvSpPr>
            <a:spLocks noGrp="1"/>
          </p:cNvSpPr>
          <p:nvPr>
            <p:ph type="ftr" sz="quarter" idx="11"/>
          </p:nvPr>
        </p:nvSpPr>
        <p:spPr/>
        <p:txBody>
          <a:bodyPr/>
          <a:lstStyle/>
          <a:p>
            <a:r>
              <a:rPr lang="en-US"/>
              <a:t>Presentation title</a:t>
            </a:r>
            <a:endParaRPr lang="en-US" dirty="0"/>
          </a:p>
        </p:txBody>
      </p:sp>
      <p:sp>
        <p:nvSpPr>
          <p:cNvPr id="6"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7452D5DC-CDD5-5A51-B0B7-6F949BF7622F}"/>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4230742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8/30/2022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C5CB643E-874E-8F38-1E85-3A661271F166}"/>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5906181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8/30/2022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941567261"/>
      </p:ext>
    </p:extLst>
  </p:cSld>
  <p:clrMapOvr>
    <a:masterClrMapping/>
  </p:clrMapOvr>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8/30/2022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30275179"/>
      </p:ext>
    </p:extLst>
  </p:cSld>
  <p:clrMapOvr>
    <a:masterClrMapping/>
  </p:clrMapOvr>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8/30/2022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60690503"/>
      </p:ext>
    </p:extLst>
  </p:cSld>
  <p:clrMapOvr>
    <a:masterClrMapping/>
  </p:clrMapOvr>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8/30/2022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137636992"/>
      </p:ext>
    </p:extLst>
  </p:cSld>
  <p:clrMapOvr>
    <a:masterClrMapping/>
  </p:clrMapOvr>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298CD5-6C1E-4009-B41F-6DF62E31D3BE}" type="datetimeFigureOut">
              <a:rPr lang="en-US" smtClean="0"/>
              <a:pPr/>
              <a:t>8/30/2022</a:t>
            </a:fld>
            <a:endParaRPr lang="en-US" dirty="0"/>
          </a:p>
        </p:txBody>
      </p:sp>
      <p:sp>
        <p:nvSpPr>
          <p:cNvPr id="4"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404369923"/>
      </p:ext>
    </p:extLst>
  </p:cSld>
  <p:clrMapOvr>
    <a:masterClrMapping/>
  </p:clrMapOvr>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298CD5-6C1E-4009-B41F-6DF62E31D3BE}" type="datetimeFigureOut">
              <a:rPr lang="en-US" smtClean="0"/>
              <a:pPr/>
              <a:t>8/30/2022</a:t>
            </a:fld>
            <a:endParaRPr lang="en-US" dirty="0"/>
          </a:p>
        </p:txBody>
      </p:sp>
      <p:sp>
        <p:nvSpPr>
          <p:cNvPr id="4"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816934592"/>
      </p:ext>
    </p:extLst>
  </p:cSld>
  <p:clrMapOvr>
    <a:masterClrMapping/>
  </p:clrMapOvr>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8/30/2022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143368563"/>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8/30/2022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162341954"/>
      </p:ext>
    </p:extLst>
  </p:cSld>
  <p:clrMapOvr>
    <a:masterClrMapping/>
  </p:clrMapOvr>
  <p:hf hd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8/30/2022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33029714"/>
      </p:ext>
    </p:extLst>
  </p:cSld>
  <p:clrMapOvr>
    <a:masterClrMapping/>
  </p:clrMapOvr>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1233708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0298893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031512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2982259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40338584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58821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411145530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479656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4180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8/30/2022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
        <p:nvSpPr>
          <p:cNvPr id="10" name="Image 0" descr="preencoded.png">
            <a:extLst>
              <a:ext uri="{FF2B5EF4-FFF2-40B4-BE49-F238E27FC236}">
                <a16:creationId xmlns:a16="http://schemas.microsoft.com/office/drawing/2014/main" id="{20517687-5019-F83D-802E-FD4A6C55A02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E1801CBB-9EF5-2CC3-7F22-17F434745BD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92F1BF26-93F9-4130-8E1F-53864BB6349A}"/>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20BC498D-CFA6-1483-24ED-950CAEB3853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1965621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7EF4D4C-5367-4C26-9E2B-D8088D7FCA81}" type="datetimeFigureOut">
              <a:rPr lang="en-US" smtClean="0"/>
              <a:t>8/30/2022</a:t>
            </a:fld>
            <a:endParaRPr lang="en-US" dirty="0"/>
          </a:p>
        </p:txBody>
      </p:sp>
      <p:sp>
        <p:nvSpPr>
          <p:cNvPr id="5" name="Footer Placeholder 3"/>
          <p:cNvSpPr>
            <a:spLocks noGrp="1"/>
          </p:cNvSpPr>
          <p:nvPr>
            <p:ph type="ftr" sz="quarter" idx="11"/>
          </p:nvPr>
        </p:nvSpPr>
        <p:spPr/>
        <p:txBody>
          <a:bodyPr/>
          <a:lstStyle/>
          <a:p>
            <a:r>
              <a:rPr lang="en-US"/>
              <a:t>Presentation title</a:t>
            </a:r>
            <a:endParaRPr lang="en-US" dirty="0"/>
          </a:p>
        </p:txBody>
      </p:sp>
      <p:sp>
        <p:nvSpPr>
          <p:cNvPr id="6"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3" name="Freeform: Shape 2">
            <a:extLst>
              <a:ext uri="{FF2B5EF4-FFF2-40B4-BE49-F238E27FC236}">
                <a16:creationId xmlns:a16="http://schemas.microsoft.com/office/drawing/2014/main" id="{4C67F58F-7817-C13F-B745-9BFEF924AEB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Freeform: Shape 3">
            <a:extLst>
              <a:ext uri="{FF2B5EF4-FFF2-40B4-BE49-F238E27FC236}">
                <a16:creationId xmlns:a16="http://schemas.microsoft.com/office/drawing/2014/main" id="{2129A45C-B49F-386F-62F6-3D79606C4DF4}"/>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283428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6E91E96-98B0-4413-9547-46F3504108EF}" type="datetimeFigureOut">
              <a:rPr lang="en-US" smtClean="0"/>
              <a:t>8/30/2022</a:t>
            </a:fld>
            <a:endParaRPr lang="en-US" dirty="0"/>
          </a:p>
        </p:txBody>
      </p:sp>
      <p:sp>
        <p:nvSpPr>
          <p:cNvPr id="5" name="Footer Placeholder 2"/>
          <p:cNvSpPr>
            <a:spLocks noGrp="1"/>
          </p:cNvSpPr>
          <p:nvPr>
            <p:ph type="ftr" sz="quarter" idx="11"/>
          </p:nvPr>
        </p:nvSpPr>
        <p:spPr/>
        <p:txBody>
          <a:bodyPr/>
          <a:lstStyle/>
          <a:p>
            <a:r>
              <a:rPr lang="en-US"/>
              <a:t>Presentation title</a:t>
            </a:r>
            <a:endParaRPr lang="en-US" dirty="0"/>
          </a:p>
        </p:txBody>
      </p:sp>
      <p:sp>
        <p:nvSpPr>
          <p:cNvPr id="6"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2" name="Freeform: Shape 1">
            <a:extLst>
              <a:ext uri="{FF2B5EF4-FFF2-40B4-BE49-F238E27FC236}">
                <a16:creationId xmlns:a16="http://schemas.microsoft.com/office/drawing/2014/main" id="{8C18856B-39FD-4E78-56DC-5404C2D858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reeform: Shape 2">
            <a:extLst>
              <a:ext uri="{FF2B5EF4-FFF2-40B4-BE49-F238E27FC236}">
                <a16:creationId xmlns:a16="http://schemas.microsoft.com/office/drawing/2014/main" id="{77E260B3-7BB3-9C96-94F1-C746ECAAB85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826424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5C68B11-C5A8-448C-8CE9-B1A273C79CFC}" type="datetimeFigureOut">
              <a:rPr lang="en-US" smtClean="0"/>
              <a:t>8/30/2022</a:t>
            </a:fld>
            <a:endParaRPr lang="en-US" dirty="0"/>
          </a:p>
        </p:txBody>
      </p:sp>
      <p:sp>
        <p:nvSpPr>
          <p:cNvPr id="5" name="Footer Placeholder 5"/>
          <p:cNvSpPr>
            <a:spLocks noGrp="1"/>
          </p:cNvSpPr>
          <p:nvPr>
            <p:ph type="ftr" sz="quarter" idx="11"/>
          </p:nvPr>
        </p:nvSpPr>
        <p:spPr/>
        <p:txBody>
          <a:bodyPr/>
          <a:lstStyle/>
          <a:p>
            <a:r>
              <a:rPr lang="en-US"/>
              <a:t>Presentation title</a:t>
            </a:r>
            <a:endParaRPr lang="en-US" dirty="0"/>
          </a:p>
        </p:txBody>
      </p:sp>
      <p:sp>
        <p:nvSpPr>
          <p:cNvPr id="6"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7452D5DC-CDD5-5A51-B0B7-6F949BF7622F}"/>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903848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8/30/2022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C5CB643E-874E-8F38-1E85-3A661271F166}"/>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56732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image" Target="../media/image3.png"/><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image" Target="../media/image2.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image" Target="../media/image5.png"/><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theme" Target="../theme/theme2.xml"/><Relationship Id="rId30"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5">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6">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7">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8">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0298CD5-6C1E-4009-B41F-6DF62E31D3BE}" type="datetimeFigureOut">
              <a:rPr lang="en-US" smtClean="0"/>
              <a:pPr/>
              <a:t>8/30/2022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014923599"/>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 id="2147483797" r:id="rId18"/>
    <p:sldLayoutId id="2147483800" r:id="rId19"/>
    <p:sldLayoutId id="2147483801" r:id="rId20"/>
    <p:sldLayoutId id="2147483803" r:id="rId21"/>
    <p:sldLayoutId id="2147483655" r:id="rId22"/>
    <p:sldLayoutId id="2147483654" r:id="rId23"/>
  </p:sldLayoutIdLst>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8">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9">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0">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31">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0298CD5-6C1E-4009-B41F-6DF62E31D3BE}" type="datetimeFigureOut">
              <a:rPr lang="en-US" smtClean="0"/>
              <a:pPr/>
              <a:t>8/30/2022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531936897"/>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 id="2147483822" r:id="rId18"/>
    <p:sldLayoutId id="2147483823" r:id="rId19"/>
    <p:sldLayoutId id="2147483824" r:id="rId20"/>
    <p:sldLayoutId id="2147483825" r:id="rId21"/>
    <p:sldLayoutId id="2147483826" r:id="rId22"/>
    <p:sldLayoutId id="2147483827" r:id="rId23"/>
    <p:sldLayoutId id="2147483828" r:id="rId24"/>
    <p:sldLayoutId id="2147483829" r:id="rId25"/>
    <p:sldLayoutId id="2147483830" r:id="rId26"/>
  </p:sldLayoutIdLst>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png"/><Relationship Id="rId7"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png"/><Relationship Id="rId7"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4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6.png"/><Relationship Id="rId2" Type="http://schemas.openxmlformats.org/officeDocument/2006/relationships/image" Target="../media/image28.png"/><Relationship Id="rId1" Type="http://schemas.openxmlformats.org/officeDocument/2006/relationships/slideLayout" Target="../slideLayouts/slideLayout4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png"/><Relationship Id="rId7"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2.png"/><Relationship Id="rId7"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0.xml"/><Relationship Id="rId5" Type="http://schemas.openxmlformats.org/officeDocument/2006/relationships/image" Target="../media/image43.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png"/><Relationship Id="rId7"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png"/><Relationship Id="rId7"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12" name="Freeform: Shape 11">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1154955" y="4777380"/>
            <a:ext cx="6974911" cy="861420"/>
          </a:xfrm>
        </p:spPr>
        <p:txBody>
          <a:bodyPr>
            <a:normAutofit/>
          </a:bodyPr>
          <a:lstStyle/>
          <a:p>
            <a:r>
              <a:rPr lang="en-US" sz="2400" b="1" dirty="0">
                <a:solidFill>
                  <a:schemeClr val="tx1">
                    <a:lumMod val="85000"/>
                    <a:lumOff val="15000"/>
                  </a:schemeClr>
                </a:solidFill>
              </a:rPr>
              <a:t>APR GROUP</a:t>
            </a:r>
          </a:p>
          <a:p>
            <a:endParaRPr lang="en-US" dirty="0">
              <a:solidFill>
                <a:schemeClr val="tx1">
                  <a:lumMod val="85000"/>
                  <a:lumOff val="15000"/>
                </a:schemeClr>
              </a:solidFill>
            </a:endParaRPr>
          </a:p>
        </p:txBody>
      </p:sp>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1154955" y="1447800"/>
            <a:ext cx="6974915" cy="3329581"/>
          </a:xfrm>
        </p:spPr>
        <p:txBody>
          <a:bodyPr>
            <a:normAutofit/>
          </a:bodyPr>
          <a:lstStyle/>
          <a:p>
            <a:pPr>
              <a:lnSpc>
                <a:spcPct val="90000"/>
              </a:lnSpc>
            </a:pPr>
            <a:r>
              <a:rPr lang="en-US" dirty="0"/>
              <a:t>Credit Card Approval</a:t>
            </a:r>
            <a:br>
              <a:rPr lang="en-US" dirty="0"/>
            </a:br>
            <a:endParaRPr lang="en-US" dirty="0"/>
          </a:p>
        </p:txBody>
      </p:sp>
      <p:sp>
        <p:nvSpPr>
          <p:cNvPr id="14" name="Rectangle 13">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315684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8504717" y="503767"/>
            <a:ext cx="2275995" cy="639233"/>
          </a:xfrm>
        </p:spPr>
        <p:txBody>
          <a:bodyPr vert="horz" lIns="91440" tIns="45720" rIns="91440" bIns="45720" rtlCol="0" anchor="b">
            <a:noAutofit/>
          </a:bodyPr>
          <a:lstStyle/>
          <a:p>
            <a:pPr algn="ctr"/>
            <a:r>
              <a:rPr lang="en-US" b="1"/>
              <a:t>MODEL</a:t>
            </a:r>
            <a:endParaRPr lang="en-US" b="1" dirty="0"/>
          </a:p>
        </p:txBody>
      </p:sp>
      <p:pic>
        <p:nvPicPr>
          <p:cNvPr id="5" name="Picture 4" descr="Financial graphs on a dark display">
            <a:extLst>
              <a:ext uri="{FF2B5EF4-FFF2-40B4-BE49-F238E27FC236}">
                <a16:creationId xmlns:a16="http://schemas.microsoft.com/office/drawing/2014/main" id="{9D7501F2-B053-6FF5-C47A-6B31B2F84025}"/>
              </a:ext>
            </a:extLst>
          </p:cNvPr>
          <p:cNvPicPr>
            <a:picLocks noChangeAspect="1"/>
          </p:cNvPicPr>
          <p:nvPr/>
        </p:nvPicPr>
        <p:blipFill rotWithShape="1">
          <a:blip r:embed="rId7"/>
          <a:srcRect l="25977" r="31785"/>
          <a:stretch/>
        </p:blipFill>
        <p:spPr>
          <a:xfrm>
            <a:off x="0" y="10"/>
            <a:ext cx="3871096" cy="6857990"/>
          </a:xfrm>
          <a:prstGeom prst="rect">
            <a:avLst/>
          </a:prstGeom>
        </p:spPr>
      </p:pic>
      <p:pic>
        <p:nvPicPr>
          <p:cNvPr id="16" name="Picture 15">
            <a:extLst>
              <a:ext uri="{FF2B5EF4-FFF2-40B4-BE49-F238E27FC236}">
                <a16:creationId xmlns:a16="http://schemas.microsoft.com/office/drawing/2014/main" id="{50EDF98A-4DF9-99DB-BB68-C8C189B22508}"/>
              </a:ext>
            </a:extLst>
          </p:cNvPr>
          <p:cNvPicPr>
            <a:picLocks noChangeAspect="1"/>
          </p:cNvPicPr>
          <p:nvPr/>
        </p:nvPicPr>
        <p:blipFill>
          <a:blip r:embed="rId8"/>
          <a:stretch>
            <a:fillRect/>
          </a:stretch>
        </p:blipFill>
        <p:spPr>
          <a:xfrm>
            <a:off x="590136" y="1225000"/>
            <a:ext cx="11144250" cy="5391150"/>
          </a:xfrm>
          <a:prstGeom prst="rect">
            <a:avLst/>
          </a:prstGeom>
        </p:spPr>
      </p:pic>
    </p:spTree>
    <p:extLst>
      <p:ext uri="{BB962C8B-B14F-4D97-AF65-F5344CB8AC3E}">
        <p14:creationId xmlns:p14="http://schemas.microsoft.com/office/powerpoint/2010/main" val="2523681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8504717" y="503767"/>
            <a:ext cx="2275995" cy="639233"/>
          </a:xfrm>
        </p:spPr>
        <p:txBody>
          <a:bodyPr vert="horz" lIns="91440" tIns="45720" rIns="91440" bIns="45720" rtlCol="0" anchor="b">
            <a:noAutofit/>
          </a:bodyPr>
          <a:lstStyle/>
          <a:p>
            <a:pPr algn="ctr"/>
            <a:r>
              <a:rPr lang="en-US" b="1"/>
              <a:t>MODEL</a:t>
            </a:r>
            <a:endParaRPr lang="en-US" b="1" dirty="0"/>
          </a:p>
        </p:txBody>
      </p:sp>
      <p:pic>
        <p:nvPicPr>
          <p:cNvPr id="5" name="Picture 4" descr="Financial graphs on a dark display">
            <a:extLst>
              <a:ext uri="{FF2B5EF4-FFF2-40B4-BE49-F238E27FC236}">
                <a16:creationId xmlns:a16="http://schemas.microsoft.com/office/drawing/2014/main" id="{9D7501F2-B053-6FF5-C47A-6B31B2F84025}"/>
              </a:ext>
            </a:extLst>
          </p:cNvPr>
          <p:cNvPicPr>
            <a:picLocks noChangeAspect="1"/>
          </p:cNvPicPr>
          <p:nvPr/>
        </p:nvPicPr>
        <p:blipFill rotWithShape="1">
          <a:blip r:embed="rId7"/>
          <a:srcRect l="25977" r="31785"/>
          <a:stretch/>
        </p:blipFill>
        <p:spPr>
          <a:xfrm>
            <a:off x="0" y="10"/>
            <a:ext cx="3871096" cy="6857990"/>
          </a:xfrm>
          <a:prstGeom prst="rect">
            <a:avLst/>
          </a:prstGeom>
        </p:spPr>
      </p:pic>
      <p:pic>
        <p:nvPicPr>
          <p:cNvPr id="12" name="Picture 11">
            <a:extLst>
              <a:ext uri="{FF2B5EF4-FFF2-40B4-BE49-F238E27FC236}">
                <a16:creationId xmlns:a16="http://schemas.microsoft.com/office/drawing/2014/main" id="{61273991-41DF-EB78-5D6E-433A1747DECE}"/>
              </a:ext>
            </a:extLst>
          </p:cNvPr>
          <p:cNvPicPr>
            <a:picLocks noChangeAspect="1"/>
          </p:cNvPicPr>
          <p:nvPr/>
        </p:nvPicPr>
        <p:blipFill>
          <a:blip r:embed="rId8"/>
          <a:stretch>
            <a:fillRect/>
          </a:stretch>
        </p:blipFill>
        <p:spPr>
          <a:xfrm>
            <a:off x="293687" y="1236657"/>
            <a:ext cx="11730287" cy="5117576"/>
          </a:xfrm>
          <a:prstGeom prst="rect">
            <a:avLst/>
          </a:prstGeom>
        </p:spPr>
      </p:pic>
    </p:spTree>
    <p:extLst>
      <p:ext uri="{BB962C8B-B14F-4D97-AF65-F5344CB8AC3E}">
        <p14:creationId xmlns:p14="http://schemas.microsoft.com/office/powerpoint/2010/main" val="2896655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a:xfrm>
            <a:off x="306324" y="266532"/>
            <a:ext cx="8983980" cy="768096"/>
          </a:xfrm>
        </p:spPr>
        <p:txBody>
          <a:bodyPr/>
          <a:lstStyle/>
          <a:p>
            <a:r>
              <a:rPr lang="en-US" dirty="0"/>
              <a:t>HOW WE GET THERE</a:t>
            </a: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2800" b="0" i="0" u="none" strike="noStrike" kern="1200" cap="none" spc="0" normalizeH="0" baseline="0" noProof="0" smtClean="0">
                <a:ln>
                  <a:noFill/>
                </a:ln>
                <a:solidFill>
                  <a:prstClr val="white">
                    <a:tint val="75000"/>
                  </a:prstClr>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12</a:t>
            </a:fld>
            <a:endParaRPr kumimoji="0" lang="en-US" sz="2800" b="0" i="0" u="none" strike="noStrike" kern="1200" cap="none" spc="0" normalizeH="0" baseline="0" noProof="0" dirty="0">
              <a:ln>
                <a:noFill/>
              </a:ln>
              <a:solidFill>
                <a:prstClr val="white">
                  <a:tint val="75000"/>
                </a:prstClr>
              </a:solidFill>
              <a:effectLst/>
              <a:uLnTx/>
              <a:uFillTx/>
              <a:latin typeface="Century Gothic" panose="020B0502020202020204"/>
              <a:ea typeface="+mn-ea"/>
              <a:cs typeface="+mn-cs"/>
            </a:endParaRPr>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a:xfrm>
            <a:off x="138546" y="1861204"/>
            <a:ext cx="3624211" cy="4512980"/>
          </a:xfrm>
        </p:spPr>
        <p:txBody>
          <a:bodyPr/>
          <a:lstStyle/>
          <a:p>
            <a:r>
              <a:rPr lang="en-US" dirty="0">
                <a:solidFill>
                  <a:schemeClr val="accent4">
                    <a:lumMod val="40000"/>
                    <a:lumOff val="60000"/>
                  </a:schemeClr>
                </a:solidFill>
              </a:rPr>
              <a:t>Logistic regression</a:t>
            </a:r>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a:xfrm>
            <a:off x="1439765" y="1320892"/>
            <a:ext cx="932688" cy="932688"/>
          </a:xfrm>
        </p:spPr>
      </p:pic>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a:xfrm>
            <a:off x="277092" y="2941605"/>
            <a:ext cx="3485665" cy="284784"/>
          </a:xfrm>
        </p:spPr>
        <p:txBody>
          <a:bodyPr/>
          <a:lstStyle/>
          <a:p>
            <a:r>
              <a:rPr lang="en-US" dirty="0"/>
              <a:t>Accuracy Score is 73%</a:t>
            </a:r>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a:xfrm>
            <a:off x="4010751" y="1830600"/>
            <a:ext cx="3749457" cy="4543583"/>
          </a:xfrm>
        </p:spPr>
        <p:txBody>
          <a:bodyPr/>
          <a:lstStyle/>
          <a:p>
            <a:r>
              <a:rPr lang="en-US" dirty="0">
                <a:solidFill>
                  <a:schemeClr val="accent6">
                    <a:lumMod val="40000"/>
                    <a:lumOff val="60000"/>
                  </a:schemeClr>
                </a:solidFill>
              </a:rPr>
              <a:t>Decision tree classifier</a:t>
            </a:r>
          </a:p>
        </p:txBody>
      </p:sp>
      <p:pic>
        <p:nvPicPr>
          <p:cNvPr id="76" name="Picture Placeholder 75" descr="increasing chart icon">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3"/>
          <a:srcRect/>
          <a:stretch/>
        </p:blipFill>
        <p:spPr>
          <a:xfrm>
            <a:off x="5401055" y="1247897"/>
            <a:ext cx="932688" cy="932688"/>
          </a:xfrm>
        </p:spPr>
      </p:pic>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a:xfrm>
            <a:off x="4010750" y="2941605"/>
            <a:ext cx="3749458" cy="487396"/>
          </a:xfrm>
        </p:spPr>
        <p:txBody>
          <a:bodyPr/>
          <a:lstStyle/>
          <a:p>
            <a:r>
              <a:rPr lang="en-US" dirty="0"/>
              <a:t>Accuracy Score is 85%</a:t>
            </a:r>
          </a:p>
        </p:txBody>
      </p:sp>
      <p:sp>
        <p:nvSpPr>
          <p:cNvPr id="4" name="Text Placeholder 3">
            <a:extLst>
              <a:ext uri="{FF2B5EF4-FFF2-40B4-BE49-F238E27FC236}">
                <a16:creationId xmlns:a16="http://schemas.microsoft.com/office/drawing/2014/main" id="{03745CA7-A767-9133-8871-800B16D5D722}"/>
              </a:ext>
            </a:extLst>
          </p:cNvPr>
          <p:cNvSpPr>
            <a:spLocks noGrp="1"/>
          </p:cNvSpPr>
          <p:nvPr>
            <p:ph type="body" sz="quarter" idx="17"/>
          </p:nvPr>
        </p:nvSpPr>
        <p:spPr>
          <a:xfrm>
            <a:off x="8092439" y="1787237"/>
            <a:ext cx="3961015" cy="4512980"/>
          </a:xfrm>
        </p:spPr>
        <p:txBody>
          <a:bodyPr/>
          <a:lstStyle/>
          <a:p>
            <a:r>
              <a:rPr lang="en-US" altLang="zh-CN" dirty="0">
                <a:solidFill>
                  <a:schemeClr val="accent3">
                    <a:lumMod val="40000"/>
                    <a:lumOff val="60000"/>
                  </a:schemeClr>
                </a:solidFill>
              </a:rPr>
              <a:t>Random forest classifier</a:t>
            </a:r>
            <a:endParaRPr lang="en-US" dirty="0">
              <a:solidFill>
                <a:schemeClr val="accent3">
                  <a:lumMod val="40000"/>
                  <a:lumOff val="60000"/>
                </a:schemeClr>
              </a:solidFill>
            </a:endParaRPr>
          </a:p>
        </p:txBody>
      </p:sp>
      <p:pic>
        <p:nvPicPr>
          <p:cNvPr id="80" name="Picture Placeholder 79" descr="chain link icon">
            <a:extLst>
              <a:ext uri="{FF2B5EF4-FFF2-40B4-BE49-F238E27FC236}">
                <a16:creationId xmlns:a16="http://schemas.microsoft.com/office/drawing/2014/main" id="{FCC17566-BE36-5CE0-25C6-8AC132D1479D}"/>
              </a:ext>
            </a:extLst>
          </p:cNvPr>
          <p:cNvPicPr>
            <a:picLocks noGrp="1" noChangeAspect="1"/>
          </p:cNvPicPr>
          <p:nvPr>
            <p:ph type="pic" sz="quarter" idx="24"/>
          </p:nvPr>
        </p:nvPicPr>
        <p:blipFill rotWithShape="1">
          <a:blip r:embed="rId4"/>
          <a:srcRect t="85" b="85"/>
          <a:stretch/>
        </p:blipFill>
        <p:spPr>
          <a:xfrm>
            <a:off x="9606602" y="1237291"/>
            <a:ext cx="932688" cy="932688"/>
          </a:xfrm>
        </p:spPr>
      </p:pic>
      <p:sp>
        <p:nvSpPr>
          <p:cNvPr id="8" name="Text Placeholder 7">
            <a:extLst>
              <a:ext uri="{FF2B5EF4-FFF2-40B4-BE49-F238E27FC236}">
                <a16:creationId xmlns:a16="http://schemas.microsoft.com/office/drawing/2014/main" id="{7063C991-877C-CD1D-A03D-547E04121FE0}"/>
              </a:ext>
            </a:extLst>
          </p:cNvPr>
          <p:cNvSpPr>
            <a:spLocks noGrp="1"/>
          </p:cNvSpPr>
          <p:nvPr>
            <p:ph type="body" sz="quarter" idx="22"/>
          </p:nvPr>
        </p:nvSpPr>
        <p:spPr>
          <a:xfrm>
            <a:off x="8340435" y="2862349"/>
            <a:ext cx="3574473" cy="364039"/>
          </a:xfrm>
        </p:spPr>
        <p:txBody>
          <a:bodyPr/>
          <a:lstStyle/>
          <a:p>
            <a:r>
              <a:rPr lang="en-US" dirty="0"/>
              <a:t>Accuracy Score is 85%</a:t>
            </a:r>
          </a:p>
        </p:txBody>
      </p:sp>
      <p:pic>
        <p:nvPicPr>
          <p:cNvPr id="10" name="Picture 9">
            <a:extLst>
              <a:ext uri="{FF2B5EF4-FFF2-40B4-BE49-F238E27FC236}">
                <a16:creationId xmlns:a16="http://schemas.microsoft.com/office/drawing/2014/main" id="{80AFE1DA-CAAA-72EB-2CC0-5F2AD7B10621}"/>
              </a:ext>
            </a:extLst>
          </p:cNvPr>
          <p:cNvPicPr>
            <a:picLocks noChangeAspect="1"/>
          </p:cNvPicPr>
          <p:nvPr/>
        </p:nvPicPr>
        <p:blipFill>
          <a:blip r:embed="rId5"/>
          <a:stretch>
            <a:fillRect/>
          </a:stretch>
        </p:blipFill>
        <p:spPr>
          <a:xfrm>
            <a:off x="8092440" y="3429001"/>
            <a:ext cx="3961014" cy="2871216"/>
          </a:xfrm>
          <a:prstGeom prst="rect">
            <a:avLst/>
          </a:prstGeom>
        </p:spPr>
      </p:pic>
      <p:pic>
        <p:nvPicPr>
          <p:cNvPr id="12" name="Picture 11">
            <a:extLst>
              <a:ext uri="{FF2B5EF4-FFF2-40B4-BE49-F238E27FC236}">
                <a16:creationId xmlns:a16="http://schemas.microsoft.com/office/drawing/2014/main" id="{1020DAF4-9A23-960E-D7BC-E5BCC9F3E7B5}"/>
              </a:ext>
            </a:extLst>
          </p:cNvPr>
          <p:cNvPicPr>
            <a:picLocks noChangeAspect="1"/>
          </p:cNvPicPr>
          <p:nvPr/>
        </p:nvPicPr>
        <p:blipFill>
          <a:blip r:embed="rId6"/>
          <a:stretch>
            <a:fillRect/>
          </a:stretch>
        </p:blipFill>
        <p:spPr>
          <a:xfrm>
            <a:off x="4010751" y="3429001"/>
            <a:ext cx="3749459" cy="2945183"/>
          </a:xfrm>
          <a:prstGeom prst="rect">
            <a:avLst/>
          </a:prstGeom>
        </p:spPr>
      </p:pic>
      <p:pic>
        <p:nvPicPr>
          <p:cNvPr id="14" name="Picture 13">
            <a:extLst>
              <a:ext uri="{FF2B5EF4-FFF2-40B4-BE49-F238E27FC236}">
                <a16:creationId xmlns:a16="http://schemas.microsoft.com/office/drawing/2014/main" id="{4470FE09-0C75-EE76-0B62-1658E86B9105}"/>
              </a:ext>
            </a:extLst>
          </p:cNvPr>
          <p:cNvPicPr>
            <a:picLocks noChangeAspect="1"/>
          </p:cNvPicPr>
          <p:nvPr/>
        </p:nvPicPr>
        <p:blipFill>
          <a:blip r:embed="rId7"/>
          <a:stretch>
            <a:fillRect/>
          </a:stretch>
        </p:blipFill>
        <p:spPr>
          <a:xfrm>
            <a:off x="138546" y="3429001"/>
            <a:ext cx="3624211" cy="2950401"/>
          </a:xfrm>
          <a:prstGeom prst="rect">
            <a:avLst/>
          </a:prstGeom>
        </p:spPr>
      </p:pic>
    </p:spTree>
    <p:extLst>
      <p:ext uri="{BB962C8B-B14F-4D97-AF65-F5344CB8AC3E}">
        <p14:creationId xmlns:p14="http://schemas.microsoft.com/office/powerpoint/2010/main" val="249904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a:xfrm>
            <a:off x="306324" y="266532"/>
            <a:ext cx="8983980" cy="768096"/>
          </a:xfrm>
        </p:spPr>
        <p:txBody>
          <a:bodyPr/>
          <a:lstStyle/>
          <a:p>
            <a:r>
              <a:rPr lang="en-US" dirty="0"/>
              <a:t>HOW WE GET THERE</a:t>
            </a: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2800" b="0" i="0" u="none" strike="noStrike" kern="1200" cap="none" spc="0" normalizeH="0" baseline="0" noProof="0" smtClean="0">
                <a:ln>
                  <a:noFill/>
                </a:ln>
                <a:solidFill>
                  <a:prstClr val="white">
                    <a:tint val="75000"/>
                  </a:prstClr>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13</a:t>
            </a:fld>
            <a:endParaRPr kumimoji="0" lang="en-US" sz="2800" b="0" i="0" u="none" strike="noStrike" kern="1200" cap="none" spc="0" normalizeH="0" baseline="0" noProof="0" dirty="0">
              <a:ln>
                <a:noFill/>
              </a:ln>
              <a:solidFill>
                <a:prstClr val="white">
                  <a:tint val="75000"/>
                </a:prstClr>
              </a:solidFill>
              <a:effectLst/>
              <a:uLnTx/>
              <a:uFillTx/>
              <a:latin typeface="Century Gothic" panose="020B0502020202020204"/>
              <a:ea typeface="+mn-ea"/>
              <a:cs typeface="+mn-cs"/>
            </a:endParaRPr>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a:xfrm>
            <a:off x="138546" y="1861204"/>
            <a:ext cx="3624211" cy="4512980"/>
          </a:xfrm>
        </p:spPr>
        <p:txBody>
          <a:bodyPr/>
          <a:lstStyle/>
          <a:p>
            <a:r>
              <a:rPr lang="en-US" dirty="0">
                <a:solidFill>
                  <a:schemeClr val="accent4">
                    <a:lumMod val="40000"/>
                    <a:lumOff val="60000"/>
                  </a:schemeClr>
                </a:solidFill>
              </a:rPr>
              <a:t>Logistic regression</a:t>
            </a:r>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a:xfrm>
            <a:off x="1439765" y="1320892"/>
            <a:ext cx="932688" cy="932688"/>
          </a:xfrm>
        </p:spPr>
      </p:pic>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a:xfrm>
            <a:off x="277092" y="2941605"/>
            <a:ext cx="3485665" cy="284784"/>
          </a:xfrm>
        </p:spPr>
        <p:txBody>
          <a:bodyPr/>
          <a:lstStyle/>
          <a:p>
            <a:r>
              <a:rPr lang="en-US" dirty="0"/>
              <a:t>Accuracy Score is 73%</a:t>
            </a:r>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a:xfrm>
            <a:off x="4010751" y="1830600"/>
            <a:ext cx="3749457" cy="4543583"/>
          </a:xfrm>
        </p:spPr>
        <p:txBody>
          <a:bodyPr/>
          <a:lstStyle/>
          <a:p>
            <a:r>
              <a:rPr lang="en-US" dirty="0">
                <a:solidFill>
                  <a:schemeClr val="accent6">
                    <a:lumMod val="40000"/>
                    <a:lumOff val="60000"/>
                  </a:schemeClr>
                </a:solidFill>
              </a:rPr>
              <a:t>Decision tree classifier</a:t>
            </a:r>
          </a:p>
        </p:txBody>
      </p:sp>
      <p:pic>
        <p:nvPicPr>
          <p:cNvPr id="76" name="Picture Placeholder 75" descr="increasing chart icon">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3"/>
          <a:srcRect/>
          <a:stretch/>
        </p:blipFill>
        <p:spPr>
          <a:xfrm>
            <a:off x="5401055" y="1247897"/>
            <a:ext cx="932688" cy="932688"/>
          </a:xfrm>
        </p:spPr>
      </p:pic>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a:xfrm>
            <a:off x="4010750" y="2941605"/>
            <a:ext cx="3749458" cy="487396"/>
          </a:xfrm>
        </p:spPr>
        <p:txBody>
          <a:bodyPr/>
          <a:lstStyle/>
          <a:p>
            <a:r>
              <a:rPr lang="en-US" dirty="0"/>
              <a:t>Accuracy Score is 85%</a:t>
            </a:r>
          </a:p>
        </p:txBody>
      </p:sp>
      <p:sp>
        <p:nvSpPr>
          <p:cNvPr id="4" name="Text Placeholder 3">
            <a:extLst>
              <a:ext uri="{FF2B5EF4-FFF2-40B4-BE49-F238E27FC236}">
                <a16:creationId xmlns:a16="http://schemas.microsoft.com/office/drawing/2014/main" id="{03745CA7-A767-9133-8871-800B16D5D722}"/>
              </a:ext>
            </a:extLst>
          </p:cNvPr>
          <p:cNvSpPr>
            <a:spLocks noGrp="1"/>
          </p:cNvSpPr>
          <p:nvPr>
            <p:ph type="body" sz="quarter" idx="17"/>
          </p:nvPr>
        </p:nvSpPr>
        <p:spPr>
          <a:xfrm>
            <a:off x="8092439" y="1787237"/>
            <a:ext cx="3961015" cy="4512980"/>
          </a:xfrm>
        </p:spPr>
        <p:txBody>
          <a:bodyPr/>
          <a:lstStyle/>
          <a:p>
            <a:r>
              <a:rPr lang="en-US" altLang="zh-CN" dirty="0">
                <a:solidFill>
                  <a:schemeClr val="accent3">
                    <a:lumMod val="40000"/>
                    <a:lumOff val="60000"/>
                  </a:schemeClr>
                </a:solidFill>
              </a:rPr>
              <a:t>Random forest classifier</a:t>
            </a:r>
            <a:endParaRPr lang="en-US" dirty="0">
              <a:solidFill>
                <a:schemeClr val="accent3">
                  <a:lumMod val="40000"/>
                  <a:lumOff val="60000"/>
                </a:schemeClr>
              </a:solidFill>
            </a:endParaRPr>
          </a:p>
        </p:txBody>
      </p:sp>
      <p:pic>
        <p:nvPicPr>
          <p:cNvPr id="80" name="Picture Placeholder 79" descr="chain link icon">
            <a:extLst>
              <a:ext uri="{FF2B5EF4-FFF2-40B4-BE49-F238E27FC236}">
                <a16:creationId xmlns:a16="http://schemas.microsoft.com/office/drawing/2014/main" id="{FCC17566-BE36-5CE0-25C6-8AC132D1479D}"/>
              </a:ext>
            </a:extLst>
          </p:cNvPr>
          <p:cNvPicPr>
            <a:picLocks noGrp="1" noChangeAspect="1"/>
          </p:cNvPicPr>
          <p:nvPr>
            <p:ph type="pic" sz="quarter" idx="24"/>
          </p:nvPr>
        </p:nvPicPr>
        <p:blipFill rotWithShape="1">
          <a:blip r:embed="rId4"/>
          <a:srcRect t="85" b="85"/>
          <a:stretch/>
        </p:blipFill>
        <p:spPr>
          <a:xfrm>
            <a:off x="9606602" y="1237291"/>
            <a:ext cx="932688" cy="932688"/>
          </a:xfrm>
        </p:spPr>
      </p:pic>
      <p:sp>
        <p:nvSpPr>
          <p:cNvPr id="8" name="Text Placeholder 7">
            <a:extLst>
              <a:ext uri="{FF2B5EF4-FFF2-40B4-BE49-F238E27FC236}">
                <a16:creationId xmlns:a16="http://schemas.microsoft.com/office/drawing/2014/main" id="{7063C991-877C-CD1D-A03D-547E04121FE0}"/>
              </a:ext>
            </a:extLst>
          </p:cNvPr>
          <p:cNvSpPr>
            <a:spLocks noGrp="1"/>
          </p:cNvSpPr>
          <p:nvPr>
            <p:ph type="body" sz="quarter" idx="22"/>
          </p:nvPr>
        </p:nvSpPr>
        <p:spPr>
          <a:xfrm>
            <a:off x="8340435" y="2862349"/>
            <a:ext cx="3574473" cy="364039"/>
          </a:xfrm>
        </p:spPr>
        <p:txBody>
          <a:bodyPr/>
          <a:lstStyle/>
          <a:p>
            <a:r>
              <a:rPr lang="en-US" dirty="0"/>
              <a:t>Accuracy Score is 85%</a:t>
            </a:r>
          </a:p>
        </p:txBody>
      </p:sp>
      <p:pic>
        <p:nvPicPr>
          <p:cNvPr id="17" name="Picture 16">
            <a:extLst>
              <a:ext uri="{FF2B5EF4-FFF2-40B4-BE49-F238E27FC236}">
                <a16:creationId xmlns:a16="http://schemas.microsoft.com/office/drawing/2014/main" id="{3155ECDD-09EE-F5FE-DAD8-2DBE70567161}"/>
              </a:ext>
            </a:extLst>
          </p:cNvPr>
          <p:cNvPicPr>
            <a:picLocks noChangeAspect="1"/>
          </p:cNvPicPr>
          <p:nvPr/>
        </p:nvPicPr>
        <p:blipFill>
          <a:blip r:embed="rId5"/>
          <a:stretch>
            <a:fillRect/>
          </a:stretch>
        </p:blipFill>
        <p:spPr>
          <a:xfrm>
            <a:off x="4010750" y="3605038"/>
            <a:ext cx="3749457" cy="1320765"/>
          </a:xfrm>
          <a:prstGeom prst="rect">
            <a:avLst/>
          </a:prstGeom>
        </p:spPr>
      </p:pic>
      <p:pic>
        <p:nvPicPr>
          <p:cNvPr id="19" name="Picture 18">
            <a:extLst>
              <a:ext uri="{FF2B5EF4-FFF2-40B4-BE49-F238E27FC236}">
                <a16:creationId xmlns:a16="http://schemas.microsoft.com/office/drawing/2014/main" id="{AE5739C7-C5AD-CF78-64D4-A4A6A0BB34B2}"/>
              </a:ext>
            </a:extLst>
          </p:cNvPr>
          <p:cNvPicPr>
            <a:picLocks noChangeAspect="1"/>
          </p:cNvPicPr>
          <p:nvPr/>
        </p:nvPicPr>
        <p:blipFill>
          <a:blip r:embed="rId6"/>
          <a:stretch>
            <a:fillRect/>
          </a:stretch>
        </p:blipFill>
        <p:spPr>
          <a:xfrm>
            <a:off x="8090353" y="3592303"/>
            <a:ext cx="3963102" cy="1333500"/>
          </a:xfrm>
          <a:prstGeom prst="rect">
            <a:avLst/>
          </a:prstGeom>
        </p:spPr>
      </p:pic>
      <p:pic>
        <p:nvPicPr>
          <p:cNvPr id="21" name="Picture 20">
            <a:extLst>
              <a:ext uri="{FF2B5EF4-FFF2-40B4-BE49-F238E27FC236}">
                <a16:creationId xmlns:a16="http://schemas.microsoft.com/office/drawing/2014/main" id="{98B99437-6CC2-BE4C-A4CB-7EAAE2852841}"/>
              </a:ext>
            </a:extLst>
          </p:cNvPr>
          <p:cNvPicPr>
            <a:picLocks noChangeAspect="1"/>
          </p:cNvPicPr>
          <p:nvPr/>
        </p:nvPicPr>
        <p:blipFill>
          <a:blip r:embed="rId7"/>
          <a:stretch>
            <a:fillRect/>
          </a:stretch>
        </p:blipFill>
        <p:spPr>
          <a:xfrm>
            <a:off x="138546" y="3602242"/>
            <a:ext cx="3624211" cy="1320765"/>
          </a:xfrm>
          <a:prstGeom prst="rect">
            <a:avLst/>
          </a:prstGeom>
        </p:spPr>
      </p:pic>
    </p:spTree>
    <p:extLst>
      <p:ext uri="{BB962C8B-B14F-4D97-AF65-F5344CB8AC3E}">
        <p14:creationId xmlns:p14="http://schemas.microsoft.com/office/powerpoint/2010/main" val="4074227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8504717" y="503767"/>
            <a:ext cx="2275995" cy="639233"/>
          </a:xfrm>
        </p:spPr>
        <p:txBody>
          <a:bodyPr vert="horz" lIns="91440" tIns="45720" rIns="91440" bIns="45720" rtlCol="0" anchor="b">
            <a:noAutofit/>
          </a:bodyPr>
          <a:lstStyle/>
          <a:p>
            <a:pPr algn="ctr"/>
            <a:r>
              <a:rPr lang="en-US" b="1" dirty="0"/>
              <a:t>FLASK</a:t>
            </a:r>
          </a:p>
        </p:txBody>
      </p:sp>
      <p:pic>
        <p:nvPicPr>
          <p:cNvPr id="5" name="Picture 4" descr="Financial graphs on a dark display">
            <a:extLst>
              <a:ext uri="{FF2B5EF4-FFF2-40B4-BE49-F238E27FC236}">
                <a16:creationId xmlns:a16="http://schemas.microsoft.com/office/drawing/2014/main" id="{9D7501F2-B053-6FF5-C47A-6B31B2F84025}"/>
              </a:ext>
            </a:extLst>
          </p:cNvPr>
          <p:cNvPicPr>
            <a:picLocks noChangeAspect="1"/>
          </p:cNvPicPr>
          <p:nvPr/>
        </p:nvPicPr>
        <p:blipFill rotWithShape="1">
          <a:blip r:embed="rId7"/>
          <a:srcRect l="25977" r="31785"/>
          <a:stretch/>
        </p:blipFill>
        <p:spPr>
          <a:xfrm>
            <a:off x="0" y="10"/>
            <a:ext cx="3871096" cy="6857990"/>
          </a:xfrm>
          <a:prstGeom prst="rect">
            <a:avLst/>
          </a:prstGeom>
        </p:spPr>
      </p:pic>
      <p:pic>
        <p:nvPicPr>
          <p:cNvPr id="6" name="Picture 5">
            <a:extLst>
              <a:ext uri="{FF2B5EF4-FFF2-40B4-BE49-F238E27FC236}">
                <a16:creationId xmlns:a16="http://schemas.microsoft.com/office/drawing/2014/main" id="{20BAAE65-69BA-ABA6-2103-F479245CC219}"/>
              </a:ext>
            </a:extLst>
          </p:cNvPr>
          <p:cNvPicPr>
            <a:picLocks noChangeAspect="1"/>
          </p:cNvPicPr>
          <p:nvPr/>
        </p:nvPicPr>
        <p:blipFill>
          <a:blip r:embed="rId8"/>
          <a:stretch>
            <a:fillRect/>
          </a:stretch>
        </p:blipFill>
        <p:spPr>
          <a:xfrm>
            <a:off x="2357425" y="946961"/>
            <a:ext cx="5482324" cy="5530039"/>
          </a:xfrm>
          <a:prstGeom prst="rect">
            <a:avLst/>
          </a:prstGeom>
        </p:spPr>
      </p:pic>
    </p:spTree>
    <p:extLst>
      <p:ext uri="{BB962C8B-B14F-4D97-AF65-F5344CB8AC3E}">
        <p14:creationId xmlns:p14="http://schemas.microsoft.com/office/powerpoint/2010/main" val="472252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8504717" y="503767"/>
            <a:ext cx="2275995" cy="639233"/>
          </a:xfrm>
        </p:spPr>
        <p:txBody>
          <a:bodyPr vert="horz" lIns="91440" tIns="45720" rIns="91440" bIns="45720" rtlCol="0" anchor="b">
            <a:noAutofit/>
          </a:bodyPr>
          <a:lstStyle/>
          <a:p>
            <a:pPr algn="ctr"/>
            <a:r>
              <a:rPr lang="en-US" b="1" dirty="0"/>
              <a:t>FLASK</a:t>
            </a:r>
          </a:p>
        </p:txBody>
      </p:sp>
      <p:pic>
        <p:nvPicPr>
          <p:cNvPr id="5" name="Picture 4" descr="Financial graphs on a dark display">
            <a:extLst>
              <a:ext uri="{FF2B5EF4-FFF2-40B4-BE49-F238E27FC236}">
                <a16:creationId xmlns:a16="http://schemas.microsoft.com/office/drawing/2014/main" id="{9D7501F2-B053-6FF5-C47A-6B31B2F84025}"/>
              </a:ext>
            </a:extLst>
          </p:cNvPr>
          <p:cNvPicPr>
            <a:picLocks noChangeAspect="1"/>
          </p:cNvPicPr>
          <p:nvPr/>
        </p:nvPicPr>
        <p:blipFill rotWithShape="1">
          <a:blip r:embed="rId7"/>
          <a:srcRect l="25977" r="31785"/>
          <a:stretch/>
        </p:blipFill>
        <p:spPr>
          <a:xfrm>
            <a:off x="0" y="10"/>
            <a:ext cx="3871096" cy="6857990"/>
          </a:xfrm>
          <a:prstGeom prst="rect">
            <a:avLst/>
          </a:prstGeom>
        </p:spPr>
      </p:pic>
      <p:pic>
        <p:nvPicPr>
          <p:cNvPr id="4" name="Picture 3">
            <a:extLst>
              <a:ext uri="{FF2B5EF4-FFF2-40B4-BE49-F238E27FC236}">
                <a16:creationId xmlns:a16="http://schemas.microsoft.com/office/drawing/2014/main" id="{2131276A-38AE-3E9F-AAC9-21DA5E78DEA6}"/>
              </a:ext>
            </a:extLst>
          </p:cNvPr>
          <p:cNvPicPr>
            <a:picLocks noChangeAspect="1"/>
          </p:cNvPicPr>
          <p:nvPr/>
        </p:nvPicPr>
        <p:blipFill>
          <a:blip r:embed="rId8"/>
          <a:stretch>
            <a:fillRect/>
          </a:stretch>
        </p:blipFill>
        <p:spPr>
          <a:xfrm>
            <a:off x="2118757" y="1377829"/>
            <a:ext cx="5880655" cy="4866506"/>
          </a:xfrm>
          <a:prstGeom prst="rect">
            <a:avLst/>
          </a:prstGeom>
        </p:spPr>
      </p:pic>
    </p:spTree>
    <p:extLst>
      <p:ext uri="{BB962C8B-B14F-4D97-AF65-F5344CB8AC3E}">
        <p14:creationId xmlns:p14="http://schemas.microsoft.com/office/powerpoint/2010/main" val="1993177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646111" y="452718"/>
            <a:ext cx="9404723" cy="767687"/>
          </a:xfrm>
        </p:spPr>
        <p:txBody>
          <a:bodyPr>
            <a:normAutofit/>
          </a:bodyPr>
          <a:lstStyle/>
          <a:p>
            <a:r>
              <a:rPr lang="en-US" dirty="0"/>
              <a:t>FINAL THOUGHTS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a:xfrm>
            <a:off x="10352540" y="295729"/>
            <a:ext cx="838199" cy="767687"/>
          </a:xfrm>
        </p:spPr>
        <p:txBody>
          <a:bodyPr>
            <a:normAutofit/>
          </a:bodyPr>
          <a:lstStyle/>
          <a:p>
            <a:pPr>
              <a:spcAft>
                <a:spcPts val="600"/>
              </a:spcAft>
            </a:pPr>
            <a:fld id="{48F63A3B-78C7-47BE-AE5E-E10140E04643}" type="slidenum">
              <a:rPr lang="en-US" smtClean="0"/>
              <a:pPr>
                <a:spcAft>
                  <a:spcPts val="600"/>
                </a:spcAft>
              </a:pPr>
              <a:t>16</a:t>
            </a:fld>
            <a:endParaRPr lang="en-US"/>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5958275" y="2327564"/>
            <a:ext cx="5362004" cy="3331497"/>
          </a:xfrm>
        </p:spPr>
        <p:txBody>
          <a:bodyPr anchor="ctr">
            <a:normAutofit/>
          </a:bodyPr>
          <a:lstStyle/>
          <a:p>
            <a:r>
              <a:rPr lang="en-US" sz="1800" dirty="0"/>
              <a:t>There were a few steps that were necessary. There were also some interesting discoveries within the data as well. A machine learning model was developed to predict whether a person’s application for a credit card would get approved or not based on information about that person.</a:t>
            </a:r>
          </a:p>
          <a:p>
            <a:endParaRPr lang="en-US" sz="1800" dirty="0"/>
          </a:p>
          <a:p>
            <a:endParaRPr lang="en-US" sz="1800" dirty="0"/>
          </a:p>
        </p:txBody>
      </p:sp>
      <p:pic>
        <p:nvPicPr>
          <p:cNvPr id="6" name="Picture 5">
            <a:extLst>
              <a:ext uri="{FF2B5EF4-FFF2-40B4-BE49-F238E27FC236}">
                <a16:creationId xmlns:a16="http://schemas.microsoft.com/office/drawing/2014/main" id="{2E8BA0EF-C96F-854C-EA08-D72A25D35898}"/>
              </a:ext>
            </a:extLst>
          </p:cNvPr>
          <p:cNvPicPr>
            <a:picLocks noChangeAspect="1"/>
          </p:cNvPicPr>
          <p:nvPr/>
        </p:nvPicPr>
        <p:blipFill>
          <a:blip r:embed="rId3"/>
          <a:stretch>
            <a:fillRect/>
          </a:stretch>
        </p:blipFill>
        <p:spPr>
          <a:xfrm>
            <a:off x="793360" y="1307506"/>
            <a:ext cx="3857550" cy="5185450"/>
          </a:xfrm>
          <a:prstGeom prst="rect">
            <a:avLst/>
          </a:prstGeom>
        </p:spPr>
      </p:pic>
    </p:spTree>
    <p:extLst>
      <p:ext uri="{BB962C8B-B14F-4D97-AF65-F5344CB8AC3E}">
        <p14:creationId xmlns:p14="http://schemas.microsoft.com/office/powerpoint/2010/main" val="94818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638501" y="1581912"/>
            <a:ext cx="7013448" cy="1627632"/>
          </a:xfrm>
        </p:spPr>
        <p:txBody>
          <a:bodyPr/>
          <a:lstStyle/>
          <a:p>
            <a:r>
              <a:rPr lang="en-US" dirty="0"/>
              <a:t>The increased credit card applications and subsequent debt reflects consumers’ struggles to keep up with inflation. Stubbornly high prices on groceries, gasoline and other basic needs have changed how Americans spend their money.</a:t>
            </a:r>
          </a:p>
        </p:txBody>
      </p:sp>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5"/>
          </p:nvPr>
        </p:nvSpPr>
        <p:spPr>
          <a:xfrm>
            <a:off x="3870405" y="1063416"/>
            <a:ext cx="768096" cy="1627632"/>
          </a:xfrm>
        </p:spPr>
        <p:txBody>
          <a:bodyPr/>
          <a:lstStyle/>
          <a:p>
            <a:r>
              <a:rPr lang="en-US" dirty="0"/>
              <a:t>“</a:t>
            </a:r>
          </a:p>
        </p:txBody>
      </p:sp>
      <p:sp>
        <p:nvSpPr>
          <p:cNvPr id="5" name="Text Placeholder 4">
            <a:extLst>
              <a:ext uri="{FF2B5EF4-FFF2-40B4-BE49-F238E27FC236}">
                <a16:creationId xmlns:a16="http://schemas.microsoft.com/office/drawing/2014/main" id="{EEE736C0-59DE-A4DF-7A05-6F22D48CC0D3}"/>
              </a:ext>
            </a:extLst>
          </p:cNvPr>
          <p:cNvSpPr>
            <a:spLocks noGrp="1"/>
          </p:cNvSpPr>
          <p:nvPr>
            <p:ph type="body" sz="quarter" idx="14"/>
          </p:nvPr>
        </p:nvSpPr>
        <p:spPr>
          <a:xfrm>
            <a:off x="7034508" y="4787702"/>
            <a:ext cx="768096" cy="1627632"/>
          </a:xfrm>
        </p:spPr>
        <p:txBody>
          <a:bodyPr/>
          <a:lstStyle/>
          <a:p>
            <a:r>
              <a:rPr lang="en-US" dirty="0"/>
              <a: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17</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dirty="0"/>
              <a:t>MEET OUR TEAM</a:t>
            </a:r>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18</a:t>
            </a:fld>
            <a:endParaRPr lang="en-US" dirty="0"/>
          </a:p>
        </p:txBody>
      </p:sp>
      <p:pic>
        <p:nvPicPr>
          <p:cNvPr id="16" name="Picture Placeholder 15">
            <a:extLst>
              <a:ext uri="{FF2B5EF4-FFF2-40B4-BE49-F238E27FC236}">
                <a16:creationId xmlns:a16="http://schemas.microsoft.com/office/drawing/2014/main" id="{53DF829E-A1C4-421E-3B50-ABC29F74AD7E}"/>
              </a:ext>
            </a:extLst>
          </p:cNvPr>
          <p:cNvPicPr>
            <a:picLocks noGrp="1" noChangeAspect="1"/>
          </p:cNvPicPr>
          <p:nvPr>
            <p:ph type="pic" sz="quarter" idx="13"/>
          </p:nvPr>
        </p:nvPicPr>
        <p:blipFill>
          <a:blip r:embed="rId2"/>
          <a:srcRect/>
          <a:stretch/>
        </p:blipFill>
        <p:spPr>
          <a:xfrm>
            <a:off x="758905" y="2393215"/>
            <a:ext cx="2596896" cy="2596300"/>
          </a:xfrm>
        </p:spPr>
      </p:pic>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p:txBody>
          <a:bodyPr/>
          <a:lstStyle/>
          <a:p>
            <a:r>
              <a:rPr lang="en-US" dirty="0"/>
              <a:t>Sravitha MatLAPUDI</a:t>
            </a:r>
          </a:p>
        </p:txBody>
      </p:sp>
      <p:sp>
        <p:nvSpPr>
          <p:cNvPr id="5" name="Text Placeholder 4">
            <a:extLst>
              <a:ext uri="{FF2B5EF4-FFF2-40B4-BE49-F238E27FC236}">
                <a16:creationId xmlns:a16="http://schemas.microsoft.com/office/drawing/2014/main" id="{91128191-45A5-DEA1-F978-421F83D5E664}"/>
              </a:ext>
            </a:extLst>
          </p:cNvPr>
          <p:cNvSpPr>
            <a:spLocks noGrp="1"/>
          </p:cNvSpPr>
          <p:nvPr>
            <p:ph type="body" sz="quarter" idx="15"/>
          </p:nvPr>
        </p:nvSpPr>
        <p:spPr/>
        <p:txBody>
          <a:bodyPr/>
          <a:lstStyle/>
          <a:p>
            <a:r>
              <a:rPr lang="en-US" dirty="0"/>
              <a:t>ETL, Code Research, Code Build, Modeling</a:t>
            </a:r>
          </a:p>
        </p:txBody>
      </p:sp>
      <p:pic>
        <p:nvPicPr>
          <p:cNvPr id="18" name="Picture Placeholder 17">
            <a:extLst>
              <a:ext uri="{FF2B5EF4-FFF2-40B4-BE49-F238E27FC236}">
                <a16:creationId xmlns:a16="http://schemas.microsoft.com/office/drawing/2014/main" id="{E5C9C66F-AADD-4ED0-1C1D-B85BA2731ECA}"/>
              </a:ext>
            </a:extLst>
          </p:cNvPr>
          <p:cNvPicPr>
            <a:picLocks noGrp="1" noChangeAspect="1"/>
          </p:cNvPicPr>
          <p:nvPr>
            <p:ph type="pic" sz="quarter" idx="17"/>
          </p:nvPr>
        </p:nvPicPr>
        <p:blipFill>
          <a:blip r:embed="rId3"/>
          <a:srcRect t="2353" b="2353"/>
          <a:stretch/>
        </p:blipFill>
        <p:spPr>
          <a:xfrm>
            <a:off x="3517361" y="2392619"/>
            <a:ext cx="2596896" cy="2596896"/>
          </a:xfrm>
        </p:spPr>
      </p:pic>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p:txBody>
          <a:bodyPr/>
          <a:lstStyle/>
          <a:p>
            <a:r>
              <a:rPr lang="en-US" dirty="0"/>
              <a:t>TRUTH PRICE </a:t>
            </a:r>
          </a:p>
        </p:txBody>
      </p:sp>
      <p:sp>
        <p:nvSpPr>
          <p:cNvPr id="8" name="Text Placeholder 7">
            <a:extLst>
              <a:ext uri="{FF2B5EF4-FFF2-40B4-BE49-F238E27FC236}">
                <a16:creationId xmlns:a16="http://schemas.microsoft.com/office/drawing/2014/main" id="{F46AF003-A457-D7E6-F39B-1A85A426A3E5}"/>
              </a:ext>
            </a:extLst>
          </p:cNvPr>
          <p:cNvSpPr>
            <a:spLocks noGrp="1"/>
          </p:cNvSpPr>
          <p:nvPr>
            <p:ph type="body" sz="quarter" idx="18"/>
          </p:nvPr>
        </p:nvSpPr>
        <p:spPr/>
        <p:txBody>
          <a:bodyPr/>
          <a:lstStyle/>
          <a:p>
            <a:r>
              <a:rPr lang="en-US" dirty="0"/>
              <a:t>ETL, Code Research, Code Build, Modeling</a:t>
            </a:r>
          </a:p>
        </p:txBody>
      </p:sp>
      <p:pic>
        <p:nvPicPr>
          <p:cNvPr id="20" name="Picture Placeholder 19">
            <a:extLst>
              <a:ext uri="{FF2B5EF4-FFF2-40B4-BE49-F238E27FC236}">
                <a16:creationId xmlns:a16="http://schemas.microsoft.com/office/drawing/2014/main" id="{886BA800-53E3-4B2D-1E62-F03543D34994}"/>
              </a:ext>
            </a:extLst>
          </p:cNvPr>
          <p:cNvPicPr>
            <a:picLocks noGrp="1" noChangeAspect="1"/>
          </p:cNvPicPr>
          <p:nvPr>
            <p:ph type="pic" sz="quarter" idx="20"/>
          </p:nvPr>
        </p:nvPicPr>
        <p:blipFill>
          <a:blip r:embed="rId4"/>
          <a:srcRect t="10024" b="10024"/>
          <a:stretch/>
        </p:blipFill>
        <p:spPr>
          <a:xfrm>
            <a:off x="6275817" y="2393215"/>
            <a:ext cx="2596896" cy="2596896"/>
          </a:xfrm>
        </p:spPr>
      </p:pic>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p:txBody>
          <a:bodyPr/>
          <a:lstStyle/>
          <a:p>
            <a:r>
              <a:rPr lang="en-US" dirty="0"/>
              <a:t>Jeff Frazier​</a:t>
            </a:r>
          </a:p>
        </p:txBody>
      </p:sp>
      <p:sp>
        <p:nvSpPr>
          <p:cNvPr id="11" name="Text Placeholder 10">
            <a:extLst>
              <a:ext uri="{FF2B5EF4-FFF2-40B4-BE49-F238E27FC236}">
                <a16:creationId xmlns:a16="http://schemas.microsoft.com/office/drawing/2014/main" id="{B3CED26D-9022-0D83-FB0D-E3471E6F7ECE}"/>
              </a:ext>
            </a:extLst>
          </p:cNvPr>
          <p:cNvSpPr>
            <a:spLocks noGrp="1"/>
          </p:cNvSpPr>
          <p:nvPr>
            <p:ph type="body" sz="quarter" idx="21"/>
          </p:nvPr>
        </p:nvSpPr>
        <p:spPr/>
        <p:txBody>
          <a:bodyPr/>
          <a:lstStyle/>
          <a:p>
            <a:r>
              <a:rPr lang="en-US" dirty="0"/>
              <a:t>Visuals, Presentation Build , Data Research</a:t>
            </a:r>
          </a:p>
        </p:txBody>
      </p:sp>
      <p:pic>
        <p:nvPicPr>
          <p:cNvPr id="22" name="Picture Placeholder 21">
            <a:extLst>
              <a:ext uri="{FF2B5EF4-FFF2-40B4-BE49-F238E27FC236}">
                <a16:creationId xmlns:a16="http://schemas.microsoft.com/office/drawing/2014/main" id="{CF9A94E1-4A49-F134-498B-3886D8C21B47}"/>
              </a:ext>
            </a:extLst>
          </p:cNvPr>
          <p:cNvPicPr>
            <a:picLocks noGrp="1" noChangeAspect="1"/>
          </p:cNvPicPr>
          <p:nvPr>
            <p:ph type="pic" sz="quarter" idx="23"/>
          </p:nvPr>
        </p:nvPicPr>
        <p:blipFill>
          <a:blip r:embed="rId5"/>
          <a:srcRect t="8146" b="8146"/>
          <a:stretch/>
        </p:blipFill>
        <p:spPr>
          <a:xfrm>
            <a:off x="9034272" y="2393215"/>
            <a:ext cx="2596896" cy="2596896"/>
          </a:xfrm>
        </p:spPr>
      </p:pic>
      <p:sp>
        <p:nvSpPr>
          <p:cNvPr id="12" name="Text Placeholder 11">
            <a:extLst>
              <a:ext uri="{FF2B5EF4-FFF2-40B4-BE49-F238E27FC236}">
                <a16:creationId xmlns:a16="http://schemas.microsoft.com/office/drawing/2014/main" id="{518301B7-15C5-E184-096F-BF82F42163C2}"/>
              </a:ext>
            </a:extLst>
          </p:cNvPr>
          <p:cNvSpPr>
            <a:spLocks noGrp="1"/>
          </p:cNvSpPr>
          <p:nvPr>
            <p:ph type="body" sz="quarter" idx="22"/>
          </p:nvPr>
        </p:nvSpPr>
        <p:spPr/>
        <p:txBody>
          <a:bodyPr/>
          <a:lstStyle/>
          <a:p>
            <a:r>
              <a:rPr lang="en-US" dirty="0"/>
              <a:t>KHANH LE​</a:t>
            </a:r>
          </a:p>
        </p:txBody>
      </p:sp>
      <p:sp>
        <p:nvSpPr>
          <p:cNvPr id="14" name="Text Placeholder 13">
            <a:extLst>
              <a:ext uri="{FF2B5EF4-FFF2-40B4-BE49-F238E27FC236}">
                <a16:creationId xmlns:a16="http://schemas.microsoft.com/office/drawing/2014/main" id="{DD57FB11-65D1-6B1C-8D88-F932BF765A7C}"/>
              </a:ext>
            </a:extLst>
          </p:cNvPr>
          <p:cNvSpPr>
            <a:spLocks noGrp="1"/>
          </p:cNvSpPr>
          <p:nvPr>
            <p:ph type="body" sz="quarter" idx="24"/>
          </p:nvPr>
        </p:nvSpPr>
        <p:spPr/>
        <p:txBody>
          <a:bodyPr/>
          <a:lstStyle/>
          <a:p>
            <a:r>
              <a:rPr lang="en-US" dirty="0"/>
              <a:t>ETL, Code Research, Code Build, Modeling</a:t>
            </a:r>
          </a:p>
        </p:txBody>
      </p:sp>
    </p:spTree>
    <p:extLst>
      <p:ext uri="{BB962C8B-B14F-4D97-AF65-F5344CB8AC3E}">
        <p14:creationId xmlns:p14="http://schemas.microsoft.com/office/powerpoint/2010/main" val="2011930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821717" y="734291"/>
            <a:ext cx="8825658" cy="5389417"/>
          </a:xfrm>
        </p:spPr>
        <p:txBody>
          <a:bodyPr/>
          <a:lstStyle/>
          <a:p>
            <a:pPr algn="ctr"/>
            <a:r>
              <a:rPr lang="en-US" sz="5400" dirty="0"/>
              <a:t>Questions?</a:t>
            </a:r>
            <a:br>
              <a:rPr lang="en-US" dirty="0"/>
            </a:br>
            <a:r>
              <a:rPr lang="en-US" dirty="0"/>
              <a:t>THANK YOU</a:t>
            </a:r>
          </a:p>
        </p:txBody>
      </p:sp>
      <p:pic>
        <p:nvPicPr>
          <p:cNvPr id="5" name="Picture 4">
            <a:extLst>
              <a:ext uri="{FF2B5EF4-FFF2-40B4-BE49-F238E27FC236}">
                <a16:creationId xmlns:a16="http://schemas.microsoft.com/office/drawing/2014/main" id="{C9A4D04C-B124-CF65-830C-7BE5D91B8D13}"/>
              </a:ext>
            </a:extLst>
          </p:cNvPr>
          <p:cNvPicPr>
            <a:picLocks noChangeAspect="1"/>
          </p:cNvPicPr>
          <p:nvPr/>
        </p:nvPicPr>
        <p:blipFill>
          <a:blip r:embed="rId2"/>
          <a:stretch>
            <a:fillRect/>
          </a:stretch>
        </p:blipFill>
        <p:spPr>
          <a:xfrm>
            <a:off x="3377046" y="528910"/>
            <a:ext cx="5715000" cy="3609975"/>
          </a:xfrm>
          <a:prstGeom prst="rect">
            <a:avLst/>
          </a:prstGeom>
        </p:spPr>
      </p:pic>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965200"/>
            <a:ext cx="5693664" cy="768096"/>
          </a:xfrm>
        </p:spPr>
        <p:txBody>
          <a:bodyPr/>
          <a:lstStyle/>
          <a:p>
            <a:r>
              <a:rPr lang="en-US" sz="4400" b="1" dirty="0">
                <a:latin typeface="Arial Black" panose="020B0604020202020204" pitchFamily="34" charset="0"/>
                <a:ea typeface="Arial Regular" pitchFamily="34" charset="-122"/>
                <a:cs typeface="Arial Black" panose="020B0604020202020204" pitchFamily="34" charset="0"/>
              </a:rPr>
              <a:t>AGENDA</a:t>
            </a:r>
            <a:endParaRPr lang="en-US" sz="4400" b="1" dirty="0">
              <a:latin typeface="Arial Black" panose="020B0604020202020204" pitchFamily="34" charset="0"/>
              <a:cs typeface="Arial Black" panose="020B0604020202020204" pitchFamily="34" charset="0"/>
            </a:endParaRPr>
          </a:p>
        </p:txBody>
      </p:sp>
      <p:graphicFrame>
        <p:nvGraphicFramePr>
          <p:cNvPr id="25" name="Content Placeholder 2">
            <a:extLst>
              <a:ext uri="{FF2B5EF4-FFF2-40B4-BE49-F238E27FC236}">
                <a16:creationId xmlns:a16="http://schemas.microsoft.com/office/drawing/2014/main" id="{E061EB57-F4B1-70A3-F837-C5D7424E8334}"/>
              </a:ext>
            </a:extLst>
          </p:cNvPr>
          <p:cNvGraphicFramePr>
            <a:graphicFrameLocks noGrp="1"/>
          </p:cNvGraphicFramePr>
          <p:nvPr>
            <p:ph idx="1"/>
            <p:extLst>
              <p:ext uri="{D42A27DB-BD31-4B8C-83A1-F6EECF244321}">
                <p14:modId xmlns:p14="http://schemas.microsoft.com/office/powerpoint/2010/main" val="44286909"/>
              </p:ext>
            </p:extLst>
          </p:nvPr>
        </p:nvGraphicFramePr>
        <p:xfrm>
          <a:off x="1499616" y="2770632"/>
          <a:ext cx="5693664" cy="3122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b="1" dirty="0"/>
              <a:t>Overview</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1060275" y="1191492"/>
            <a:ext cx="8946541" cy="4641272"/>
          </a:xfrm>
        </p:spPr>
        <p:txBody>
          <a:bodyPr>
            <a:normAutofit/>
          </a:bodyPr>
          <a:lstStyle/>
          <a:p>
            <a:r>
              <a:rPr lang="en-US" dirty="0"/>
              <a:t>Credit card debt has recently surged in the United States as Americans borrowed billions of dollars to continue spending in the face of growing inflation. Credit card balances increased $46 billion in the second quarter, a 5.5 percent increase from the first quarter, and there was also an </a:t>
            </a:r>
            <a:r>
              <a:rPr lang="en-US" b="1" u="sng" dirty="0">
                <a:solidFill>
                  <a:srgbClr val="FDFBF6"/>
                </a:solidFill>
              </a:rPr>
              <a:t>uptick in new credit card accounts</a:t>
            </a:r>
            <a:r>
              <a:rPr lang="en-US" dirty="0"/>
              <a:t>. The 13 percent increase from the second quarter of 2021 to the second quarter of 2022 was the biggest such jump in more than 20 years. Americans are borrowing more which primarily can be attributable to higher prices. </a:t>
            </a:r>
          </a:p>
          <a:p>
            <a:r>
              <a:rPr lang="en-US" dirty="0"/>
              <a:t>The most used method to manage risk is credit score. It generally takes personal information along with other applicant data to predict potential defaults and borrowings. In this project, our goal was to build a credit card approval predictor.</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pic>
        <p:nvPicPr>
          <p:cNvPr id="5" name="Picture 4">
            <a:extLst>
              <a:ext uri="{FF2B5EF4-FFF2-40B4-BE49-F238E27FC236}">
                <a16:creationId xmlns:a16="http://schemas.microsoft.com/office/drawing/2014/main" id="{1DB18EDE-3E93-D182-FDBA-ECB17E2FA2C0}"/>
              </a:ext>
            </a:extLst>
          </p:cNvPr>
          <p:cNvPicPr>
            <a:picLocks noChangeAspect="1"/>
          </p:cNvPicPr>
          <p:nvPr/>
        </p:nvPicPr>
        <p:blipFill>
          <a:blip r:embed="rId2"/>
          <a:stretch>
            <a:fillRect/>
          </a:stretch>
        </p:blipFill>
        <p:spPr>
          <a:xfrm>
            <a:off x="9854414" y="4838970"/>
            <a:ext cx="2054111" cy="1706017"/>
          </a:xfrm>
          <a:prstGeom prst="rect">
            <a:avLst/>
          </a:prstGeom>
        </p:spPr>
      </p:pic>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646111" y="224792"/>
            <a:ext cx="9404723" cy="767687"/>
          </a:xfrm>
        </p:spPr>
        <p:txBody>
          <a:bodyPr/>
          <a:lstStyle/>
          <a:p>
            <a:r>
              <a:rPr lang="en-US" b="1" dirty="0"/>
              <a:t>Overview: Data</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1104293" y="992479"/>
            <a:ext cx="10086446" cy="3270980"/>
          </a:xfrm>
        </p:spPr>
        <p:txBody>
          <a:bodyPr>
            <a:normAutofit/>
          </a:bodyPr>
          <a:lstStyle/>
          <a:p>
            <a:r>
              <a:rPr lang="en-US" dirty="0"/>
              <a:t>2 Datasets</a:t>
            </a:r>
          </a:p>
          <a:p>
            <a:pPr marL="457200" lvl="1" indent="0">
              <a:buNone/>
            </a:pPr>
            <a:r>
              <a:rPr lang="en-US" dirty="0"/>
              <a:t>	Application Records										Credit Records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pic>
        <p:nvPicPr>
          <p:cNvPr id="5" name="Picture 4">
            <a:extLst>
              <a:ext uri="{FF2B5EF4-FFF2-40B4-BE49-F238E27FC236}">
                <a16:creationId xmlns:a16="http://schemas.microsoft.com/office/drawing/2014/main" id="{1DB18EDE-3E93-D182-FDBA-ECB17E2FA2C0}"/>
              </a:ext>
            </a:extLst>
          </p:cNvPr>
          <p:cNvPicPr>
            <a:picLocks noChangeAspect="1"/>
          </p:cNvPicPr>
          <p:nvPr/>
        </p:nvPicPr>
        <p:blipFill>
          <a:blip r:embed="rId2"/>
          <a:stretch>
            <a:fillRect/>
          </a:stretch>
        </p:blipFill>
        <p:spPr>
          <a:xfrm>
            <a:off x="8160765" y="136211"/>
            <a:ext cx="1308456" cy="1086722"/>
          </a:xfrm>
          <a:prstGeom prst="rect">
            <a:avLst/>
          </a:prstGeom>
        </p:spPr>
      </p:pic>
      <p:pic>
        <p:nvPicPr>
          <p:cNvPr id="6" name="Picture 5">
            <a:extLst>
              <a:ext uri="{FF2B5EF4-FFF2-40B4-BE49-F238E27FC236}">
                <a16:creationId xmlns:a16="http://schemas.microsoft.com/office/drawing/2014/main" id="{3E7BD71D-4C04-44E0-D759-D3DB77C4307F}"/>
              </a:ext>
            </a:extLst>
          </p:cNvPr>
          <p:cNvPicPr>
            <a:picLocks noChangeAspect="1"/>
          </p:cNvPicPr>
          <p:nvPr/>
        </p:nvPicPr>
        <p:blipFill>
          <a:blip r:embed="rId3"/>
          <a:stretch>
            <a:fillRect/>
          </a:stretch>
        </p:blipFill>
        <p:spPr>
          <a:xfrm>
            <a:off x="646111" y="1990528"/>
            <a:ext cx="5334982" cy="4545862"/>
          </a:xfrm>
          <a:prstGeom prst="rect">
            <a:avLst/>
          </a:prstGeom>
        </p:spPr>
      </p:pic>
      <p:pic>
        <p:nvPicPr>
          <p:cNvPr id="7" name="Picture 6">
            <a:extLst>
              <a:ext uri="{FF2B5EF4-FFF2-40B4-BE49-F238E27FC236}">
                <a16:creationId xmlns:a16="http://schemas.microsoft.com/office/drawing/2014/main" id="{A1AA7C5A-CEE6-A5D5-E5F0-6558C739D912}"/>
              </a:ext>
            </a:extLst>
          </p:cNvPr>
          <p:cNvPicPr>
            <a:picLocks noChangeAspect="1"/>
          </p:cNvPicPr>
          <p:nvPr/>
        </p:nvPicPr>
        <p:blipFill>
          <a:blip r:embed="rId4"/>
          <a:stretch>
            <a:fillRect/>
          </a:stretch>
        </p:blipFill>
        <p:spPr>
          <a:xfrm>
            <a:off x="6481880" y="1990527"/>
            <a:ext cx="5334982" cy="4545862"/>
          </a:xfrm>
          <a:prstGeom prst="rect">
            <a:avLst/>
          </a:prstGeom>
        </p:spPr>
      </p:pic>
    </p:spTree>
    <p:extLst>
      <p:ext uri="{BB962C8B-B14F-4D97-AF65-F5344CB8AC3E}">
        <p14:creationId xmlns:p14="http://schemas.microsoft.com/office/powerpoint/2010/main" val="2905692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p:txBody>
          <a:bodyPr/>
          <a:lstStyle/>
          <a:p>
            <a:r>
              <a:rPr lang="en-US" dirty="0"/>
              <a:t>A rise in new credit card accounts in the second quarter — 233 million — marked a high not seen since 2008.</a:t>
            </a:r>
          </a:p>
        </p:txBody>
      </p:sp>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5"/>
          </p:nvPr>
        </p:nvSpPr>
        <p:spPr/>
        <p:txBody>
          <a:bodyPr/>
          <a:lstStyle/>
          <a:p>
            <a:r>
              <a:rPr lang="en-US" dirty="0"/>
              <a:t>“</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7895844" y="5061190"/>
            <a:ext cx="3932238" cy="771574"/>
          </a:xfrm>
        </p:spPr>
        <p:txBody>
          <a:bodyPr/>
          <a:lstStyle/>
          <a:p>
            <a:r>
              <a:rPr lang="en-US" dirty="0"/>
              <a:t>Federal Reserve Bank of New York</a:t>
            </a:r>
          </a:p>
        </p:txBody>
      </p:sp>
      <p:sp>
        <p:nvSpPr>
          <p:cNvPr id="5" name="Text Placeholder 4">
            <a:extLst>
              <a:ext uri="{FF2B5EF4-FFF2-40B4-BE49-F238E27FC236}">
                <a16:creationId xmlns:a16="http://schemas.microsoft.com/office/drawing/2014/main" id="{EEE736C0-59DE-A4DF-7A05-6F22D48CC0D3}"/>
              </a:ext>
            </a:extLst>
          </p:cNvPr>
          <p:cNvSpPr>
            <a:spLocks noGrp="1"/>
          </p:cNvSpPr>
          <p:nvPr>
            <p:ph type="body" sz="quarter" idx="14"/>
          </p:nvPr>
        </p:nvSpPr>
        <p:spPr>
          <a:xfrm>
            <a:off x="6674289" y="3611880"/>
            <a:ext cx="768096" cy="1627632"/>
          </a:xfrm>
        </p:spPr>
        <p:txBody>
          <a:bodyPr/>
          <a:lstStyle/>
          <a:p>
            <a:r>
              <a:rPr lang="en-US" dirty="0"/>
              <a: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2078797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TASKS</a:t>
            </a:r>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p:txBody>
          <a:bodyPr/>
          <a:lstStyle/>
          <a:p>
            <a:pPr lvl="0"/>
            <a:r>
              <a:rPr lang="en-US" dirty="0">
                <a:solidFill>
                  <a:schemeClr val="tx1">
                    <a:lumMod val="95000"/>
                  </a:schemeClr>
                </a:solidFill>
              </a:rPr>
              <a:t>ETL</a:t>
            </a:r>
          </a:p>
        </p:txBody>
      </p:sp>
      <p:pic>
        <p:nvPicPr>
          <p:cNvPr id="292" name="Picture Placeholder 291" descr="checklist icon">
            <a:extLst>
              <a:ext uri="{FF2B5EF4-FFF2-40B4-BE49-F238E27FC236}">
                <a16:creationId xmlns:a16="http://schemas.microsoft.com/office/drawing/2014/main" id="{8167DB44-EDED-0971-E35D-A5FA1E47C215}"/>
              </a:ext>
            </a:extLst>
          </p:cNvPr>
          <p:cNvPicPr>
            <a:picLocks noGrp="1" noChangeAspect="1"/>
          </p:cNvPicPr>
          <p:nvPr>
            <p:ph type="pic" sz="quarter" idx="23"/>
          </p:nvPr>
        </p:nvPicPr>
        <p:blipFill rotWithShape="1">
          <a:blip r:embed="rId2"/>
          <a:srcRect/>
          <a:stretch/>
        </p:blipFill>
        <p:spPr/>
      </p:pic>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dirty="0"/>
              <a:t>Importing and loading the dataset.</a:t>
            </a:r>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p:txBody>
          <a:bodyPr/>
          <a:lstStyle/>
          <a:p>
            <a:r>
              <a:rPr lang="en-US" dirty="0">
                <a:solidFill>
                  <a:schemeClr val="tx1">
                    <a:lumMod val="95000"/>
                  </a:schemeClr>
                </a:solidFill>
              </a:rPr>
              <a:t>ETL</a:t>
            </a:r>
          </a:p>
          <a:p>
            <a:endParaRPr lang="en-US" dirty="0"/>
          </a:p>
        </p:txBody>
      </p:sp>
      <p:pic>
        <p:nvPicPr>
          <p:cNvPr id="290" name="Picture Placeholder 289" descr="person with loud speaker icon">
            <a:extLst>
              <a:ext uri="{FF2B5EF4-FFF2-40B4-BE49-F238E27FC236}">
                <a16:creationId xmlns:a16="http://schemas.microsoft.com/office/drawing/2014/main" id="{E63515FB-9439-CCAE-C220-6F0E5ECB75E8}"/>
              </a:ext>
            </a:extLst>
          </p:cNvPr>
          <p:cNvPicPr>
            <a:picLocks noGrp="1" noChangeAspect="1"/>
          </p:cNvPicPr>
          <p:nvPr>
            <p:ph type="pic" sz="quarter" idx="27"/>
          </p:nvPr>
        </p:nvPicPr>
        <p:blipFill rotWithShape="1">
          <a:blip r:embed="rId3"/>
          <a:srcRect t="113" b="113"/>
          <a:stretch/>
        </p:blipFill>
        <p:spPr/>
      </p:pic>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dirty="0">
                <a:solidFill>
                  <a:srgbClr val="C00000"/>
                </a:solidFill>
              </a:rPr>
              <a:t>Manipulating the data</a:t>
            </a:r>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p:txBody>
          <a:bodyPr/>
          <a:lstStyle/>
          <a:p>
            <a:r>
              <a:rPr lang="en-US" dirty="0">
                <a:solidFill>
                  <a:schemeClr val="tx1">
                    <a:lumMod val="95000"/>
                  </a:schemeClr>
                </a:solidFill>
              </a:rPr>
              <a:t>ETL</a:t>
            </a:r>
          </a:p>
          <a:p>
            <a:endParaRPr lang="en-US" dirty="0"/>
          </a:p>
        </p:txBody>
      </p:sp>
      <p:pic>
        <p:nvPicPr>
          <p:cNvPr id="288" name="Picture Placeholder 287" descr="blueprint icon">
            <a:extLst>
              <a:ext uri="{FF2B5EF4-FFF2-40B4-BE49-F238E27FC236}">
                <a16:creationId xmlns:a16="http://schemas.microsoft.com/office/drawing/2014/main" id="{A5707D4A-497A-679A-3ACA-721E8D0E2699}"/>
              </a:ext>
            </a:extLst>
          </p:cNvPr>
          <p:cNvPicPr>
            <a:picLocks noGrp="1" noChangeAspect="1"/>
          </p:cNvPicPr>
          <p:nvPr>
            <p:ph type="pic" sz="quarter" idx="26"/>
          </p:nvPr>
        </p:nvPicPr>
        <p:blipFill rotWithShape="1">
          <a:blip r:embed="rId4"/>
          <a:srcRect t="431" b="431"/>
          <a:stretch/>
        </p:blipFill>
        <p:spPr/>
      </p:pic>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dirty="0"/>
              <a:t>Pre-processing the data</a:t>
            </a:r>
          </a:p>
        </p:txBody>
      </p:sp>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p:txBody>
          <a:bodyPr/>
          <a:lstStyle/>
          <a:p>
            <a:r>
              <a:rPr lang="en-US" dirty="0">
                <a:solidFill>
                  <a:schemeClr val="tx1">
                    <a:lumMod val="95000"/>
                  </a:schemeClr>
                </a:solidFill>
              </a:rPr>
              <a:t>MODEL</a:t>
            </a:r>
          </a:p>
          <a:p>
            <a:endParaRPr lang="en-US" dirty="0"/>
          </a:p>
        </p:txBody>
      </p:sp>
      <p:pic>
        <p:nvPicPr>
          <p:cNvPr id="270" name="Picture Placeholder 269" descr="target icon">
            <a:extLst>
              <a:ext uri="{FF2B5EF4-FFF2-40B4-BE49-F238E27FC236}">
                <a16:creationId xmlns:a16="http://schemas.microsoft.com/office/drawing/2014/main" id="{DE7A4D25-3CA5-F92A-988A-F913C367D593}"/>
              </a:ext>
            </a:extLst>
          </p:cNvPr>
          <p:cNvPicPr>
            <a:picLocks noGrp="1" noChangeAspect="1"/>
          </p:cNvPicPr>
          <p:nvPr>
            <p:ph type="pic" sz="quarter" idx="25"/>
          </p:nvPr>
        </p:nvPicPr>
        <p:blipFill rotWithShape="1">
          <a:blip r:embed="rId5"/>
          <a:srcRect t="113" b="113"/>
          <a:stretch/>
        </p:blipFill>
        <p:spPr/>
      </p:pic>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US" dirty="0">
                <a:solidFill>
                  <a:srgbClr val="C00000"/>
                </a:solidFill>
              </a:rPr>
              <a:t>Fitting a Model to the training set</a:t>
            </a:r>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p:txBody>
          <a:bodyPr/>
          <a:lstStyle/>
          <a:p>
            <a:r>
              <a:rPr lang="en-US" dirty="0">
                <a:solidFill>
                  <a:schemeClr val="tx1">
                    <a:lumMod val="95000"/>
                  </a:schemeClr>
                </a:solidFill>
              </a:rPr>
              <a:t>FLASK</a:t>
            </a:r>
          </a:p>
          <a:p>
            <a:endParaRPr lang="en-US" dirty="0"/>
          </a:p>
        </p:txBody>
      </p:sp>
      <p:pic>
        <p:nvPicPr>
          <p:cNvPr id="268" name="Picture Placeholder 267" descr="rocket icon">
            <a:extLst>
              <a:ext uri="{FF2B5EF4-FFF2-40B4-BE49-F238E27FC236}">
                <a16:creationId xmlns:a16="http://schemas.microsoft.com/office/drawing/2014/main" id="{1A522F41-60C1-3803-6132-18E154C0E328}"/>
              </a:ext>
            </a:extLst>
          </p:cNvPr>
          <p:cNvPicPr>
            <a:picLocks noGrp="1" noChangeAspect="1"/>
          </p:cNvPicPr>
          <p:nvPr>
            <p:ph type="pic" sz="quarter" idx="24"/>
          </p:nvPr>
        </p:nvPicPr>
        <p:blipFill rotWithShape="1">
          <a:blip r:embed="rId6"/>
          <a:srcRect t="543" b="543"/>
          <a:stretch/>
        </p:blipFill>
        <p:spPr/>
      </p:pic>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lvl="0"/>
            <a:r>
              <a:rPr lang="en-US" dirty="0"/>
              <a:t>Evaluating the performance of the model</a:t>
            </a:r>
          </a:p>
        </p:txBody>
      </p:sp>
    </p:spTree>
    <p:extLst>
      <p:ext uri="{BB962C8B-B14F-4D97-AF65-F5344CB8AC3E}">
        <p14:creationId xmlns:p14="http://schemas.microsoft.com/office/powerpoint/2010/main" val="1600494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8504717" y="503767"/>
            <a:ext cx="2275995" cy="639233"/>
          </a:xfrm>
        </p:spPr>
        <p:txBody>
          <a:bodyPr vert="horz" lIns="91440" tIns="45720" rIns="91440" bIns="45720" rtlCol="0" anchor="b">
            <a:noAutofit/>
          </a:bodyPr>
          <a:lstStyle/>
          <a:p>
            <a:pPr algn="ctr"/>
            <a:r>
              <a:rPr lang="en-US" b="1" dirty="0"/>
              <a:t>ETL</a:t>
            </a:r>
          </a:p>
        </p:txBody>
      </p:sp>
      <p:pic>
        <p:nvPicPr>
          <p:cNvPr id="5" name="Picture 4" descr="Financial graphs on a dark display">
            <a:extLst>
              <a:ext uri="{FF2B5EF4-FFF2-40B4-BE49-F238E27FC236}">
                <a16:creationId xmlns:a16="http://schemas.microsoft.com/office/drawing/2014/main" id="{9D7501F2-B053-6FF5-C47A-6B31B2F84025}"/>
              </a:ext>
            </a:extLst>
          </p:cNvPr>
          <p:cNvPicPr>
            <a:picLocks noChangeAspect="1"/>
          </p:cNvPicPr>
          <p:nvPr/>
        </p:nvPicPr>
        <p:blipFill rotWithShape="1">
          <a:blip r:embed="rId7"/>
          <a:srcRect l="25977" r="31785"/>
          <a:stretch/>
        </p:blipFill>
        <p:spPr>
          <a:xfrm>
            <a:off x="0" y="10"/>
            <a:ext cx="3811548" cy="6857990"/>
          </a:xfrm>
          <a:prstGeom prst="rect">
            <a:avLst/>
          </a:prstGeom>
        </p:spPr>
      </p:pic>
      <p:pic>
        <p:nvPicPr>
          <p:cNvPr id="6" name="Picture 5">
            <a:extLst>
              <a:ext uri="{FF2B5EF4-FFF2-40B4-BE49-F238E27FC236}">
                <a16:creationId xmlns:a16="http://schemas.microsoft.com/office/drawing/2014/main" id="{A587D316-97C3-39F4-F16A-50325E6B5006}"/>
              </a:ext>
            </a:extLst>
          </p:cNvPr>
          <p:cNvPicPr>
            <a:picLocks noChangeAspect="1"/>
          </p:cNvPicPr>
          <p:nvPr/>
        </p:nvPicPr>
        <p:blipFill>
          <a:blip r:embed="rId8"/>
          <a:stretch>
            <a:fillRect/>
          </a:stretch>
        </p:blipFill>
        <p:spPr>
          <a:xfrm>
            <a:off x="889471" y="2353807"/>
            <a:ext cx="3864940" cy="3442531"/>
          </a:xfrm>
          <a:prstGeom prst="rect">
            <a:avLst/>
          </a:prstGeom>
        </p:spPr>
      </p:pic>
      <p:pic>
        <p:nvPicPr>
          <p:cNvPr id="7" name="Picture 6">
            <a:extLst>
              <a:ext uri="{FF2B5EF4-FFF2-40B4-BE49-F238E27FC236}">
                <a16:creationId xmlns:a16="http://schemas.microsoft.com/office/drawing/2014/main" id="{D298802D-3C87-4965-1391-CEA69CC2D8F0}"/>
              </a:ext>
            </a:extLst>
          </p:cNvPr>
          <p:cNvPicPr>
            <a:picLocks noChangeAspect="1"/>
          </p:cNvPicPr>
          <p:nvPr/>
        </p:nvPicPr>
        <p:blipFill>
          <a:blip r:embed="rId9"/>
          <a:stretch>
            <a:fillRect/>
          </a:stretch>
        </p:blipFill>
        <p:spPr>
          <a:xfrm>
            <a:off x="5241578" y="2353807"/>
            <a:ext cx="3766204" cy="3481287"/>
          </a:xfrm>
          <a:prstGeom prst="rect">
            <a:avLst/>
          </a:prstGeom>
        </p:spPr>
      </p:pic>
    </p:spTree>
    <p:extLst>
      <p:ext uri="{BB962C8B-B14F-4D97-AF65-F5344CB8AC3E}">
        <p14:creationId xmlns:p14="http://schemas.microsoft.com/office/powerpoint/2010/main" val="2952923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8504717" y="503767"/>
            <a:ext cx="2275995" cy="639233"/>
          </a:xfrm>
        </p:spPr>
        <p:txBody>
          <a:bodyPr vert="horz" lIns="91440" tIns="45720" rIns="91440" bIns="45720" rtlCol="0" anchor="b">
            <a:noAutofit/>
          </a:bodyPr>
          <a:lstStyle/>
          <a:p>
            <a:pPr algn="ctr"/>
            <a:r>
              <a:rPr lang="en-US" b="1" dirty="0"/>
              <a:t>ETL</a:t>
            </a:r>
          </a:p>
        </p:txBody>
      </p:sp>
      <p:pic>
        <p:nvPicPr>
          <p:cNvPr id="5" name="Picture 4" descr="Financial graphs on a dark display">
            <a:extLst>
              <a:ext uri="{FF2B5EF4-FFF2-40B4-BE49-F238E27FC236}">
                <a16:creationId xmlns:a16="http://schemas.microsoft.com/office/drawing/2014/main" id="{9D7501F2-B053-6FF5-C47A-6B31B2F84025}"/>
              </a:ext>
            </a:extLst>
          </p:cNvPr>
          <p:cNvPicPr>
            <a:picLocks noChangeAspect="1"/>
          </p:cNvPicPr>
          <p:nvPr/>
        </p:nvPicPr>
        <p:blipFill rotWithShape="1">
          <a:blip r:embed="rId7"/>
          <a:srcRect l="25977" r="31785"/>
          <a:stretch/>
        </p:blipFill>
        <p:spPr>
          <a:xfrm>
            <a:off x="0" y="17102"/>
            <a:ext cx="3871096" cy="6857990"/>
          </a:xfrm>
          <a:prstGeom prst="rect">
            <a:avLst/>
          </a:prstGeom>
        </p:spPr>
      </p:pic>
      <p:pic>
        <p:nvPicPr>
          <p:cNvPr id="10" name="Picture 9">
            <a:extLst>
              <a:ext uri="{FF2B5EF4-FFF2-40B4-BE49-F238E27FC236}">
                <a16:creationId xmlns:a16="http://schemas.microsoft.com/office/drawing/2014/main" id="{CF67F737-14EA-0135-5E89-944487F969BA}"/>
              </a:ext>
            </a:extLst>
          </p:cNvPr>
          <p:cNvPicPr>
            <a:picLocks noChangeAspect="1"/>
          </p:cNvPicPr>
          <p:nvPr/>
        </p:nvPicPr>
        <p:blipFill rotWithShape="1">
          <a:blip r:embed="rId8"/>
          <a:srcRect b="48377"/>
          <a:stretch/>
        </p:blipFill>
        <p:spPr>
          <a:xfrm>
            <a:off x="2056194" y="2163865"/>
            <a:ext cx="5499151" cy="2983043"/>
          </a:xfrm>
          <a:prstGeom prst="rect">
            <a:avLst/>
          </a:prstGeom>
        </p:spPr>
      </p:pic>
    </p:spTree>
    <p:extLst>
      <p:ext uri="{BB962C8B-B14F-4D97-AF65-F5344CB8AC3E}">
        <p14:creationId xmlns:p14="http://schemas.microsoft.com/office/powerpoint/2010/main" val="808206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8504717" y="503767"/>
            <a:ext cx="2275995" cy="639233"/>
          </a:xfrm>
        </p:spPr>
        <p:txBody>
          <a:bodyPr vert="horz" lIns="91440" tIns="45720" rIns="91440" bIns="45720" rtlCol="0" anchor="b">
            <a:noAutofit/>
          </a:bodyPr>
          <a:lstStyle/>
          <a:p>
            <a:pPr algn="ctr"/>
            <a:r>
              <a:rPr lang="en-US" b="1" dirty="0"/>
              <a:t>MODEL</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4132804" y="1180778"/>
            <a:ext cx="6261917" cy="5788589"/>
          </a:xfrm>
        </p:spPr>
        <p:txBody>
          <a:bodyPr vert="horz" lIns="91440" tIns="45720" rIns="91440" bIns="45720" rtlCol="0" anchor="t">
            <a:normAutofit/>
          </a:bodyPr>
          <a:lstStyle/>
          <a:p>
            <a:endParaRPr lang="en-US" b="1" dirty="0">
              <a:solidFill>
                <a:srgbClr val="7030A0"/>
              </a:solidFill>
            </a:endParaRPr>
          </a:p>
          <a:p>
            <a:r>
              <a:rPr lang="en-US" sz="4000" b="1" dirty="0">
                <a:solidFill>
                  <a:srgbClr val="00B050"/>
                </a:solidFill>
                <a:latin typeface="Bernard MT Condensed" panose="02050806060905020404" pitchFamily="18" charset="0"/>
              </a:rPr>
              <a:t>Decision Tree</a:t>
            </a:r>
          </a:p>
          <a:p>
            <a:endParaRPr lang="en-US" sz="4800" b="1" dirty="0">
              <a:solidFill>
                <a:schemeClr val="bg1"/>
              </a:solidFill>
              <a:latin typeface="Bernard MT Condensed" panose="02050806060905020404" pitchFamily="18" charset="0"/>
            </a:endParaRPr>
          </a:p>
          <a:p>
            <a:r>
              <a:rPr lang="en-US" sz="4800" b="1" dirty="0">
                <a:solidFill>
                  <a:schemeClr val="bg1"/>
                </a:solidFill>
                <a:latin typeface="Bernard MT Condensed" panose="02050806060905020404" pitchFamily="18" charset="0"/>
              </a:rPr>
              <a:t>Logistic Regression</a:t>
            </a:r>
          </a:p>
          <a:p>
            <a:endParaRPr lang="en-US" b="1" dirty="0">
              <a:solidFill>
                <a:srgbClr val="7030A0"/>
              </a:solidFill>
            </a:endParaRPr>
          </a:p>
          <a:p>
            <a:endParaRPr lang="en-US" b="1" dirty="0">
              <a:solidFill>
                <a:srgbClr val="7030A0"/>
              </a:solidFill>
            </a:endParaRPr>
          </a:p>
          <a:p>
            <a:r>
              <a:rPr lang="en-US" sz="5400" b="1" dirty="0">
                <a:solidFill>
                  <a:srgbClr val="FF0000"/>
                </a:solidFill>
                <a:latin typeface="Brush Script MT" panose="03060802040406070304" pitchFamily="66" charset="0"/>
              </a:rPr>
              <a:t>Random Forest</a:t>
            </a:r>
          </a:p>
        </p:txBody>
      </p:sp>
      <p:pic>
        <p:nvPicPr>
          <p:cNvPr id="5" name="Picture 4" descr="Financial graphs on a dark display">
            <a:extLst>
              <a:ext uri="{FF2B5EF4-FFF2-40B4-BE49-F238E27FC236}">
                <a16:creationId xmlns:a16="http://schemas.microsoft.com/office/drawing/2014/main" id="{9D7501F2-B053-6FF5-C47A-6B31B2F84025}"/>
              </a:ext>
            </a:extLst>
          </p:cNvPr>
          <p:cNvPicPr>
            <a:picLocks noChangeAspect="1"/>
          </p:cNvPicPr>
          <p:nvPr/>
        </p:nvPicPr>
        <p:blipFill rotWithShape="1">
          <a:blip r:embed="rId7"/>
          <a:srcRect l="25977" r="31785"/>
          <a:stretch/>
        </p:blipFill>
        <p:spPr>
          <a:xfrm>
            <a:off x="0" y="10"/>
            <a:ext cx="3871096" cy="6857990"/>
          </a:xfrm>
          <a:prstGeom prst="rect">
            <a:avLst/>
          </a:prstGeom>
        </p:spPr>
      </p:pic>
    </p:spTree>
    <p:extLst>
      <p:ext uri="{BB962C8B-B14F-4D97-AF65-F5344CB8AC3E}">
        <p14:creationId xmlns:p14="http://schemas.microsoft.com/office/powerpoint/2010/main" val="35152233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1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Ion</Template>
  <TotalTime>1150</TotalTime>
  <Words>461</Words>
  <Application>Microsoft Office PowerPoint</Application>
  <PresentationFormat>Widescreen</PresentationFormat>
  <Paragraphs>83</Paragraphs>
  <Slides>19</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Arial Black</vt:lpstr>
      <vt:lpstr>Bernard MT Condensed</vt:lpstr>
      <vt:lpstr>Brush Script MT</vt:lpstr>
      <vt:lpstr>Century Gothic</vt:lpstr>
      <vt:lpstr>Wingdings 3</vt:lpstr>
      <vt:lpstr>Ion</vt:lpstr>
      <vt:lpstr>1_Ion</vt:lpstr>
      <vt:lpstr>Credit Card Approval </vt:lpstr>
      <vt:lpstr>AGENDA</vt:lpstr>
      <vt:lpstr>Overview</vt:lpstr>
      <vt:lpstr>Overview: Data</vt:lpstr>
      <vt:lpstr>A rise in new credit card accounts in the second quarter — 233 million — marked a high not seen since 2008.</vt:lpstr>
      <vt:lpstr>TASKS</vt:lpstr>
      <vt:lpstr>ETL</vt:lpstr>
      <vt:lpstr>ETL</vt:lpstr>
      <vt:lpstr>MODEL</vt:lpstr>
      <vt:lpstr>MODEL</vt:lpstr>
      <vt:lpstr>MODEL</vt:lpstr>
      <vt:lpstr>HOW WE GET THERE</vt:lpstr>
      <vt:lpstr>HOW WE GET THERE</vt:lpstr>
      <vt:lpstr>FLASK</vt:lpstr>
      <vt:lpstr>FLASK</vt:lpstr>
      <vt:lpstr>FINAL THOUGHTS </vt:lpstr>
      <vt:lpstr>The increased credit card applications and subsequent debt reflects consumers’ struggles to keep up with inflation. Stubbornly high prices on groceries, gasoline and other basic needs have changed how Americans spend their money.</vt:lpstr>
      <vt:lpstr>MEET OUR TEAM</vt:lpstr>
      <vt:lpstr>Questions?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Approval</dc:title>
  <dc:subject/>
  <dc:creator>Jeffrey Frazier</dc:creator>
  <cp:lastModifiedBy>Khanh Le</cp:lastModifiedBy>
  <cp:revision>16</cp:revision>
  <dcterms:created xsi:type="dcterms:W3CDTF">2022-08-28T23:16:54Z</dcterms:created>
  <dcterms:modified xsi:type="dcterms:W3CDTF">2022-08-31T03:30:37Z</dcterms:modified>
</cp:coreProperties>
</file>