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E4A8C-77EE-4E86-BA8B-5BDFB6884B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C1EDE95-CEB9-45AA-B18C-28B537E186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AB9C1F1-B6EF-479B-A561-A7FA4352C2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327F7CA-83F0-4858-ACB5-0BF7C6E3FA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E4E9D24-BC0D-4B02-9749-951C9FAA38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57C6B23-7AFF-4E1D-8480-91F2DA9D5E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AB2122F-E3D4-439D-91F9-E57B8A76FF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9C8340A-5EF9-42A1-B22D-E55EA59A09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93B9EE3-921C-4159-8079-4C8A880962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D40A13-35EB-4B70-B319-7EBA176A93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D3EF17-DF33-4821-A96C-1B25D94983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69CAF2-DFE1-4817-9984-DECA5013D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29DC80E-D341-49A7-ADA7-EEB8C623A3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458DAC5-E5BF-4D7D-A5B8-1329680EB1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D7AAAED-B1EC-4DAF-92DD-AD7E39E820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75EE67F-4BBB-41FA-B38C-CC8C872545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75A58FE-8B05-488E-9A38-B24EE5933D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8B2D05-4777-4636-9F78-4F86BBCA88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Master title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62ED17-7BB7-4D0C-A800-662CF6970C9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D817A4-694E-471D-86EC-E12EBB3F71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B69D56-D44D-4DDC-BC02-90FD6645FA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0BA233-0F52-4858-9C49-CC99340FBBE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6EAD75-E2D3-430C-9380-B2B6FDFEEF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EE5449-F95C-49AC-A978-8D20D62DCE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CDC251-D25A-4780-90E4-C7F67D3E36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FC8BCF-25A4-4192-BDBF-0F2CF3A7FA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E56DEF-53BC-4888-B42B-AEC5475A904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D1D37A-43E5-4708-9C58-1833669A35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6" name="Freeform 3"/>
          <p:cNvSpPr/>
          <p:nvPr/>
        </p:nvSpPr>
        <p:spPr>
          <a:xfrm>
            <a:off x="7890480" y="0"/>
            <a:ext cx="2005920" cy="2435400"/>
          </a:xfrm>
          <a:custGeom>
            <a:avLst/>
            <a:gdLst>
              <a:gd name="textAreaLeft" fmla="*/ 0 w 2005920"/>
              <a:gd name="textAreaRight" fmla="*/ 2006280 w 2005920"/>
              <a:gd name="textAreaTop" fmla="*/ 0 h 2435400"/>
              <a:gd name="textAreaBottom" fmla="*/ 2435760 h 2435400"/>
            </a:gdLst>
            <a:ahLst/>
            <a:rect l="textAreaLeft" t="textAreaTop" r="textAreaRight" b="textAreaBottom"/>
            <a:pathLst>
              <a:path w="2006159" h="2435781">
                <a:moveTo>
                  <a:pt x="0" y="0"/>
                </a:moveTo>
                <a:lnTo>
                  <a:pt x="2006158" y="0"/>
                </a:lnTo>
                <a:lnTo>
                  <a:pt x="2006158" y="2435781"/>
                </a:lnTo>
                <a:lnTo>
                  <a:pt x="0" y="24357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7" name="TextBox 4"/>
          <p:cNvSpPr/>
          <p:nvPr/>
        </p:nvSpPr>
        <p:spPr>
          <a:xfrm>
            <a:off x="4987800" y="2586960"/>
            <a:ext cx="8312400" cy="9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81"/>
              </a:lnSpc>
            </a:pPr>
            <a:r>
              <a:rPr b="1" lang="en-US" sz="2700" strike="noStrike" u="none">
                <a:solidFill>
                  <a:srgbClr val="1b1a1b"/>
                </a:solidFill>
                <a:uFillTx/>
                <a:latin typeface="Noto Serif Bold"/>
                <a:ea typeface="Noto Serif Bold"/>
              </a:rPr>
              <a:t>Department of Information Technology</a:t>
            </a:r>
            <a:endParaRPr b="0" lang="en-US" sz="27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3781"/>
              </a:lnSpc>
            </a:pPr>
            <a:r>
              <a:rPr b="1" lang="en-US" sz="2700" strike="noStrike" u="none">
                <a:solidFill>
                  <a:srgbClr val="1b1a1b"/>
                </a:solidFill>
                <a:uFillTx/>
                <a:latin typeface="Noto Serif Bold"/>
                <a:ea typeface="Noto Serif Bold"/>
              </a:rPr>
              <a:t>JNTUGV-CEV (A)</a:t>
            </a:r>
            <a:endParaRPr b="0" lang="en-US" sz="27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10550520" y="6065280"/>
            <a:ext cx="8312400" cy="11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Under the Guidance of </a:t>
            </a: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-PROF.DR.G.JAYASUMA</a:t>
            </a: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9" name="TextBox 6"/>
          <p:cNvSpPr/>
          <p:nvPr/>
        </p:nvSpPr>
        <p:spPr>
          <a:xfrm>
            <a:off x="-622080" y="6577200"/>
            <a:ext cx="8312400" cy="29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1" lang="en-US" sz="3300" strike="noStrike" u="none">
                <a:solidFill>
                  <a:srgbClr val="1b1a1b"/>
                </a:solidFill>
                <a:uFillTx/>
                <a:latin typeface="Noto Serif Bold"/>
                <a:ea typeface="Noto Serif Bold"/>
              </a:rPr>
              <a:t>Batch-22 :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r>
              <a:rPr b="1" lang="en-US" sz="3300" strike="noStrike" u="none">
                <a:solidFill>
                  <a:srgbClr val="1b1a1b"/>
                </a:solidFill>
                <a:uFillTx/>
                <a:latin typeface="Noto Serif Bold"/>
                <a:ea typeface="Noto Serif Bold"/>
              </a:rPr>
              <a:t>Ch.Sravani (21VV1A1217)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r>
              <a:rPr b="1" lang="en-US" sz="3300" strike="noStrike" u="none">
                <a:solidFill>
                  <a:srgbClr val="1b1a1b"/>
                </a:solidFill>
                <a:uFillTx/>
                <a:latin typeface="Noto Serif Bold"/>
                <a:ea typeface="Noto Serif Bold"/>
              </a:rPr>
              <a:t>P.Mani Supriya (22VV5A1272)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r>
              <a:rPr b="1" lang="en-US" sz="3300" strike="noStrike" u="none">
                <a:solidFill>
                  <a:srgbClr val="1b1a1b"/>
                </a:solidFill>
                <a:uFillTx/>
                <a:latin typeface="Noto Serif Bold"/>
                <a:ea typeface="Noto Serif Bold"/>
              </a:rPr>
              <a:t>J.Sahithi (21VV1A1229)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0" name="TextBox 7"/>
          <p:cNvSpPr/>
          <p:nvPr/>
        </p:nvSpPr>
        <p:spPr>
          <a:xfrm>
            <a:off x="123840" y="3642480"/>
            <a:ext cx="18287640" cy="177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999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Exploring Advanced Compression Techniques for efficient SAR data management and analysis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1" name="TextBox 3"/>
          <p:cNvSpPr/>
          <p:nvPr/>
        </p:nvSpPr>
        <p:spPr>
          <a:xfrm>
            <a:off x="1028880" y="1385280"/>
            <a:ext cx="7600680" cy="19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778"/>
              </a:lnSpc>
            </a:pPr>
            <a:r>
              <a:rPr b="1" lang="en-US" sz="556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Project Breakdown: </a:t>
            </a:r>
            <a:endParaRPr b="0" lang="en-US" sz="556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2" name="TextBox 4"/>
          <p:cNvSpPr/>
          <p:nvPr/>
        </p:nvSpPr>
        <p:spPr>
          <a:xfrm>
            <a:off x="1441080" y="2725560"/>
            <a:ext cx="15055200" cy="21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740"/>
              </a:lnSpc>
            </a:pPr>
            <a:r>
              <a:rPr b="0" lang="en-US" sz="41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The project is structured into three main stages, followed by an image translation process:</a:t>
            </a:r>
            <a:endParaRPr b="0" lang="en-US" sz="4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74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1441080" y="4971960"/>
            <a:ext cx="15818040" cy="32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798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SAR Image Compression: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27"/>
              </a:lnSpc>
            </a:pPr>
            <a:r>
              <a:rPr b="1" lang="en-US" sz="38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Objective:</a:t>
            </a:r>
            <a:r>
              <a:rPr b="0" lang="en-US" sz="38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To reduce the size of SAR images while preserving essential information.</a:t>
            </a:r>
            <a:endParaRPr b="0" lang="en-US" sz="3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27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5" name="Freeform 3"/>
          <p:cNvSpPr/>
          <p:nvPr/>
        </p:nvSpPr>
        <p:spPr>
          <a:xfrm>
            <a:off x="2739960" y="1913040"/>
            <a:ext cx="12807720" cy="6804000"/>
          </a:xfrm>
          <a:custGeom>
            <a:avLst/>
            <a:gdLst>
              <a:gd name="textAreaLeft" fmla="*/ 0 w 12807720"/>
              <a:gd name="textAreaRight" fmla="*/ 12808080 w 12807720"/>
              <a:gd name="textAreaTop" fmla="*/ 0 h 6804000"/>
              <a:gd name="textAreaBottom" fmla="*/ 6804360 h 6804000"/>
            </a:gdLst>
            <a:ahLst/>
            <a:rect l="textAreaLeft" t="textAreaTop" r="textAreaRight" b="textAreaBottom"/>
            <a:pathLst>
              <a:path w="12808059" h="6804282">
                <a:moveTo>
                  <a:pt x="0" y="0"/>
                </a:moveTo>
                <a:lnTo>
                  <a:pt x="12808060" y="0"/>
                </a:lnTo>
                <a:lnTo>
                  <a:pt x="12808060" y="6804282"/>
                </a:lnTo>
                <a:lnTo>
                  <a:pt x="0" y="68042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7" name="TextBox 3"/>
          <p:cNvSpPr/>
          <p:nvPr/>
        </p:nvSpPr>
        <p:spPr>
          <a:xfrm>
            <a:off x="1028880" y="1081080"/>
            <a:ext cx="16230240" cy="79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498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Wavelet Transform (JPEG 2000):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800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A frequency-domain technique that decomposes the image into multiple sub-bands.This allows for efficient compression while preserving edge details.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800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The steps include: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Applying a discrete wavelet transform to the original SAR image.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Splitting the transformed image into frequency sub-bands (LL, LH, HL HH).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1193760" y="2835360"/>
            <a:ext cx="15240600" cy="33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 defTabSz="914400">
              <a:lnSpc>
                <a:spcPts val="667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Quantization and entropy coding to compress the data.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67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JPEG 2000 is highlighted for its ability to maintain high fidelity in compressed images and handle high-resolution data effectively.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144360" y="708120"/>
            <a:ext cx="1746288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38"/>
              </a:lnSpc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Flowchart of Wavelet Transform:</a:t>
            </a:r>
            <a:endParaRPr b="0" lang="en-US" sz="56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2" name="TextBox 4"/>
          <p:cNvSpPr/>
          <p:nvPr/>
        </p:nvSpPr>
        <p:spPr>
          <a:xfrm>
            <a:off x="6644880" y="2519280"/>
            <a:ext cx="386964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Original SAR image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3" name="AutoShape 5"/>
          <p:cNvSpPr/>
          <p:nvPr/>
        </p:nvSpPr>
        <p:spPr>
          <a:xfrm>
            <a:off x="8579880" y="308304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4" name="TextBox 6"/>
          <p:cNvSpPr/>
          <p:nvPr/>
        </p:nvSpPr>
        <p:spPr>
          <a:xfrm>
            <a:off x="5780160" y="3922200"/>
            <a:ext cx="67269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Apply Discrete wavelet transform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5" name="TextBox 7"/>
          <p:cNvSpPr/>
          <p:nvPr/>
        </p:nvSpPr>
        <p:spPr>
          <a:xfrm>
            <a:off x="4313880" y="5325480"/>
            <a:ext cx="912348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Split into frequency Sub-bands(LL,LH,HH,HL)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6" name="AutoShape 8"/>
          <p:cNvSpPr/>
          <p:nvPr/>
        </p:nvSpPr>
        <p:spPr>
          <a:xfrm>
            <a:off x="8637120" y="588816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7" name="AutoShape 9"/>
          <p:cNvSpPr/>
          <p:nvPr/>
        </p:nvSpPr>
        <p:spPr>
          <a:xfrm>
            <a:off x="8618040" y="448596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8" name="TextBox 10"/>
          <p:cNvSpPr/>
          <p:nvPr/>
        </p:nvSpPr>
        <p:spPr>
          <a:xfrm>
            <a:off x="4452120" y="6727680"/>
            <a:ext cx="833184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Quantizational encoding (entropy coding)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9" name="TextBox 11"/>
          <p:cNvSpPr/>
          <p:nvPr/>
        </p:nvSpPr>
        <p:spPr>
          <a:xfrm>
            <a:off x="6543360" y="8129520"/>
            <a:ext cx="466524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Compressed SAR image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40" name="AutoShape 12"/>
          <p:cNvSpPr/>
          <p:nvPr/>
        </p:nvSpPr>
        <p:spPr>
          <a:xfrm>
            <a:off x="8656200" y="729108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42" name="TextBox 3"/>
          <p:cNvSpPr/>
          <p:nvPr/>
        </p:nvSpPr>
        <p:spPr>
          <a:xfrm>
            <a:off x="1368720" y="1821600"/>
            <a:ext cx="532476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38"/>
              </a:lnSpc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Why JPEG 200?</a:t>
            </a:r>
            <a:endParaRPr b="0" lang="en-US" sz="56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43" name="TextBox 4"/>
          <p:cNvSpPr/>
          <p:nvPr/>
        </p:nvSpPr>
        <p:spPr>
          <a:xfrm>
            <a:off x="1241280" y="3426480"/>
            <a:ext cx="15440400" cy="33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 defTabSz="914400">
              <a:lnSpc>
                <a:spcPts val="6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Because  maintains high fidelity in compressed images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More efficient than traditional DCT-based JPEG Compression.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Handles high resolution SAR data better.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1028880" y="1407600"/>
            <a:ext cx="15440400" cy="69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14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Variational Autoencoders (VAEs) for learning Compressed Representations:-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for final Compresion &amp; Denoising.</a:t>
            </a: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559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Intro to VAE-(Efficient Storage &amp; Denoising)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559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VAE's improve upon standard autoencoders by learning a probabilistic distribution in latent space. They generate Compressed representetions that are useful for better reconstruction &amp; denoising SAR images.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47" name="TextBox 3"/>
          <p:cNvSpPr/>
          <p:nvPr/>
        </p:nvSpPr>
        <p:spPr>
          <a:xfrm>
            <a:off x="843120" y="2624040"/>
            <a:ext cx="15440400" cy="63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14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Encoder:- 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Maps input SAR image into a probabilistic latent distribution (mean &amp; variance)</a:t>
            </a: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214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Latent space sampling: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A stochastic proces using the reparameterization trick.</a:t>
            </a: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214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Decoder. Reconstructs the image from sampled latent Variables.</a:t>
            </a: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559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48" name="TextBox 4"/>
          <p:cNvSpPr/>
          <p:nvPr/>
        </p:nvSpPr>
        <p:spPr>
          <a:xfrm>
            <a:off x="451440" y="1253880"/>
            <a:ext cx="469980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418"/>
              </a:lnSpc>
            </a:pPr>
            <a:r>
              <a:rPr b="1" lang="en-US" sz="53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Architecture:</a:t>
            </a:r>
            <a:endParaRPr b="0" lang="en-US" sz="5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0" name="TextBox 3"/>
          <p:cNvSpPr/>
          <p:nvPr/>
        </p:nvSpPr>
        <p:spPr>
          <a:xfrm>
            <a:off x="144360" y="708120"/>
            <a:ext cx="51350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38"/>
              </a:lnSpc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Flowchart:</a:t>
            </a:r>
            <a:endParaRPr b="0" lang="en-US" sz="56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1" name="TextBox 4"/>
          <p:cNvSpPr/>
          <p:nvPr/>
        </p:nvSpPr>
        <p:spPr>
          <a:xfrm>
            <a:off x="1518480" y="3922200"/>
            <a:ext cx="21225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SAR image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2" name="AutoShape 5"/>
          <p:cNvSpPr/>
          <p:nvPr/>
        </p:nvSpPr>
        <p:spPr>
          <a:xfrm>
            <a:off x="2579760" y="448596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3" name="TextBox 6"/>
          <p:cNvSpPr/>
          <p:nvPr/>
        </p:nvSpPr>
        <p:spPr>
          <a:xfrm>
            <a:off x="740520" y="5325480"/>
            <a:ext cx="394272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Convolutional layer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4" name="TextBox 7"/>
          <p:cNvSpPr/>
          <p:nvPr/>
        </p:nvSpPr>
        <p:spPr>
          <a:xfrm>
            <a:off x="740520" y="6871680"/>
            <a:ext cx="377424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mean &amp; variance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estimation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5" name="AutoShape 8"/>
          <p:cNvSpPr/>
          <p:nvPr/>
        </p:nvSpPr>
        <p:spPr>
          <a:xfrm>
            <a:off x="2560680" y="588924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6" name="TextBox 9"/>
          <p:cNvSpPr/>
          <p:nvPr/>
        </p:nvSpPr>
        <p:spPr>
          <a:xfrm>
            <a:off x="740520" y="2700720"/>
            <a:ext cx="244584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Encoding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: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7" name="TextBox 10"/>
          <p:cNvSpPr/>
          <p:nvPr/>
        </p:nvSpPr>
        <p:spPr>
          <a:xfrm>
            <a:off x="5472000" y="2700720"/>
            <a:ext cx="582192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Latent Space Sampling: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8" name="TextBox 11"/>
          <p:cNvSpPr/>
          <p:nvPr/>
        </p:nvSpPr>
        <p:spPr>
          <a:xfrm>
            <a:off x="6133680" y="3880440"/>
            <a:ext cx="4498560" cy="17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Sample from Gaussian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distribution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9" name="TextBox 12"/>
          <p:cNvSpPr/>
          <p:nvPr/>
        </p:nvSpPr>
        <p:spPr>
          <a:xfrm>
            <a:off x="13380120" y="2700720"/>
            <a:ext cx="249840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Decoding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: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0" name="TextBox 13"/>
          <p:cNvSpPr/>
          <p:nvPr/>
        </p:nvSpPr>
        <p:spPr>
          <a:xfrm>
            <a:off x="12039840" y="3998520"/>
            <a:ext cx="569412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Generate compressed Representation 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1" name="AutoShape 14"/>
          <p:cNvSpPr/>
          <p:nvPr/>
        </p:nvSpPr>
        <p:spPr>
          <a:xfrm>
            <a:off x="14868000" y="506700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2" name="TextBox 15"/>
          <p:cNvSpPr/>
          <p:nvPr/>
        </p:nvSpPr>
        <p:spPr>
          <a:xfrm>
            <a:off x="12039840" y="5906520"/>
            <a:ext cx="569412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Reconstruct Image using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CNN Layers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4" name="TextBox 3"/>
          <p:cNvSpPr/>
          <p:nvPr/>
        </p:nvSpPr>
        <p:spPr>
          <a:xfrm>
            <a:off x="833040" y="2625480"/>
            <a:ext cx="1544040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198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Why use VAEs for SAR image impression?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5" name="TextBox 4"/>
          <p:cNvSpPr/>
          <p:nvPr/>
        </p:nvSpPr>
        <p:spPr>
          <a:xfrm>
            <a:off x="833040" y="4155480"/>
            <a:ext cx="15831360" cy="37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 defTabSz="914400">
              <a:lnSpc>
                <a:spcPts val="73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Leaves compact representations with generativie capabilities.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73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Helps in viewing noise during compression.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73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Can generate SAR images from learned latent space.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2" name="TextBox 3"/>
          <p:cNvSpPr/>
          <p:nvPr/>
        </p:nvSpPr>
        <p:spPr>
          <a:xfrm>
            <a:off x="1538640" y="1788480"/>
            <a:ext cx="4737600" cy="20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980"/>
              </a:lnSpc>
            </a:pPr>
            <a:r>
              <a:rPr b="1" lang="en-US" sz="57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Project Goal: </a:t>
            </a:r>
            <a:endParaRPr b="0" lang="en-US" sz="57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3" name="TextBox 4"/>
          <p:cNvSpPr/>
          <p:nvPr/>
        </p:nvSpPr>
        <p:spPr>
          <a:xfrm>
            <a:off x="1584360" y="3515760"/>
            <a:ext cx="1511856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301"/>
              </a:lnSpc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To develop a system that can effectively compress Synthetic Aperture Radar (SAR) images and translate them into corresponding optical images using advanced deep learning techniques.</a:t>
            </a:r>
            <a:endParaRPr b="0" lang="en-US" sz="45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7" name="TextBox 3"/>
          <p:cNvSpPr/>
          <p:nvPr/>
        </p:nvSpPr>
        <p:spPr>
          <a:xfrm>
            <a:off x="1028880" y="2052720"/>
            <a:ext cx="1583136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After compression I want to convert SAR images to optical images.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Before that we have to done preprocess: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73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Denoising(reduce speckle noise inherent in SAR images)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73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Normalization (standardize pixel values)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73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Resizing(ensure uniform input dimensions)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9" name="TextBox 3"/>
          <p:cNvSpPr/>
          <p:nvPr/>
        </p:nvSpPr>
        <p:spPr>
          <a:xfrm>
            <a:off x="1427400" y="1883160"/>
            <a:ext cx="15831360" cy="68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249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Denoising: (speckle noise reduction):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SAR images contain speckle noise due to coherent nature of radar Signals. This noise can affect the performances of deep learning models.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Use a median filter to reduce speckle noise while Preserving edges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 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1" name="TextBox 3"/>
          <p:cNvSpPr/>
          <p:nvPr/>
        </p:nvSpPr>
        <p:spPr>
          <a:xfrm>
            <a:off x="1427400" y="2130480"/>
            <a:ext cx="15831360" cy="70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249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2.Normalization (Pixel value standardization)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It helps scale the image intensity values between a fixed range,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Usually [0,1] or [-1,1] to improve model convergence.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Ex: Min-Max Normalization-Transforms pixel valves to range [0,1]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3" name="TextBox 3"/>
          <p:cNvSpPr/>
          <p:nvPr/>
        </p:nvSpPr>
        <p:spPr>
          <a:xfrm>
            <a:off x="1227960" y="1209240"/>
            <a:ext cx="15831360" cy="70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249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9249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3.Resizing (uniform input dimensions) :-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Deepleaming models require fixed image sizes for batch Processing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Ex. Resizing to 256x256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bez deep learning requires uniform size images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5" name="TextBox 3"/>
          <p:cNvSpPr/>
          <p:nvPr/>
        </p:nvSpPr>
        <p:spPr>
          <a:xfrm>
            <a:off x="144360" y="708120"/>
            <a:ext cx="1746288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38"/>
              </a:lnSpc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Flowchart :</a:t>
            </a:r>
            <a:endParaRPr b="0" lang="en-US" sz="56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6" name="TextBox 4"/>
          <p:cNvSpPr/>
          <p:nvPr/>
        </p:nvSpPr>
        <p:spPr>
          <a:xfrm>
            <a:off x="7518600" y="2519280"/>
            <a:ext cx="21225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SAR image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7" name="AutoShape 5"/>
          <p:cNvSpPr/>
          <p:nvPr/>
        </p:nvSpPr>
        <p:spPr>
          <a:xfrm>
            <a:off x="8579880" y="308304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8" name="TextBox 6"/>
          <p:cNvSpPr/>
          <p:nvPr/>
        </p:nvSpPr>
        <p:spPr>
          <a:xfrm>
            <a:off x="6182280" y="3922200"/>
            <a:ext cx="592308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Denoising (speckle reduction)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9" name="TextBox 7"/>
          <p:cNvSpPr/>
          <p:nvPr/>
        </p:nvSpPr>
        <p:spPr>
          <a:xfrm>
            <a:off x="6039360" y="5325480"/>
            <a:ext cx="567288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Normalization ([0,1] scaling)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0" name="AutoShape 8"/>
          <p:cNvSpPr/>
          <p:nvPr/>
        </p:nvSpPr>
        <p:spPr>
          <a:xfrm>
            <a:off x="8637120" y="588816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1" name="AutoShape 9"/>
          <p:cNvSpPr/>
          <p:nvPr/>
        </p:nvSpPr>
        <p:spPr>
          <a:xfrm>
            <a:off x="8618040" y="448596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2" name="TextBox 10"/>
          <p:cNvSpPr/>
          <p:nvPr/>
        </p:nvSpPr>
        <p:spPr>
          <a:xfrm>
            <a:off x="6832080" y="6727680"/>
            <a:ext cx="35715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Resizing(256*256)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3" name="TextBox 11"/>
          <p:cNvSpPr/>
          <p:nvPr/>
        </p:nvSpPr>
        <p:spPr>
          <a:xfrm>
            <a:off x="7650720" y="8129520"/>
            <a:ext cx="24501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Model Input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4" name="AutoShape 12"/>
          <p:cNvSpPr/>
          <p:nvPr/>
        </p:nvSpPr>
        <p:spPr>
          <a:xfrm>
            <a:off x="8656200" y="729108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6" name="TextBox 3"/>
          <p:cNvSpPr/>
          <p:nvPr/>
        </p:nvSpPr>
        <p:spPr>
          <a:xfrm>
            <a:off x="1028880" y="952200"/>
            <a:ext cx="16051680" cy="67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600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SAR to Optical Image Translation (using Pix2Pix and GANs):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86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8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Objective: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To generate corresponding optical images from SAR images.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8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Methods: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Pix2Pix Model (U-Net Architecture):This model uses a U-Net architecture for image translation.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88" name="TextBox 3"/>
          <p:cNvSpPr/>
          <p:nvPr/>
        </p:nvSpPr>
        <p:spPr>
          <a:xfrm>
            <a:off x="1185120" y="1922400"/>
            <a:ext cx="15223680" cy="58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634"/>
              </a:lnSpc>
            </a:pPr>
            <a:r>
              <a:rPr b="0" lang="en-US" sz="454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The </a:t>
            </a:r>
            <a:r>
              <a:rPr b="1" lang="en-US" sz="454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U-Net</a:t>
            </a:r>
            <a:r>
              <a:rPr b="0" lang="en-US" sz="454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consists of:</a:t>
            </a:r>
            <a:endParaRPr b="0" lang="en-US" sz="45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81000" indent="-490680" defTabSz="914400">
              <a:lnSpc>
                <a:spcPts val="763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4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Encoder: Convolutional layers.</a:t>
            </a:r>
            <a:endParaRPr b="0" lang="en-US" sz="45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81000" indent="-490680" defTabSz="914400">
              <a:lnSpc>
                <a:spcPts val="763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4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Bottleneck: Compresses information.</a:t>
            </a:r>
            <a:endParaRPr b="0" lang="en-US" sz="45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81000" indent="-490680" defTabSz="914400">
              <a:lnSpc>
                <a:spcPts val="763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4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Decoder: Transposed convolutions.</a:t>
            </a:r>
            <a:endParaRPr b="0" lang="en-US" sz="45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81000" indent="-490680" defTabSz="914400">
              <a:lnSpc>
                <a:spcPts val="763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4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Skip connections: Link encoder and decoder layers.</a:t>
            </a:r>
            <a:endParaRPr b="0" lang="en-US" sz="454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grpSp>
        <p:nvGrpSpPr>
          <p:cNvPr id="190" name="Group 3"/>
          <p:cNvGrpSpPr/>
          <p:nvPr/>
        </p:nvGrpSpPr>
        <p:grpSpPr>
          <a:xfrm>
            <a:off x="1245240" y="2225520"/>
            <a:ext cx="15797160" cy="5299560"/>
            <a:chOff x="1245240" y="2225520"/>
            <a:chExt cx="15797160" cy="5299560"/>
          </a:xfrm>
        </p:grpSpPr>
        <p:sp>
          <p:nvSpPr>
            <p:cNvPr id="191" name="Freeform 4"/>
            <p:cNvSpPr/>
            <p:nvPr/>
          </p:nvSpPr>
          <p:spPr>
            <a:xfrm>
              <a:off x="1245240" y="2225520"/>
              <a:ext cx="15797160" cy="5299560"/>
            </a:xfrm>
            <a:custGeom>
              <a:avLst/>
              <a:gdLst>
                <a:gd name="textAreaLeft" fmla="*/ 0 w 15797160"/>
                <a:gd name="textAreaRight" fmla="*/ 15797520 w 15797160"/>
                <a:gd name="textAreaTop" fmla="*/ 0 h 5299560"/>
                <a:gd name="textAreaBottom" fmla="*/ 5299920 h 5299560"/>
              </a:gdLst>
              <a:ahLst/>
              <a:rect l="textAreaLeft" t="textAreaTop" r="textAreaRight" b="textAreaBottom"/>
              <a:pathLst>
                <a:path w="7184858" h="2410460">
                  <a:moveTo>
                    <a:pt x="0" y="0"/>
                  </a:moveTo>
                  <a:lnTo>
                    <a:pt x="7184858" y="0"/>
                  </a:lnTo>
                  <a:lnTo>
                    <a:pt x="7184858" y="2410460"/>
                  </a:lnTo>
                  <a:lnTo>
                    <a:pt x="0" y="241046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93" name="TextBox 3"/>
          <p:cNvSpPr/>
          <p:nvPr/>
        </p:nvSpPr>
        <p:spPr>
          <a:xfrm>
            <a:off x="1654200" y="2261880"/>
            <a:ext cx="14979600" cy="48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750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Loss Functions: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681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19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Adversarial loss: Measures the realism of the generated images. 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19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Reconstruction loss: Measures the difference between the generated and real optical images.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95" name="TextBox 3"/>
          <p:cNvSpPr/>
          <p:nvPr/>
        </p:nvSpPr>
        <p:spPr>
          <a:xfrm>
            <a:off x="1358640" y="1492920"/>
            <a:ext cx="15701040" cy="76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999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Preprocessing : 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879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Importance: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Essential for optimal model performance.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Denoising: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SAR images contain speckle noise, which can be reduced using median filtering. 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Normalization: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Pixel values are standardized (e.g., Min-Max normalization) to improve training stability.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3640" indent="-431640" defTabSz="914400">
              <a:lnSpc>
                <a:spcPts val="68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Resizing: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SAR images are resized to a uniform dimension for input into the Pix2Pix model.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1221120" y="2372040"/>
            <a:ext cx="15845400" cy="68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71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Always the data be in TIFF format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71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SAR images store intensity valves (Digital Numbers)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71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So we need to convert them to backscatter (Sigma Nough) for measure for backscatter.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71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                                                                      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DN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71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                                                          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Calibration fractor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71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Saved the backscatter image in Geotiff format Visualized the SAR image in grayscale.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6" name="TextBox 4"/>
          <p:cNvSpPr/>
          <p:nvPr/>
        </p:nvSpPr>
        <p:spPr>
          <a:xfrm>
            <a:off x="7687080" y="933480"/>
            <a:ext cx="2913120" cy="184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SAR data</a:t>
            </a:r>
            <a:endParaRPr b="0" lang="en-US" sz="5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7" name="AutoShape 5"/>
          <p:cNvSpPr/>
          <p:nvPr/>
        </p:nvSpPr>
        <p:spPr>
          <a:xfrm>
            <a:off x="8144640" y="6648120"/>
            <a:ext cx="535860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88" name="TextBox 6"/>
          <p:cNvSpPr/>
          <p:nvPr/>
        </p:nvSpPr>
        <p:spPr>
          <a:xfrm>
            <a:off x="2926800" y="6270480"/>
            <a:ext cx="53578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Backscatter </a:t>
            </a:r>
            <a:r>
              <a:rPr b="1" lang="en-US" sz="4000" strike="noStrike" u="none">
                <a:solidFill>
                  <a:srgbClr val="000000"/>
                </a:solidFill>
                <a:uFillTx/>
                <a:latin typeface="Noto Serif Bold"/>
                <a:ea typeface="Noto Serif Bold"/>
              </a:rPr>
              <a:t>=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97" name="TextBox 3"/>
          <p:cNvSpPr/>
          <p:nvPr/>
        </p:nvSpPr>
        <p:spPr>
          <a:xfrm>
            <a:off x="2500200" y="1670400"/>
            <a:ext cx="14758920" cy="58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014"/>
              </a:lnSpc>
            </a:pPr>
            <a:r>
              <a:rPr b="1" lang="en-US" sz="537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Applications:</a:t>
            </a:r>
            <a:endParaRPr b="0" lang="en-US" sz="537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333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42480" indent="-471240" defTabSz="914400">
              <a:lnSpc>
                <a:spcPts val="733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37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Remote sensing</a:t>
            </a:r>
            <a:endParaRPr b="0" lang="en-US" sz="437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42480" indent="-471240" defTabSz="914400">
              <a:lnSpc>
                <a:spcPts val="733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37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environmental monitoring</a:t>
            </a:r>
            <a:endParaRPr b="0" lang="en-US" sz="437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42480" indent="-471240" defTabSz="914400">
              <a:lnSpc>
                <a:spcPts val="733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37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disaster management</a:t>
            </a:r>
            <a:endParaRPr b="0" lang="en-US" sz="437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942480" indent="-471240" defTabSz="914400">
              <a:lnSpc>
                <a:spcPts val="733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37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urban planning.</a:t>
            </a:r>
            <a:endParaRPr b="0" lang="en-US" sz="437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99" name="TextBox 3"/>
          <p:cNvSpPr/>
          <p:nvPr/>
        </p:nvSpPr>
        <p:spPr>
          <a:xfrm>
            <a:off x="1509840" y="1471320"/>
            <a:ext cx="15268320" cy="74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434"/>
              </a:lnSpc>
            </a:pPr>
            <a:r>
              <a:rPr b="1" lang="en-US" sz="51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 </a:t>
            </a:r>
            <a:r>
              <a:rPr b="1" lang="en-US" sz="51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Conclusion :</a:t>
            </a:r>
            <a:endParaRPr b="0" lang="en-US" sz="5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20440" indent="-410040" defTabSz="914400">
              <a:lnSpc>
                <a:spcPts val="70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The project successfully developed a system for SAR image compression and translation.</a:t>
            </a:r>
            <a:endParaRPr b="0" lang="en-US" sz="3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20440" indent="-410040" defTabSz="914400">
              <a:lnSpc>
                <a:spcPts val="70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Autoencoders and wavelet transforms were effective for compression.</a:t>
            </a:r>
            <a:endParaRPr b="0" lang="en-US" sz="3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20440" indent="-410040" defTabSz="914400">
              <a:lnSpc>
                <a:spcPts val="70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Pix2Pix and GANs achieved accurate SAR to optical image translation.</a:t>
            </a:r>
            <a:endParaRPr b="0" lang="en-US" sz="3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703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0" name="TextBox 3"/>
          <p:cNvSpPr/>
          <p:nvPr/>
        </p:nvSpPr>
        <p:spPr>
          <a:xfrm>
            <a:off x="1583640" y="2558160"/>
            <a:ext cx="15120000" cy="54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Sending a microwave pulse 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Reflection from the Earth's surface. 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Recording the reflected signal 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                </a:t>
            </a: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time delay 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                </a:t>
            </a: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Strength of reflection 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Creating a 20 image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6075"/>
              </a:lnSpc>
            </a:pP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                 </a:t>
            </a:r>
            <a:r>
              <a:rPr b="0" lang="en-US" sz="434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Sensor Collects 1000 of pulses</a:t>
            </a:r>
            <a:endParaRPr b="0" lang="en-US" sz="434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777960" y="768240"/>
            <a:ext cx="1512000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How SAR images are created:-</a:t>
            </a:r>
            <a:endParaRPr b="0" lang="en-US" sz="5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2" name="AutoShape 5"/>
          <p:cNvSpPr/>
          <p:nvPr/>
        </p:nvSpPr>
        <p:spPr>
          <a:xfrm>
            <a:off x="3047040" y="5360040"/>
            <a:ext cx="77040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3" name="AutoShape 6"/>
          <p:cNvSpPr/>
          <p:nvPr/>
        </p:nvSpPr>
        <p:spPr>
          <a:xfrm>
            <a:off x="3047040" y="6008400"/>
            <a:ext cx="77040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4" name="AutoShape 7"/>
          <p:cNvSpPr/>
          <p:nvPr/>
        </p:nvSpPr>
        <p:spPr>
          <a:xfrm>
            <a:off x="3047040" y="7627320"/>
            <a:ext cx="77040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1494720" y="3003480"/>
            <a:ext cx="15298560" cy="42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SAR satellite sends a radar signal, some of the energy bounces back to sensor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&gt; Strength of this returned signal (Called back scatter) recorded as pixel intensity in SAR image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⇒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Intensity represented in terms of Sigma Nought.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5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1422360" y="933480"/>
            <a:ext cx="1529856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How is back scatter measured?</a:t>
            </a:r>
            <a:endParaRPr b="0" lang="en-US" sz="5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grpSp>
        <p:nvGrpSpPr>
          <p:cNvPr id="99" name="Group 3"/>
          <p:cNvGrpSpPr/>
          <p:nvPr/>
        </p:nvGrpSpPr>
        <p:grpSpPr>
          <a:xfrm>
            <a:off x="1028880" y="2850120"/>
            <a:ext cx="7390080" cy="5245920"/>
            <a:chOff x="1028880" y="2850120"/>
            <a:chExt cx="7390080" cy="5245920"/>
          </a:xfrm>
        </p:grpSpPr>
        <p:sp>
          <p:nvSpPr>
            <p:cNvPr id="100" name="Freeform 4"/>
            <p:cNvSpPr/>
            <p:nvPr/>
          </p:nvSpPr>
          <p:spPr>
            <a:xfrm>
              <a:off x="1028880" y="2850120"/>
              <a:ext cx="7390080" cy="5245920"/>
            </a:xfrm>
            <a:custGeom>
              <a:avLst/>
              <a:gdLst>
                <a:gd name="textAreaLeft" fmla="*/ 0 w 7390080"/>
                <a:gd name="textAreaRight" fmla="*/ 7390440 w 7390080"/>
                <a:gd name="textAreaTop" fmla="*/ 0 h 5245920"/>
                <a:gd name="textAreaBottom" fmla="*/ 5246280 h 5245920"/>
              </a:gdLst>
              <a:ahLst/>
              <a:rect l="textAreaLeft" t="textAreaTop" r="textAreaRight" b="textAreaBottom"/>
              <a:pathLst>
                <a:path w="1144963" h="812800">
                  <a:moveTo>
                    <a:pt x="0" y="0"/>
                  </a:moveTo>
                  <a:lnTo>
                    <a:pt x="1144963" y="0"/>
                  </a:lnTo>
                  <a:lnTo>
                    <a:pt x="1144963" y="812800"/>
                  </a:lnTo>
                  <a:lnTo>
                    <a:pt x="0" y="81280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DejaVu Sans"/>
              </a:endParaRPr>
            </a:p>
          </p:txBody>
        </p:sp>
      </p:grpSp>
      <p:grpSp>
        <p:nvGrpSpPr>
          <p:cNvPr id="101" name="Group 5"/>
          <p:cNvGrpSpPr/>
          <p:nvPr/>
        </p:nvGrpSpPr>
        <p:grpSpPr>
          <a:xfrm>
            <a:off x="9592200" y="2850120"/>
            <a:ext cx="7666560" cy="5245920"/>
            <a:chOff x="9592200" y="2850120"/>
            <a:chExt cx="7666560" cy="5245920"/>
          </a:xfrm>
        </p:grpSpPr>
        <p:sp>
          <p:nvSpPr>
            <p:cNvPr id="102" name="Freeform 6"/>
            <p:cNvSpPr/>
            <p:nvPr/>
          </p:nvSpPr>
          <p:spPr>
            <a:xfrm>
              <a:off x="9592200" y="2850120"/>
              <a:ext cx="7666560" cy="5245920"/>
            </a:xfrm>
            <a:custGeom>
              <a:avLst/>
              <a:gdLst>
                <a:gd name="textAreaLeft" fmla="*/ 0 w 7666560"/>
                <a:gd name="textAreaRight" fmla="*/ 7666920 w 7666560"/>
                <a:gd name="textAreaTop" fmla="*/ 0 h 5245920"/>
                <a:gd name="textAreaBottom" fmla="*/ 5246280 h 5245920"/>
              </a:gdLst>
              <a:ahLst/>
              <a:rect l="textAreaLeft" t="textAreaTop" r="textAreaRight" b="textAreaBottom"/>
              <a:pathLst>
                <a:path w="1187831" h="812800">
                  <a:moveTo>
                    <a:pt x="0" y="0"/>
                  </a:moveTo>
                  <a:lnTo>
                    <a:pt x="1187831" y="0"/>
                  </a:lnTo>
                  <a:lnTo>
                    <a:pt x="1187831" y="812800"/>
                  </a:lnTo>
                  <a:lnTo>
                    <a:pt x="0" y="81280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DejaVu Sans"/>
              </a:endParaRPr>
            </a:p>
          </p:txBody>
        </p:sp>
      </p:grpSp>
      <p:sp>
        <p:nvSpPr>
          <p:cNvPr id="103" name="TextBox 7"/>
          <p:cNvSpPr/>
          <p:nvPr/>
        </p:nvSpPr>
        <p:spPr>
          <a:xfrm>
            <a:off x="5083560" y="914400"/>
            <a:ext cx="766656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38"/>
              </a:lnSpc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SAR Images</a:t>
            </a:r>
            <a:endParaRPr b="0" lang="en-US" sz="56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05" name="TextBox 3"/>
          <p:cNvSpPr/>
          <p:nvPr/>
        </p:nvSpPr>
        <p:spPr>
          <a:xfrm>
            <a:off x="1221480" y="1788480"/>
            <a:ext cx="5372280" cy="20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980"/>
              </a:lnSpc>
            </a:pPr>
            <a:r>
              <a:rPr b="1" lang="en-US" sz="57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Autoencoders :</a:t>
            </a:r>
            <a:endParaRPr b="0" lang="en-US" sz="57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06" name="TextBox 4"/>
          <p:cNvSpPr/>
          <p:nvPr/>
        </p:nvSpPr>
        <p:spPr>
          <a:xfrm>
            <a:off x="1584360" y="3515760"/>
            <a:ext cx="1511856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301"/>
              </a:lnSpc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Autoencoders are unsupervised neural networks that compress input data into a lower-dimensional latent space &amp; reconstruct it with minimal information.</a:t>
            </a:r>
            <a:endParaRPr b="0" lang="en-US" sz="45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08" name="TextBox 3"/>
          <p:cNvSpPr/>
          <p:nvPr/>
        </p:nvSpPr>
        <p:spPr>
          <a:xfrm>
            <a:off x="257760" y="647640"/>
            <a:ext cx="17772120" cy="9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449"/>
              </a:lnSpc>
            </a:pPr>
            <a:r>
              <a:rPr b="1" lang="en-US" sz="5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Methods: Autoencoders:</a:t>
            </a:r>
            <a:endParaRPr b="0" lang="en-US" sz="5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These are unsupervised neural networks that learn to compress and reconstruct data.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The process involves: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Encoder: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Reducing the dimensionality of the SAR image by extracting key features.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Bottleneck: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Storing the compressed representation in a lower-dimensional latent space.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Decoder: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Canva Sans"/>
                <a:ea typeface="Canva Sans"/>
              </a:rPr>
              <a:t> Reconstructing the SAR image from the latent space.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r>
              <a:rPr b="0" i="1" lang="en-US" sz="4000" strike="noStrike" u="none">
                <a:solidFill>
                  <a:srgbClr val="000000"/>
                </a:solidFill>
                <a:uFillTx/>
                <a:latin typeface="Canva Sans Italics"/>
                <a:ea typeface="Canva Sans Italics"/>
              </a:rPr>
              <a:t>The goal is to minimize information loss during compression and reconstruction.</a:t>
            </a:r>
            <a:endParaRPr b="0" lang="en-US" sz="4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defTabSz="914400">
              <a:lnSpc>
                <a:spcPts val="595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0" name="TextBox 3"/>
          <p:cNvSpPr/>
          <p:nvPr/>
        </p:nvSpPr>
        <p:spPr>
          <a:xfrm>
            <a:off x="144360" y="708120"/>
            <a:ext cx="174628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38"/>
              </a:lnSpc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Canva Sans Bold"/>
                <a:ea typeface="Canva Sans Bold"/>
              </a:rPr>
              <a:t>Flowchart of Autoencoders based Compression:</a:t>
            </a:r>
            <a:endParaRPr b="0" lang="en-US" sz="56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1" name="TextBox 4"/>
          <p:cNvSpPr/>
          <p:nvPr/>
        </p:nvSpPr>
        <p:spPr>
          <a:xfrm>
            <a:off x="4965480" y="2519280"/>
            <a:ext cx="72291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Input SAR Image (high dimensional)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2" name="AutoShape 5"/>
          <p:cNvSpPr/>
          <p:nvPr/>
        </p:nvSpPr>
        <p:spPr>
          <a:xfrm>
            <a:off x="8579880" y="308304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3" name="TextBox 6"/>
          <p:cNvSpPr/>
          <p:nvPr/>
        </p:nvSpPr>
        <p:spPr>
          <a:xfrm>
            <a:off x="4006800" y="3922200"/>
            <a:ext cx="1027440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Encoder (convolutional layer &amp; activation function)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4" name="TextBox 7"/>
          <p:cNvSpPr/>
          <p:nvPr/>
        </p:nvSpPr>
        <p:spPr>
          <a:xfrm>
            <a:off x="4146120" y="5325480"/>
            <a:ext cx="945936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Latent space representation (compressed form)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5" name="AutoShape 8"/>
          <p:cNvSpPr/>
          <p:nvPr/>
        </p:nvSpPr>
        <p:spPr>
          <a:xfrm>
            <a:off x="8637120" y="5888160"/>
            <a:ext cx="360" cy="90576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6" name="AutoShape 9"/>
          <p:cNvSpPr/>
          <p:nvPr/>
        </p:nvSpPr>
        <p:spPr>
          <a:xfrm>
            <a:off x="8618040" y="448596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7" name="TextBox 10"/>
          <p:cNvSpPr/>
          <p:nvPr/>
        </p:nvSpPr>
        <p:spPr>
          <a:xfrm>
            <a:off x="4430520" y="6727680"/>
            <a:ext cx="837504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Decoder (Transposed convolutional layer)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8" name="TextBox 11"/>
          <p:cNvSpPr/>
          <p:nvPr/>
        </p:nvSpPr>
        <p:spPr>
          <a:xfrm>
            <a:off x="3789360" y="8129520"/>
            <a:ext cx="1017288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20"/>
              </a:lnSpc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Noto Serif"/>
                <a:ea typeface="Noto Serif"/>
              </a:rPr>
              <a:t>Reconstructed SAR image (lower size minimal loss)</a:t>
            </a:r>
            <a:endParaRPr b="0" lang="en-US" sz="33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9" name="AutoShape 12"/>
          <p:cNvSpPr/>
          <p:nvPr/>
        </p:nvSpPr>
        <p:spPr>
          <a:xfrm>
            <a:off x="8656200" y="7291080"/>
            <a:ext cx="360" cy="906120"/>
          </a:xfrm>
          <a:prstGeom prst="line">
            <a:avLst/>
          </a:prstGeom>
          <a:ln w="38100">
            <a:solidFill>
              <a:srgbClr val="00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LibreOffice/24.8.4.2$Linux_X86_64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DAGgjnErfCc</dc:identifier>
  <dc:language>en-US</dc:language>
  <cp:lastModifiedBy/>
  <dcterms:modified xsi:type="dcterms:W3CDTF">2025-03-03T13:11:14Z</dcterms:modified>
  <cp:revision>2</cp:revision>
  <dc:subject/>
  <dc:title>Add a subheading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