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Everyone introduces themselves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Jeff</a:t>
            </a:r>
          </a:p>
          <a:p>
            <a:pPr lvl="0">
              <a:spcBef>
                <a:spcPts val="0"/>
              </a:spcBef>
              <a:buNone/>
            </a:pPr>
            <a:r>
              <a:rPr lang="en"/>
              <a:t>We all though having Scrum meetings regularly was a really effective way to stay on track and keep in touch with each other. However, outside of Scrum meetings we could have communicated more; we now realize that more collaboration and better communication earlier on would have helped us get the project moving faster.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Michaela</a:t>
            </a:r>
          </a:p>
          <a:p>
            <a:pPr lvl="0">
              <a:spcBef>
                <a:spcPts val="0"/>
              </a:spcBef>
              <a:buNone/>
            </a:pPr>
            <a:r>
              <a:rPr lang="en"/>
              <a:t>Our techniques mainly involved following the Scrum procedure closely as well as going through planning and review sessions together in-person. This helped us gain a collectively good understanding of how our project was going. Additionally, we all made use of online tutorials as well as slack for communication and GitHub for collaboration.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Sergiy</a:t>
            </a:r>
          </a:p>
          <a:p>
            <a:pPr lvl="0">
              <a:spcBef>
                <a:spcPts val="0"/>
              </a:spcBef>
              <a:buNone/>
            </a:pPr>
            <a:r>
              <a:rPr lang="en"/>
              <a:t>In this project we enjoyed many team building activities such as tennis and ping pong which positively affected our ability to work together on the project. Fun activites like these also helped to negate the frustration caused by having to get through so much material at a fast pace.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Sergiy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a:p>
            <a:pPr lvl="0">
              <a:spcBef>
                <a:spcPts val="0"/>
              </a:spcBef>
              <a:buNone/>
            </a:pPr>
            <a:r>
              <a:rPr lang="en"/>
              <a:t>Our application Task Planner is a great tool for people who have a large to-do list and a desire to get more done. Task Planner allows for organizing tasks by projects as well as individually.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Julia</a:t>
            </a:r>
          </a:p>
          <a:p>
            <a:pPr lvl="0">
              <a:spcBef>
                <a:spcPts val="0"/>
              </a:spcBef>
              <a:buNone/>
            </a:pPr>
            <a:r>
              <a:rPr lang="en"/>
              <a:t>In our experience there are not many good applications out their for task management available for android.  So we wanted to make create one that was intuitive and well designed for our users.  We were influenced by the ios application Getting things Done.</a:t>
            </a:r>
          </a:p>
          <a:p>
            <a:pPr lvl="0">
              <a:spcBef>
                <a:spcPts val="0"/>
              </a:spcBef>
              <a:buNone/>
            </a:pPr>
            <a:r>
              <a:rPr lang="e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Jeff</a:t>
            </a:r>
          </a:p>
          <a:p>
            <a:pPr lvl="0">
              <a:spcBef>
                <a:spcPts val="0"/>
              </a:spcBef>
              <a:buNone/>
            </a:pPr>
            <a:r>
              <a:rPr lang="en"/>
              <a:t>We made the database a lower priority for our application.  Upon creation we had trouble integrating it with the rest of the project.  Communication was definitely something we needed improvement on as a team.  Git was also new to all of us.  We experienced many git merge conflicts and a few of us pushed older versions settings us back a bit.  Lastly, one of our group member’s computer’s stopped working with internal edits stuck on their dead computer.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Michaela</a:t>
            </a:r>
          </a:p>
          <a:p>
            <a:pPr lvl="0">
              <a:spcBef>
                <a:spcPts val="0"/>
              </a:spcBef>
              <a:buNone/>
            </a:pPr>
            <a:r>
              <a:rPr lang="en"/>
              <a:t>We implemented the four pages which are essential to task planning, including the home page, which features a menu, as well as an edit task and edit project pages, and a handy dump page where a user can quickly store tasks. We used the standard technologies of the Java programming language and Android Studio.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Julia</a:t>
            </a:r>
          </a:p>
          <a:p>
            <a:pPr lvl="0">
              <a:spcBef>
                <a:spcPts val="0"/>
              </a:spcBef>
              <a:buNone/>
            </a:pPr>
            <a:r>
              <a:rPr lang="en"/>
              <a:t>We made the design of our user interface a priority since we wanted our app to be fun and easy to use. The transisitions between pages are intuitive and smooth.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Julia</a:t>
            </a:r>
          </a:p>
          <a:p>
            <a:pPr lvl="0" rtl="0">
              <a:spcBef>
                <a:spcPts val="0"/>
              </a:spcBef>
              <a:buNone/>
            </a:pPr>
            <a:r>
              <a:rPr lang="en"/>
              <a:t>We made the design of our user interface a priority since we wanted our app to be fun and easy to use. The transisitions between pages are intuitive and smooth.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Julia</a:t>
            </a:r>
          </a:p>
          <a:p>
            <a:pPr lvl="0" rtl="0">
              <a:spcBef>
                <a:spcPts val="0"/>
              </a:spcBef>
              <a:buNone/>
            </a:pPr>
            <a:r>
              <a:rPr lang="en"/>
              <a:t>We made the design of our user interface a priority since we wanted our app to be fun and easy to use. The transisitions between pages are intuitive and smooth.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a:p>
            <a:pPr lvl="0">
              <a:spcBef>
                <a:spcPts val="0"/>
              </a:spcBef>
              <a:buNone/>
            </a:pPr>
            <a:r>
              <a:rPr lang="en"/>
              <a:t>Although our initial vision was optimistic, we are glad we set our goals high and we feel satisfied with our result, which is a good representation of what we had in mind. We also feel that our ability to work together effectively was an accomplishment in itself.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273775" y="75250"/>
            <a:ext cx="8343000" cy="572700"/>
          </a:xfrm>
          <a:prstGeom prst="rect">
            <a:avLst/>
          </a:prstGeom>
        </p:spPr>
        <p:txBody>
          <a:bodyPr anchorCtr="0" anchor="t" bIns="91425" lIns="91425" rIns="91425" tIns="91425"/>
          <a:lstStyle>
            <a:lvl1pPr lvl="0">
              <a:spcBef>
                <a:spcPts val="0"/>
              </a:spcBef>
              <a:defRPr>
                <a:latin typeface="Open Sans"/>
                <a:ea typeface="Open Sans"/>
                <a:cs typeface="Open Sans"/>
                <a:sym typeface="Open San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
        <p:nvSpPr>
          <p:cNvPr id="9" name="Shape 9"/>
          <p:cNvSpPr/>
          <p:nvPr/>
        </p:nvSpPr>
        <p:spPr>
          <a:xfrm>
            <a:off x="0" y="0"/>
            <a:ext cx="9144000" cy="1256400"/>
          </a:xfrm>
          <a:prstGeom prst="rect">
            <a:avLst/>
          </a:prstGeom>
          <a:solidFill>
            <a:srgbClr val="3F98F5"/>
          </a:solidFill>
          <a:ln>
            <a:noFill/>
          </a:ln>
        </p:spPr>
        <p:txBody>
          <a:bodyPr anchorCtr="0" anchor="ctr" bIns="91425" lIns="91425" rIns="91425" tIns="91425">
            <a:noAutofit/>
          </a:bodyPr>
          <a:lstStyle/>
          <a:p>
            <a:pPr lv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8.png"/><Relationship Id="rId5"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3.png"/><Relationship Id="rId5"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p:nvPr/>
        </p:nvSpPr>
        <p:spPr>
          <a:xfrm>
            <a:off x="0" y="1256400"/>
            <a:ext cx="5326800" cy="38871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idx="1" type="subTitle"/>
          </p:nvPr>
        </p:nvSpPr>
        <p:spPr>
          <a:xfrm>
            <a:off x="378075" y="2136400"/>
            <a:ext cx="4332600" cy="2338800"/>
          </a:xfrm>
          <a:prstGeom prst="rect">
            <a:avLst/>
          </a:prstGeom>
          <a:ln>
            <a:noFill/>
          </a:ln>
        </p:spPr>
        <p:txBody>
          <a:bodyPr anchorCtr="0" anchor="t" bIns="91425" lIns="91425" rIns="91425" tIns="91425">
            <a:noAutofit/>
          </a:bodyPr>
          <a:lstStyle/>
          <a:p>
            <a:pPr lvl="0" rtl="0" algn="l">
              <a:spcBef>
                <a:spcPts val="0"/>
              </a:spcBef>
              <a:buNone/>
            </a:pPr>
            <a:r>
              <a:rPr lang="en">
                <a:solidFill>
                  <a:srgbClr val="000000"/>
                </a:solidFill>
                <a:latin typeface="Open Sans"/>
                <a:ea typeface="Open Sans"/>
                <a:cs typeface="Open Sans"/>
                <a:sym typeface="Open Sans"/>
              </a:rPr>
              <a:t>TimeLords</a:t>
            </a:r>
          </a:p>
          <a:p>
            <a:pPr lvl="0" rtl="0" algn="l">
              <a:spcBef>
                <a:spcPts val="0"/>
              </a:spcBef>
              <a:buNone/>
            </a:pPr>
            <a:r>
              <a:t/>
            </a:r>
            <a:endParaRPr sz="1000">
              <a:solidFill>
                <a:srgbClr val="000000"/>
              </a:solidFill>
              <a:latin typeface="Open Sans"/>
              <a:ea typeface="Open Sans"/>
              <a:cs typeface="Open Sans"/>
              <a:sym typeface="Open Sans"/>
            </a:endParaRPr>
          </a:p>
          <a:p>
            <a:pPr indent="457200" lvl="0" marL="0" rtl="0" algn="l">
              <a:spcBef>
                <a:spcPts val="0"/>
              </a:spcBef>
              <a:buNone/>
            </a:pPr>
            <a:r>
              <a:rPr lang="en" sz="1800">
                <a:solidFill>
                  <a:schemeClr val="dk1"/>
                </a:solidFill>
                <a:latin typeface="Open Sans"/>
                <a:ea typeface="Open Sans"/>
                <a:cs typeface="Open Sans"/>
                <a:sym typeface="Open Sans"/>
              </a:rPr>
              <a:t>Julia Moffitt</a:t>
            </a:r>
            <a:r>
              <a:rPr lang="en" sz="1400">
                <a:solidFill>
                  <a:srgbClr val="666666"/>
                </a:solidFill>
                <a:latin typeface="Open Sans"/>
                <a:ea typeface="Open Sans"/>
                <a:cs typeface="Open Sans"/>
                <a:sym typeface="Open Sans"/>
              </a:rPr>
              <a:t>-Product Owner</a:t>
            </a:r>
          </a:p>
          <a:p>
            <a:pPr indent="457200" lvl="0" marL="0" rtl="0" algn="l">
              <a:spcBef>
                <a:spcPts val="0"/>
              </a:spcBef>
              <a:buNone/>
            </a:pPr>
            <a:r>
              <a:rPr lang="en" sz="1800">
                <a:solidFill>
                  <a:srgbClr val="000000"/>
                </a:solidFill>
                <a:latin typeface="Open Sans"/>
                <a:ea typeface="Open Sans"/>
                <a:cs typeface="Open Sans"/>
                <a:sym typeface="Open Sans"/>
              </a:rPr>
              <a:t>Sergiy Ravnyago</a:t>
            </a:r>
            <a:r>
              <a:rPr lang="en" sz="1400">
                <a:solidFill>
                  <a:srgbClr val="666666"/>
                </a:solidFill>
                <a:latin typeface="Open Sans"/>
                <a:ea typeface="Open Sans"/>
                <a:cs typeface="Open Sans"/>
                <a:sym typeface="Open Sans"/>
              </a:rPr>
              <a:t>-Developer</a:t>
            </a:r>
          </a:p>
          <a:p>
            <a:pPr indent="457200" lvl="0" marL="0" rtl="0" algn="l">
              <a:spcBef>
                <a:spcPts val="0"/>
              </a:spcBef>
              <a:buNone/>
            </a:pPr>
            <a:r>
              <a:rPr lang="en" sz="1800">
                <a:solidFill>
                  <a:srgbClr val="000000"/>
                </a:solidFill>
                <a:latin typeface="Open Sans"/>
                <a:ea typeface="Open Sans"/>
                <a:cs typeface="Open Sans"/>
                <a:sym typeface="Open Sans"/>
              </a:rPr>
              <a:t>Brian Houts</a:t>
            </a:r>
            <a:r>
              <a:rPr lang="en" sz="1400">
                <a:solidFill>
                  <a:srgbClr val="666666"/>
                </a:solidFill>
                <a:latin typeface="Open Sans"/>
                <a:ea typeface="Open Sans"/>
                <a:cs typeface="Open Sans"/>
                <a:sym typeface="Open Sans"/>
              </a:rPr>
              <a:t>-Developer</a:t>
            </a:r>
          </a:p>
          <a:p>
            <a:pPr indent="457200" lvl="0" rtl="0" algn="l">
              <a:spcBef>
                <a:spcPts val="0"/>
              </a:spcBef>
              <a:buNone/>
            </a:pPr>
            <a:r>
              <a:rPr lang="en" sz="1800">
                <a:solidFill>
                  <a:srgbClr val="000000"/>
                </a:solidFill>
                <a:latin typeface="Open Sans"/>
                <a:ea typeface="Open Sans"/>
                <a:cs typeface="Open Sans"/>
                <a:sym typeface="Open Sans"/>
              </a:rPr>
              <a:t>Jeff Wagenseller</a:t>
            </a:r>
            <a:r>
              <a:rPr lang="en" sz="1400">
                <a:solidFill>
                  <a:srgbClr val="666666"/>
                </a:solidFill>
                <a:latin typeface="Open Sans"/>
                <a:ea typeface="Open Sans"/>
                <a:cs typeface="Open Sans"/>
                <a:sym typeface="Open Sans"/>
              </a:rPr>
              <a:t>-Developer</a:t>
            </a:r>
          </a:p>
          <a:p>
            <a:pPr indent="457200" lvl="0" rtl="0" algn="l">
              <a:spcBef>
                <a:spcPts val="0"/>
              </a:spcBef>
              <a:buNone/>
            </a:pPr>
            <a:r>
              <a:rPr lang="en" sz="1800">
                <a:solidFill>
                  <a:srgbClr val="000000"/>
                </a:solidFill>
                <a:latin typeface="Open Sans"/>
                <a:ea typeface="Open Sans"/>
                <a:cs typeface="Open Sans"/>
                <a:sym typeface="Open Sans"/>
              </a:rPr>
              <a:t>Michaela Molina</a:t>
            </a:r>
            <a:r>
              <a:rPr lang="en" sz="1400">
                <a:solidFill>
                  <a:srgbClr val="666666"/>
                </a:solidFill>
                <a:latin typeface="Open Sans"/>
                <a:ea typeface="Open Sans"/>
                <a:cs typeface="Open Sans"/>
                <a:sym typeface="Open Sans"/>
              </a:rPr>
              <a:t>-Developer</a:t>
            </a:r>
          </a:p>
          <a:p>
            <a:pPr lvl="0" rtl="0" algn="l">
              <a:spcBef>
                <a:spcPts val="0"/>
              </a:spcBef>
              <a:buNone/>
            </a:pPr>
            <a:r>
              <a:t/>
            </a:r>
            <a:endParaRPr>
              <a:latin typeface="Open Sans"/>
              <a:ea typeface="Open Sans"/>
              <a:cs typeface="Open Sans"/>
              <a:sym typeface="Open Sans"/>
            </a:endParaRPr>
          </a:p>
        </p:txBody>
      </p:sp>
      <p:sp>
        <p:nvSpPr>
          <p:cNvPr id="57" name="Shape 57"/>
          <p:cNvSpPr txBox="1"/>
          <p:nvPr>
            <p:ph type="ctrTitle"/>
          </p:nvPr>
        </p:nvSpPr>
        <p:spPr>
          <a:xfrm>
            <a:off x="1118850" y="27750"/>
            <a:ext cx="6906300" cy="976500"/>
          </a:xfrm>
          <a:prstGeom prst="rect">
            <a:avLst/>
          </a:prstGeom>
          <a:ln>
            <a:noFill/>
          </a:ln>
        </p:spPr>
        <p:txBody>
          <a:bodyPr anchorCtr="0" anchor="b" bIns="91425" lIns="91425" rIns="91425" tIns="91425">
            <a:noAutofit/>
          </a:bodyPr>
          <a:lstStyle/>
          <a:p>
            <a:pPr lvl="0" rtl="0">
              <a:spcBef>
                <a:spcPts val="0"/>
              </a:spcBef>
              <a:buNone/>
            </a:pPr>
            <a:r>
              <a:rPr lang="en">
                <a:solidFill>
                  <a:srgbClr val="000000"/>
                </a:solidFill>
                <a:latin typeface="Open Sans"/>
                <a:ea typeface="Open Sans"/>
                <a:cs typeface="Open Sans"/>
                <a:sym typeface="Open Sans"/>
              </a:rPr>
              <a:t>Task Planner</a:t>
            </a:r>
          </a:p>
        </p:txBody>
      </p:sp>
      <p:sp>
        <p:nvSpPr>
          <p:cNvPr id="58" name="Shape 58"/>
          <p:cNvSpPr txBox="1"/>
          <p:nvPr>
            <p:ph idx="1" type="subTitle"/>
          </p:nvPr>
        </p:nvSpPr>
        <p:spPr>
          <a:xfrm>
            <a:off x="340150" y="697000"/>
            <a:ext cx="8520600" cy="619800"/>
          </a:xfrm>
          <a:prstGeom prst="rect">
            <a:avLst/>
          </a:prstGeom>
        </p:spPr>
        <p:txBody>
          <a:bodyPr anchorCtr="0" anchor="t" bIns="91425" lIns="91425" rIns="91425" tIns="91425">
            <a:noAutofit/>
          </a:bodyPr>
          <a:lstStyle/>
          <a:p>
            <a:pPr lvl="0" rtl="0">
              <a:spcBef>
                <a:spcPts val="0"/>
              </a:spcBef>
              <a:buNone/>
            </a:pPr>
            <a:r>
              <a:rPr lang="en">
                <a:solidFill>
                  <a:srgbClr val="323232"/>
                </a:solidFill>
                <a:latin typeface="Open Sans"/>
                <a:ea typeface="Open Sans"/>
                <a:cs typeface="Open Sans"/>
                <a:sym typeface="Open Sans"/>
              </a:rPr>
              <a:t>7/26/2016</a:t>
            </a:r>
          </a:p>
        </p:txBody>
      </p:sp>
      <p:grpSp>
        <p:nvGrpSpPr>
          <p:cNvPr id="59" name="Shape 59"/>
          <p:cNvGrpSpPr/>
          <p:nvPr/>
        </p:nvGrpSpPr>
        <p:grpSpPr>
          <a:xfrm>
            <a:off x="5713150" y="1914600"/>
            <a:ext cx="2922200" cy="2922200"/>
            <a:chOff x="5713150" y="1914600"/>
            <a:chExt cx="2922200" cy="2922200"/>
          </a:xfrm>
        </p:grpSpPr>
        <p:pic>
          <p:nvPicPr>
            <p:cNvPr descr="TP logo.png" id="60" name="Shape 60"/>
            <p:cNvPicPr preferRelativeResize="0"/>
            <p:nvPr/>
          </p:nvPicPr>
          <p:blipFill>
            <a:blip r:embed="rId3">
              <a:alphaModFix/>
            </a:blip>
            <a:stretch>
              <a:fillRect/>
            </a:stretch>
          </p:blipFill>
          <p:spPr>
            <a:xfrm>
              <a:off x="5713150" y="1914600"/>
              <a:ext cx="2922200" cy="2922200"/>
            </a:xfrm>
            <a:prstGeom prst="rect">
              <a:avLst/>
            </a:prstGeom>
            <a:noFill/>
            <a:ln>
              <a:noFill/>
            </a:ln>
          </p:spPr>
        </p:pic>
        <p:sp>
          <p:nvSpPr>
            <p:cNvPr id="61" name="Shape 61"/>
            <p:cNvSpPr/>
            <p:nvPr/>
          </p:nvSpPr>
          <p:spPr>
            <a:xfrm>
              <a:off x="6967750" y="2825375"/>
              <a:ext cx="412999" cy="369750"/>
            </a:xfrm>
            <a:prstGeom prst="rect">
              <a:avLst/>
            </a:prstGeom>
          </p:spPr>
          <p:txBody>
            <a:bodyPr>
              <a:prstTxWarp prst="textPlain"/>
            </a:bodyPr>
            <a:lstStyle/>
            <a:p>
              <a:pPr lvl="0" algn="ctr"/>
              <a:r>
                <a:rPr b="0" i="0">
                  <a:ln>
                    <a:noFill/>
                  </a:ln>
                  <a:solidFill>
                    <a:srgbClr val="434343"/>
                  </a:solidFill>
                  <a:latin typeface="Poiret One"/>
                </a:rPr>
                <a:t>TP</a:t>
              </a:r>
            </a:p>
          </p:txBody>
        </p:sp>
        <p:sp>
          <p:nvSpPr>
            <p:cNvPr id="62" name="Shape 62"/>
            <p:cNvSpPr/>
            <p:nvPr/>
          </p:nvSpPr>
          <p:spPr>
            <a:xfrm flipH="1" rot="10800000">
              <a:off x="6967750" y="3916400"/>
              <a:ext cx="412999" cy="369750"/>
            </a:xfrm>
            <a:prstGeom prst="rect">
              <a:avLst/>
            </a:prstGeom>
          </p:spPr>
          <p:txBody>
            <a:bodyPr>
              <a:prstTxWarp prst="textPlain"/>
            </a:bodyPr>
            <a:lstStyle/>
            <a:p>
              <a:pPr lvl="0" algn="ctr"/>
              <a:r>
                <a:rPr b="0" i="0">
                  <a:ln>
                    <a:noFill/>
                  </a:ln>
                  <a:solidFill>
                    <a:srgbClr val="434343"/>
                  </a:solidFill>
                  <a:latin typeface="Poiret One"/>
                </a:rPr>
                <a:t>TP</a:t>
              </a: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11700" y="1319075"/>
            <a:ext cx="8520600" cy="3824400"/>
          </a:xfrm>
          <a:prstGeom prst="rect">
            <a:avLst/>
          </a:prstGeom>
        </p:spPr>
        <p:txBody>
          <a:bodyPr anchorCtr="0" anchor="t" bIns="91425" lIns="91425" rIns="91425" tIns="91425">
            <a:noAutofit/>
          </a:bodyPr>
          <a:lstStyle/>
          <a:p>
            <a:pPr indent="-381000" lvl="0" marL="457200" rtl="0">
              <a:lnSpc>
                <a:spcPct val="100000"/>
              </a:lnSpc>
              <a:spcBef>
                <a:spcPts val="0"/>
              </a:spcBef>
              <a:buClr>
                <a:srgbClr val="000000"/>
              </a:buClr>
              <a:buSzPct val="100000"/>
              <a:buChar char="-"/>
            </a:pPr>
            <a:r>
              <a:rPr lang="en" sz="2400">
                <a:solidFill>
                  <a:srgbClr val="000000"/>
                </a:solidFill>
              </a:rPr>
              <a:t>What worked:</a:t>
            </a:r>
          </a:p>
          <a:p>
            <a:pPr lvl="0" rtl="0">
              <a:lnSpc>
                <a:spcPct val="100000"/>
              </a:lnSpc>
              <a:spcBef>
                <a:spcPts val="0"/>
              </a:spcBef>
              <a:buNone/>
            </a:pPr>
            <a:r>
              <a:rPr lang="en" sz="2400">
                <a:solidFill>
                  <a:srgbClr val="000000"/>
                </a:solidFill>
              </a:rPr>
              <a:t> 		</a:t>
            </a:r>
            <a:r>
              <a:rPr lang="en">
                <a:solidFill>
                  <a:srgbClr val="000000"/>
                </a:solidFill>
              </a:rPr>
              <a:t>Having Scrum meetings regularly was effective</a:t>
            </a:r>
          </a:p>
          <a:p>
            <a:pPr indent="-381000" lvl="0" marL="457200" rtl="0">
              <a:lnSpc>
                <a:spcPct val="100000"/>
              </a:lnSpc>
              <a:spcBef>
                <a:spcPts val="0"/>
              </a:spcBef>
              <a:buClr>
                <a:srgbClr val="000000"/>
              </a:buClr>
              <a:buSzPct val="100000"/>
              <a:buChar char="-"/>
            </a:pPr>
            <a:r>
              <a:rPr lang="en" sz="2400">
                <a:solidFill>
                  <a:srgbClr val="000000"/>
                </a:solidFill>
              </a:rPr>
              <a:t>What didn’t work:</a:t>
            </a:r>
          </a:p>
          <a:p>
            <a:pPr lvl="0" rtl="0">
              <a:lnSpc>
                <a:spcPct val="100000"/>
              </a:lnSpc>
              <a:spcBef>
                <a:spcPts val="0"/>
              </a:spcBef>
              <a:buNone/>
            </a:pPr>
            <a:r>
              <a:rPr lang="en" sz="2400">
                <a:solidFill>
                  <a:srgbClr val="000000"/>
                </a:solidFill>
              </a:rPr>
              <a:t>		</a:t>
            </a:r>
            <a:r>
              <a:rPr lang="en">
                <a:solidFill>
                  <a:srgbClr val="000000"/>
                </a:solidFill>
              </a:rPr>
              <a:t>Communication wasn’t always thorough </a:t>
            </a:r>
          </a:p>
          <a:p>
            <a:pPr indent="-381000" lvl="0" marL="457200" rtl="0">
              <a:lnSpc>
                <a:spcPct val="100000"/>
              </a:lnSpc>
              <a:spcBef>
                <a:spcPts val="0"/>
              </a:spcBef>
              <a:buClr>
                <a:srgbClr val="000000"/>
              </a:buClr>
              <a:buSzPct val="100000"/>
              <a:buChar char="-"/>
            </a:pPr>
            <a:r>
              <a:rPr lang="en" sz="2400">
                <a:solidFill>
                  <a:srgbClr val="000000"/>
                </a:solidFill>
              </a:rPr>
              <a:t>What we now realize we should have been doing: </a:t>
            </a:r>
          </a:p>
          <a:p>
            <a:pPr lvl="0">
              <a:lnSpc>
                <a:spcPct val="100000"/>
              </a:lnSpc>
              <a:spcBef>
                <a:spcPts val="0"/>
              </a:spcBef>
              <a:buNone/>
            </a:pPr>
            <a:r>
              <a:rPr lang="en" sz="2400">
                <a:solidFill>
                  <a:srgbClr val="000000"/>
                </a:solidFill>
              </a:rPr>
              <a:t>		</a:t>
            </a:r>
            <a:r>
              <a:rPr lang="en">
                <a:solidFill>
                  <a:srgbClr val="000000"/>
                </a:solidFill>
              </a:rPr>
              <a:t>Collaborating more often earlier in the project</a:t>
            </a:r>
          </a:p>
        </p:txBody>
      </p:sp>
      <p:sp>
        <p:nvSpPr>
          <p:cNvPr id="123" name="Shape 123"/>
          <p:cNvSpPr txBox="1"/>
          <p:nvPr>
            <p:ph type="title"/>
          </p:nvPr>
        </p:nvSpPr>
        <p:spPr>
          <a:xfrm>
            <a:off x="311700" y="579775"/>
            <a:ext cx="8343000" cy="572700"/>
          </a:xfrm>
          <a:prstGeom prst="rect">
            <a:avLst/>
          </a:prstGeom>
        </p:spPr>
        <p:txBody>
          <a:bodyPr anchorCtr="0" anchor="t" bIns="91425" lIns="91425" rIns="91425" tIns="91425">
            <a:noAutofit/>
          </a:bodyPr>
          <a:lstStyle/>
          <a:p>
            <a:pPr lvl="0" rtl="0">
              <a:spcBef>
                <a:spcPts val="0"/>
              </a:spcBef>
              <a:spcAft>
                <a:spcPts val="1600"/>
              </a:spcAft>
              <a:buNone/>
            </a:pPr>
            <a:r>
              <a:rPr b="1" lang="en" sz="2400">
                <a:latin typeface="Arial"/>
                <a:ea typeface="Arial"/>
                <a:cs typeface="Arial"/>
                <a:sym typeface="Arial"/>
              </a:rPr>
              <a:t>Lessons Learned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311700" y="1228800"/>
            <a:ext cx="8520600" cy="3736500"/>
          </a:xfrm>
          <a:prstGeom prst="rect">
            <a:avLst/>
          </a:prstGeom>
        </p:spPr>
        <p:txBody>
          <a:bodyPr anchorCtr="0" anchor="t" bIns="91425" lIns="91425" rIns="91425" tIns="91425">
            <a:noAutofit/>
          </a:bodyPr>
          <a:lstStyle/>
          <a:p>
            <a:pPr lvl="0" rtl="0">
              <a:lnSpc>
                <a:spcPct val="100000"/>
              </a:lnSpc>
              <a:spcBef>
                <a:spcPts val="0"/>
              </a:spcBef>
              <a:buNone/>
            </a:pPr>
            <a:r>
              <a:rPr lang="en" sz="2400">
                <a:solidFill>
                  <a:srgbClr val="000000"/>
                </a:solidFill>
                <a:latin typeface="Open Sans"/>
                <a:ea typeface="Open Sans"/>
                <a:cs typeface="Open Sans"/>
                <a:sym typeface="Open Sans"/>
              </a:rPr>
              <a:t>Processes:</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Followed Scrum practices</a:t>
            </a:r>
          </a:p>
          <a:p>
            <a:pPr indent="-381000" lvl="0" marL="457200" rtl="0">
              <a:lnSpc>
                <a:spcPct val="15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Went through Sprint planning and Review as a team</a:t>
            </a:r>
          </a:p>
          <a:p>
            <a:pPr lvl="0" rtl="0">
              <a:lnSpc>
                <a:spcPct val="100000"/>
              </a:lnSpc>
              <a:spcBef>
                <a:spcPts val="0"/>
              </a:spcBef>
              <a:buNone/>
            </a:pPr>
            <a:r>
              <a:rPr lang="en" sz="2400">
                <a:solidFill>
                  <a:srgbClr val="000000"/>
                </a:solidFill>
                <a:latin typeface="Open Sans"/>
                <a:ea typeface="Open Sans"/>
                <a:cs typeface="Open Sans"/>
                <a:sym typeface="Open Sans"/>
              </a:rPr>
              <a:t>Tools: </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Online tutorials</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Slack</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GitHub</a:t>
            </a:r>
          </a:p>
        </p:txBody>
      </p:sp>
      <p:sp>
        <p:nvSpPr>
          <p:cNvPr id="129" name="Shape 129"/>
          <p:cNvSpPr txBox="1"/>
          <p:nvPr>
            <p:ph type="title"/>
          </p:nvPr>
        </p:nvSpPr>
        <p:spPr>
          <a:xfrm>
            <a:off x="311700" y="579775"/>
            <a:ext cx="83430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2400"/>
              <a:t>Project Management Techniques</a:t>
            </a:r>
          </a:p>
        </p:txBody>
      </p:sp>
      <p:pic>
        <p:nvPicPr>
          <p:cNvPr id="130" name="Shape 130"/>
          <p:cNvPicPr preferRelativeResize="0"/>
          <p:nvPr/>
        </p:nvPicPr>
        <p:blipFill>
          <a:blip r:embed="rId3">
            <a:alphaModFix/>
          </a:blip>
          <a:stretch>
            <a:fillRect/>
          </a:stretch>
        </p:blipFill>
        <p:spPr>
          <a:xfrm>
            <a:off x="4867362" y="3218875"/>
            <a:ext cx="1215274" cy="1215274"/>
          </a:xfrm>
          <a:prstGeom prst="rect">
            <a:avLst/>
          </a:prstGeom>
          <a:noFill/>
          <a:ln>
            <a:noFill/>
          </a:ln>
        </p:spPr>
      </p:pic>
      <p:pic>
        <p:nvPicPr>
          <p:cNvPr id="131" name="Shape 131"/>
          <p:cNvPicPr preferRelativeResize="0"/>
          <p:nvPr/>
        </p:nvPicPr>
        <p:blipFill>
          <a:blip r:embed="rId4">
            <a:alphaModFix/>
          </a:blip>
          <a:stretch>
            <a:fillRect/>
          </a:stretch>
        </p:blipFill>
        <p:spPr>
          <a:xfrm>
            <a:off x="6082625" y="3750050"/>
            <a:ext cx="1215250" cy="121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1" type="body"/>
          </p:nvPr>
        </p:nvSpPr>
        <p:spPr>
          <a:xfrm>
            <a:off x="311700" y="1363325"/>
            <a:ext cx="8520600" cy="3252600"/>
          </a:xfrm>
          <a:prstGeom prst="rect">
            <a:avLst/>
          </a:prstGeom>
        </p:spPr>
        <p:txBody>
          <a:bodyPr anchorCtr="0" anchor="t" bIns="91425" lIns="91425" rIns="91425" tIns="91425">
            <a:noAutofit/>
          </a:bodyPr>
          <a:lstStyle/>
          <a:p>
            <a:pPr lvl="0">
              <a:lnSpc>
                <a:spcPct val="100000"/>
              </a:lnSpc>
              <a:spcBef>
                <a:spcPts val="0"/>
              </a:spcBef>
              <a:buNone/>
            </a:pPr>
            <a:r>
              <a:rPr lang="en" sz="2400">
                <a:solidFill>
                  <a:srgbClr val="000000"/>
                </a:solidFill>
                <a:latin typeface="Open Sans"/>
                <a:ea typeface="Open Sans"/>
                <a:cs typeface="Open Sans"/>
                <a:sym typeface="Open Sans"/>
              </a:rPr>
              <a:t>Enjoyed:</a:t>
            </a:r>
          </a:p>
          <a:p>
            <a:pPr indent="-381000" lvl="0" marL="457200" rtl="0">
              <a:lnSpc>
                <a:spcPct val="15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Team building activities </a:t>
            </a:r>
          </a:p>
          <a:p>
            <a:pPr lvl="0">
              <a:lnSpc>
                <a:spcPct val="100000"/>
              </a:lnSpc>
              <a:spcBef>
                <a:spcPts val="0"/>
              </a:spcBef>
              <a:buNone/>
            </a:pPr>
            <a:r>
              <a:rPr lang="en" sz="2400">
                <a:solidFill>
                  <a:srgbClr val="000000"/>
                </a:solidFill>
                <a:latin typeface="Open Sans"/>
                <a:ea typeface="Open Sans"/>
                <a:cs typeface="Open Sans"/>
                <a:sym typeface="Open Sans"/>
              </a:rPr>
              <a:t>Didn’t Enjoy: </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Learning new technologies fast</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Only having one week for each sprint</a:t>
            </a:r>
          </a:p>
          <a:p>
            <a:pPr indent="-381000" lvl="0" marL="45720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Only having one release</a:t>
            </a:r>
          </a:p>
          <a:p>
            <a:pPr lvl="0">
              <a:spcBef>
                <a:spcPts val="0"/>
              </a:spcBef>
              <a:buNone/>
            </a:pPr>
            <a:r>
              <a:t/>
            </a:r>
            <a:endParaRPr sz="2400">
              <a:solidFill>
                <a:srgbClr val="000000"/>
              </a:solidFill>
              <a:latin typeface="Open Sans"/>
              <a:ea typeface="Open Sans"/>
              <a:cs typeface="Open Sans"/>
              <a:sym typeface="Open Sans"/>
            </a:endParaRPr>
          </a:p>
        </p:txBody>
      </p:sp>
      <p:sp>
        <p:nvSpPr>
          <p:cNvPr id="137" name="Shape 137"/>
          <p:cNvSpPr txBox="1"/>
          <p:nvPr>
            <p:ph type="title"/>
          </p:nvPr>
        </p:nvSpPr>
        <p:spPr>
          <a:xfrm>
            <a:off x="311700" y="579775"/>
            <a:ext cx="8343000" cy="572700"/>
          </a:xfrm>
          <a:prstGeom prst="rect">
            <a:avLst/>
          </a:prstGeom>
        </p:spPr>
        <p:txBody>
          <a:bodyPr anchorCtr="0" anchor="t" bIns="91425" lIns="91425" rIns="91425" tIns="91425">
            <a:noAutofit/>
          </a:bodyPr>
          <a:lstStyle/>
          <a:p>
            <a:pPr lvl="0" rtl="0">
              <a:spcBef>
                <a:spcPts val="0"/>
              </a:spcBef>
              <a:spcAft>
                <a:spcPts val="1600"/>
              </a:spcAft>
              <a:buNone/>
            </a:pPr>
            <a:r>
              <a:rPr b="1" lang="en" sz="2400"/>
              <a:t>Reflections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p:nvPr/>
        </p:nvSpPr>
        <p:spPr>
          <a:xfrm>
            <a:off x="0" y="1256400"/>
            <a:ext cx="5326800" cy="38871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43" name="Shape 143"/>
          <p:cNvSpPr txBox="1"/>
          <p:nvPr>
            <p:ph type="title"/>
          </p:nvPr>
        </p:nvSpPr>
        <p:spPr>
          <a:xfrm>
            <a:off x="273775" y="75250"/>
            <a:ext cx="8343000" cy="572700"/>
          </a:xfrm>
          <a:prstGeom prst="rect">
            <a:avLst/>
          </a:prstGeom>
        </p:spPr>
        <p:txBody>
          <a:bodyPr anchorCtr="0" anchor="t" bIns="91425" lIns="91425" rIns="91425" tIns="91425">
            <a:noAutofit/>
          </a:bodyPr>
          <a:lstStyle/>
          <a:p>
            <a:pPr lvl="0" rtl="0">
              <a:spcBef>
                <a:spcPts val="0"/>
              </a:spcBef>
              <a:buNone/>
            </a:pPr>
            <a:r>
              <a:rPr b="1" lang="en"/>
              <a:t>Project Release Plan</a:t>
            </a:r>
          </a:p>
        </p:txBody>
      </p:sp>
      <p:sp>
        <p:nvSpPr>
          <p:cNvPr id="144" name="Shape 144"/>
          <p:cNvSpPr txBox="1"/>
          <p:nvPr>
            <p:ph idx="1" type="body"/>
          </p:nvPr>
        </p:nvSpPr>
        <p:spPr>
          <a:xfrm>
            <a:off x="904275" y="2857050"/>
            <a:ext cx="2922300" cy="685800"/>
          </a:xfrm>
          <a:prstGeom prst="rect">
            <a:avLst/>
          </a:prstGeom>
        </p:spPr>
        <p:txBody>
          <a:bodyPr anchorCtr="0" anchor="t" bIns="91425" lIns="91425" rIns="91425" tIns="91425">
            <a:noAutofit/>
          </a:bodyPr>
          <a:lstStyle/>
          <a:p>
            <a:pPr lvl="0" rtl="0">
              <a:spcBef>
                <a:spcPts val="0"/>
              </a:spcBef>
              <a:buNone/>
            </a:pPr>
            <a:r>
              <a:rPr lang="en" sz="3000">
                <a:solidFill>
                  <a:srgbClr val="000000"/>
                </a:solidFill>
                <a:latin typeface="Open Sans"/>
                <a:ea typeface="Open Sans"/>
                <a:cs typeface="Open Sans"/>
                <a:sym typeface="Open Sans"/>
              </a:rPr>
              <a:t>Any Questions?</a:t>
            </a:r>
          </a:p>
        </p:txBody>
      </p:sp>
      <p:sp>
        <p:nvSpPr>
          <p:cNvPr id="145" name="Shape 145"/>
          <p:cNvSpPr txBox="1"/>
          <p:nvPr>
            <p:ph type="title"/>
          </p:nvPr>
        </p:nvSpPr>
        <p:spPr>
          <a:xfrm>
            <a:off x="311700" y="647950"/>
            <a:ext cx="8520600" cy="572700"/>
          </a:xfrm>
          <a:prstGeom prst="rect">
            <a:avLst/>
          </a:prstGeom>
        </p:spPr>
        <p:txBody>
          <a:bodyPr anchorCtr="0" anchor="t" bIns="91425" lIns="91425" rIns="91425" tIns="91425">
            <a:noAutofit/>
          </a:bodyPr>
          <a:lstStyle/>
          <a:p>
            <a:pPr lvl="0" rtl="0" algn="ctr">
              <a:spcBef>
                <a:spcPts val="0"/>
              </a:spcBef>
              <a:buNone/>
            </a:pPr>
            <a:r>
              <a:rPr lang="en"/>
              <a:t>Task Planner</a:t>
            </a:r>
          </a:p>
        </p:txBody>
      </p:sp>
      <p:grpSp>
        <p:nvGrpSpPr>
          <p:cNvPr id="146" name="Shape 146"/>
          <p:cNvGrpSpPr/>
          <p:nvPr/>
        </p:nvGrpSpPr>
        <p:grpSpPr>
          <a:xfrm>
            <a:off x="5713150" y="1914600"/>
            <a:ext cx="2922200" cy="2922200"/>
            <a:chOff x="5713150" y="1914600"/>
            <a:chExt cx="2922200" cy="2922200"/>
          </a:xfrm>
        </p:grpSpPr>
        <p:pic>
          <p:nvPicPr>
            <p:cNvPr descr="TP logo.png" id="147" name="Shape 147"/>
            <p:cNvPicPr preferRelativeResize="0"/>
            <p:nvPr/>
          </p:nvPicPr>
          <p:blipFill>
            <a:blip r:embed="rId3">
              <a:alphaModFix/>
            </a:blip>
            <a:stretch>
              <a:fillRect/>
            </a:stretch>
          </p:blipFill>
          <p:spPr>
            <a:xfrm>
              <a:off x="5713150" y="1914600"/>
              <a:ext cx="2922200" cy="2922200"/>
            </a:xfrm>
            <a:prstGeom prst="rect">
              <a:avLst/>
            </a:prstGeom>
            <a:noFill/>
            <a:ln>
              <a:noFill/>
            </a:ln>
          </p:spPr>
        </p:pic>
        <p:sp>
          <p:nvSpPr>
            <p:cNvPr id="148" name="Shape 148"/>
            <p:cNvSpPr/>
            <p:nvPr/>
          </p:nvSpPr>
          <p:spPr>
            <a:xfrm>
              <a:off x="6967750" y="2825375"/>
              <a:ext cx="412999" cy="369750"/>
            </a:xfrm>
            <a:prstGeom prst="rect">
              <a:avLst/>
            </a:prstGeom>
          </p:spPr>
          <p:txBody>
            <a:bodyPr>
              <a:prstTxWarp prst="textPlain"/>
            </a:bodyPr>
            <a:lstStyle/>
            <a:p>
              <a:pPr lvl="0" algn="ctr"/>
              <a:r>
                <a:rPr b="0" i="0">
                  <a:ln>
                    <a:noFill/>
                  </a:ln>
                  <a:solidFill>
                    <a:srgbClr val="434343"/>
                  </a:solidFill>
                  <a:latin typeface="Poiret One"/>
                </a:rPr>
                <a:t>TP</a:t>
              </a:r>
            </a:p>
          </p:txBody>
        </p:sp>
        <p:sp>
          <p:nvSpPr>
            <p:cNvPr id="149" name="Shape 149"/>
            <p:cNvSpPr/>
            <p:nvPr/>
          </p:nvSpPr>
          <p:spPr>
            <a:xfrm flipH="1" rot="10800000">
              <a:off x="6967750" y="3916400"/>
              <a:ext cx="412999" cy="369750"/>
            </a:xfrm>
            <a:prstGeom prst="rect">
              <a:avLst/>
            </a:prstGeom>
          </p:spPr>
          <p:txBody>
            <a:bodyPr>
              <a:prstTxWarp prst="textPlain"/>
            </a:bodyPr>
            <a:lstStyle/>
            <a:p>
              <a:pPr lvl="0" algn="ctr"/>
              <a:r>
                <a:rPr b="0" i="0">
                  <a:ln>
                    <a:noFill/>
                  </a:ln>
                  <a:solidFill>
                    <a:srgbClr val="434343"/>
                  </a:solidFill>
                  <a:latin typeface="Poiret One"/>
                </a:rPr>
                <a:t>TP</a:t>
              </a: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579775"/>
            <a:ext cx="8343000" cy="572700"/>
          </a:xfrm>
          <a:prstGeom prst="rect">
            <a:avLst/>
          </a:prstGeom>
        </p:spPr>
        <p:txBody>
          <a:bodyPr anchorCtr="0" anchor="t" bIns="91425" lIns="91425" rIns="91425" tIns="91425">
            <a:noAutofit/>
          </a:bodyPr>
          <a:lstStyle/>
          <a:p>
            <a:pPr lvl="0">
              <a:spcBef>
                <a:spcPts val="0"/>
              </a:spcBef>
              <a:spcAft>
                <a:spcPts val="1600"/>
              </a:spcAft>
              <a:buClr>
                <a:schemeClr val="dk1"/>
              </a:buClr>
              <a:buSzPct val="45833"/>
              <a:buFont typeface="Arial"/>
              <a:buNone/>
            </a:pPr>
            <a:r>
              <a:rPr b="1" lang="en" sz="2400"/>
              <a:t>Introduction</a:t>
            </a:r>
          </a:p>
        </p:txBody>
      </p:sp>
      <p:sp>
        <p:nvSpPr>
          <p:cNvPr id="68" name="Shape 68"/>
          <p:cNvSpPr txBox="1"/>
          <p:nvPr>
            <p:ph idx="1" type="body"/>
          </p:nvPr>
        </p:nvSpPr>
        <p:spPr>
          <a:xfrm>
            <a:off x="311700" y="1451875"/>
            <a:ext cx="8520600" cy="3691800"/>
          </a:xfrm>
          <a:prstGeom prst="rect">
            <a:avLst/>
          </a:prstGeom>
        </p:spPr>
        <p:txBody>
          <a:bodyPr anchorCtr="0" anchor="t" bIns="91425" lIns="91425" rIns="91425" tIns="91425">
            <a:noAutofit/>
          </a:bodyPr>
          <a:lstStyle/>
          <a:p>
            <a:pPr lvl="0" rtl="0">
              <a:lnSpc>
                <a:spcPct val="100000"/>
              </a:lnSpc>
              <a:spcBef>
                <a:spcPts val="0"/>
              </a:spcBef>
              <a:buNone/>
            </a:pPr>
            <a:r>
              <a:rPr b="1" lang="en" sz="2400">
                <a:solidFill>
                  <a:srgbClr val="000000"/>
                </a:solidFill>
                <a:latin typeface="Open Sans"/>
                <a:ea typeface="Open Sans"/>
                <a:cs typeface="Open Sans"/>
                <a:sym typeface="Open Sans"/>
              </a:rPr>
              <a:t>Task Planner</a:t>
            </a:r>
            <a:r>
              <a:rPr lang="en" sz="2400">
                <a:solidFill>
                  <a:srgbClr val="000000"/>
                </a:solidFill>
                <a:latin typeface="Open Sans"/>
                <a:ea typeface="Open Sans"/>
                <a:cs typeface="Open Sans"/>
                <a:sym typeface="Open Sans"/>
              </a:rPr>
              <a:t> is </a:t>
            </a:r>
            <a:r>
              <a:rPr lang="en" sz="2400">
                <a:solidFill>
                  <a:schemeClr val="dk1"/>
                </a:solidFill>
                <a:latin typeface="Open Sans"/>
                <a:ea typeface="Open Sans"/>
                <a:cs typeface="Open Sans"/>
                <a:sym typeface="Open Sans"/>
              </a:rPr>
              <a:t>an android application in which the user can add tasks to designated projects including certain attributes about this task. </a:t>
            </a:r>
          </a:p>
          <a:p>
            <a:pPr lvl="0" rtl="0">
              <a:lnSpc>
                <a:spcPct val="100000"/>
              </a:lnSpc>
              <a:spcBef>
                <a:spcPts val="0"/>
              </a:spcBef>
              <a:buNone/>
            </a:pPr>
            <a:r>
              <a:t/>
            </a:r>
            <a:endParaRPr sz="2400">
              <a:solidFill>
                <a:schemeClr val="dk1"/>
              </a:solidFill>
              <a:latin typeface="Open Sans"/>
              <a:ea typeface="Open Sans"/>
              <a:cs typeface="Open Sans"/>
              <a:sym typeface="Open Sans"/>
            </a:endParaRPr>
          </a:p>
          <a:p>
            <a:pPr indent="-381000" lvl="0" marL="457200" rtl="0">
              <a:lnSpc>
                <a:spcPct val="15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Solving Problem: Need a way to organize </a:t>
            </a:r>
            <a:r>
              <a:rPr b="1" lang="en" sz="2400">
                <a:solidFill>
                  <a:srgbClr val="000000"/>
                </a:solidFill>
                <a:latin typeface="Open Sans"/>
                <a:ea typeface="Open Sans"/>
                <a:cs typeface="Open Sans"/>
                <a:sym typeface="Open Sans"/>
              </a:rPr>
              <a:t>to-do</a:t>
            </a:r>
            <a:r>
              <a:rPr lang="en" sz="2400">
                <a:solidFill>
                  <a:srgbClr val="000000"/>
                </a:solidFill>
                <a:latin typeface="Open Sans"/>
                <a:ea typeface="Open Sans"/>
                <a:cs typeface="Open Sans"/>
                <a:sym typeface="Open Sans"/>
              </a:rPr>
              <a:t> lists</a:t>
            </a:r>
          </a:p>
          <a:p>
            <a:pPr indent="-381000" lvl="0" marL="457200">
              <a:lnSpc>
                <a:spcPct val="15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Beneficial to: People who want to be </a:t>
            </a:r>
            <a:r>
              <a:rPr b="1" lang="en" sz="2400">
                <a:solidFill>
                  <a:srgbClr val="000000"/>
                </a:solidFill>
                <a:latin typeface="Open Sans"/>
                <a:ea typeface="Open Sans"/>
                <a:cs typeface="Open Sans"/>
                <a:sym typeface="Open Sans"/>
              </a:rPr>
              <a:t>more productive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idx="1" type="body"/>
          </p:nvPr>
        </p:nvSpPr>
        <p:spPr>
          <a:xfrm>
            <a:off x="202250" y="1558100"/>
            <a:ext cx="8520600" cy="3443400"/>
          </a:xfrm>
          <a:prstGeom prst="rect">
            <a:avLst/>
          </a:prstGeom>
          <a:ln>
            <a:noFill/>
          </a:ln>
        </p:spPr>
        <p:txBody>
          <a:bodyPr anchorCtr="0" anchor="t" bIns="91425" lIns="91425" rIns="91425" tIns="91425">
            <a:noAutofit/>
          </a:bodyPr>
          <a:lstStyle/>
          <a:p>
            <a:pPr indent="-381000" lvl="0" marL="457200" rtl="0">
              <a:lnSpc>
                <a:spcPct val="115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Initial Vision: An application that makes organizing tasks fun and easy</a:t>
            </a:r>
          </a:p>
          <a:p>
            <a:pPr lvl="0" rtl="0">
              <a:lnSpc>
                <a:spcPct val="115000"/>
              </a:lnSpc>
              <a:spcBef>
                <a:spcPts val="0"/>
              </a:spcBef>
              <a:buNone/>
            </a:pPr>
            <a:r>
              <a:t/>
            </a:r>
            <a:endParaRPr sz="2400">
              <a:solidFill>
                <a:srgbClr val="000000"/>
              </a:solidFill>
              <a:latin typeface="Open Sans"/>
              <a:ea typeface="Open Sans"/>
              <a:cs typeface="Open Sans"/>
              <a:sym typeface="Open Sans"/>
            </a:endParaRPr>
          </a:p>
          <a:p>
            <a:pPr indent="-381000" lvl="0" marL="457200" rtl="0">
              <a:lnSpc>
                <a:spcPct val="115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Final Result: An application that effectively allows organization of tasks</a:t>
            </a:r>
          </a:p>
        </p:txBody>
      </p:sp>
      <p:sp>
        <p:nvSpPr>
          <p:cNvPr id="74" name="Shape 74"/>
          <p:cNvSpPr txBox="1"/>
          <p:nvPr>
            <p:ph type="title"/>
          </p:nvPr>
        </p:nvSpPr>
        <p:spPr>
          <a:xfrm>
            <a:off x="311700" y="579775"/>
            <a:ext cx="8343000" cy="572700"/>
          </a:xfrm>
          <a:prstGeom prst="rect">
            <a:avLst/>
          </a:prstGeom>
        </p:spPr>
        <p:txBody>
          <a:bodyPr anchorCtr="0" anchor="t" bIns="91425" lIns="91425" rIns="91425" tIns="91425">
            <a:noAutofit/>
          </a:bodyPr>
          <a:lstStyle/>
          <a:p>
            <a:pPr lvl="0" rtl="0">
              <a:spcBef>
                <a:spcPts val="0"/>
              </a:spcBef>
              <a:spcAft>
                <a:spcPts val="1600"/>
              </a:spcAft>
              <a:buNone/>
            </a:pPr>
            <a:r>
              <a:rPr b="1" lang="en" sz="2400"/>
              <a:t>Goals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1" type="body"/>
          </p:nvPr>
        </p:nvSpPr>
        <p:spPr>
          <a:xfrm>
            <a:off x="311700" y="1478950"/>
            <a:ext cx="8520600" cy="3549000"/>
          </a:xfrm>
          <a:prstGeom prst="rect">
            <a:avLst/>
          </a:prstGeom>
        </p:spPr>
        <p:txBody>
          <a:bodyPr anchorCtr="0" anchor="t" bIns="91425" lIns="91425" rIns="91425" tIns="91425">
            <a:noAutofit/>
          </a:bodyPr>
          <a:lstStyle/>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Software Product:</a:t>
            </a:r>
          </a:p>
          <a:p>
            <a:pPr lvl="0" rtl="0">
              <a:lnSpc>
                <a:spcPct val="100000"/>
              </a:lnSpc>
              <a:spcBef>
                <a:spcPts val="0"/>
              </a:spcBef>
              <a:buNone/>
            </a:pPr>
            <a:r>
              <a:rPr lang="en" sz="2400">
                <a:solidFill>
                  <a:srgbClr val="000000"/>
                </a:solidFill>
                <a:latin typeface="Open Sans"/>
                <a:ea typeface="Open Sans"/>
                <a:cs typeface="Open Sans"/>
                <a:sym typeface="Open Sans"/>
              </a:rPr>
              <a:t>		Database</a:t>
            </a:r>
          </a:p>
          <a:p>
            <a:pPr lvl="0" rtl="0">
              <a:lnSpc>
                <a:spcPct val="100000"/>
              </a:lnSpc>
              <a:spcBef>
                <a:spcPts val="0"/>
              </a:spcBef>
              <a:buNone/>
            </a:pPr>
            <a:r>
              <a:rPr lang="en" sz="2400">
                <a:solidFill>
                  <a:srgbClr val="000000"/>
                </a:solidFill>
                <a:latin typeface="Open Sans"/>
                <a:ea typeface="Open Sans"/>
                <a:cs typeface="Open Sans"/>
                <a:sym typeface="Open Sans"/>
              </a:rPr>
              <a:t>		Crashes</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Software Development Process:</a:t>
            </a:r>
          </a:p>
          <a:p>
            <a:pPr lvl="0" rtl="0">
              <a:lnSpc>
                <a:spcPct val="100000"/>
              </a:lnSpc>
              <a:spcBef>
                <a:spcPts val="0"/>
              </a:spcBef>
              <a:buNone/>
            </a:pPr>
            <a:r>
              <a:rPr lang="en" sz="2400">
                <a:solidFill>
                  <a:srgbClr val="000000"/>
                </a:solidFill>
                <a:latin typeface="Open Sans"/>
                <a:ea typeface="Open Sans"/>
                <a:cs typeface="Open Sans"/>
                <a:sym typeface="Open Sans"/>
              </a:rPr>
              <a:t>		Communicating sufficiently</a:t>
            </a:r>
          </a:p>
          <a:p>
            <a:pPr lvl="0" rtl="0">
              <a:lnSpc>
                <a:spcPct val="100000"/>
              </a:lnSpc>
              <a:spcBef>
                <a:spcPts val="0"/>
              </a:spcBef>
              <a:buNone/>
            </a:pPr>
            <a:r>
              <a:rPr lang="en" sz="2400">
                <a:solidFill>
                  <a:srgbClr val="000000"/>
                </a:solidFill>
                <a:latin typeface="Open Sans"/>
                <a:ea typeface="Open Sans"/>
                <a:cs typeface="Open Sans"/>
                <a:sym typeface="Open Sans"/>
              </a:rPr>
              <a:t>		Git and Android app development</a:t>
            </a:r>
          </a:p>
          <a:p>
            <a:pPr lvl="0" rtl="0">
              <a:lnSpc>
                <a:spcPct val="100000"/>
              </a:lnSpc>
              <a:spcBef>
                <a:spcPts val="0"/>
              </a:spcBef>
              <a:buNone/>
            </a:pPr>
            <a:r>
              <a:t/>
            </a:r>
            <a:endParaRPr sz="2400">
              <a:solidFill>
                <a:srgbClr val="000000"/>
              </a:solidFill>
              <a:latin typeface="Open Sans"/>
              <a:ea typeface="Open Sans"/>
              <a:cs typeface="Open Sans"/>
              <a:sym typeface="Open Sans"/>
            </a:endParaRPr>
          </a:p>
        </p:txBody>
      </p:sp>
      <p:sp>
        <p:nvSpPr>
          <p:cNvPr id="80" name="Shape 80"/>
          <p:cNvSpPr txBox="1"/>
          <p:nvPr>
            <p:ph type="title"/>
          </p:nvPr>
        </p:nvSpPr>
        <p:spPr>
          <a:xfrm>
            <a:off x="311700" y="579775"/>
            <a:ext cx="8343000" cy="572700"/>
          </a:xfrm>
          <a:prstGeom prst="rect">
            <a:avLst/>
          </a:prstGeom>
        </p:spPr>
        <p:txBody>
          <a:bodyPr anchorCtr="0" anchor="t" bIns="91425" lIns="91425" rIns="91425" tIns="91425">
            <a:noAutofit/>
          </a:bodyPr>
          <a:lstStyle/>
          <a:p>
            <a:pPr lvl="0" rtl="0">
              <a:spcBef>
                <a:spcPts val="0"/>
              </a:spcBef>
              <a:spcAft>
                <a:spcPts val="1600"/>
              </a:spcAft>
              <a:buNone/>
            </a:pPr>
            <a:r>
              <a:rPr b="1" lang="en" sz="2400"/>
              <a:t>Challenges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p:nvPr/>
        </p:nvSpPr>
        <p:spPr>
          <a:xfrm flipH="1">
            <a:off x="4922100" y="1257100"/>
            <a:ext cx="3910200" cy="3452700"/>
          </a:xfrm>
          <a:prstGeom prst="snip1Rect">
            <a:avLst>
              <a:gd fmla="val 27259" name="adj"/>
            </a:avLst>
          </a:prstGeom>
          <a:solidFill>
            <a:schemeClr val="lt1"/>
          </a:solidFill>
          <a:ln>
            <a:noFill/>
          </a:ln>
        </p:spPr>
        <p:txBody>
          <a:bodyPr anchorCtr="0" anchor="ctr" bIns="91425" lIns="91425" rIns="91425" tIns="91425">
            <a:noAutofit/>
          </a:bodyPr>
          <a:lstStyle/>
          <a:p>
            <a:pPr lvl="0" rtl="0">
              <a:spcBef>
                <a:spcPts val="0"/>
              </a:spcBef>
              <a:spcAft>
                <a:spcPts val="1600"/>
              </a:spcAft>
              <a:buNone/>
            </a:pPr>
            <a:r>
              <a:rPr lang="en" sz="2400">
                <a:solidFill>
                  <a:schemeClr val="dk1"/>
                </a:solidFill>
                <a:latin typeface="Open Sans"/>
                <a:ea typeface="Open Sans"/>
                <a:cs typeface="Open Sans"/>
                <a:sym typeface="Open Sans"/>
              </a:rPr>
              <a:t>Technologies Used:</a:t>
            </a:r>
          </a:p>
          <a:p>
            <a:pPr indent="-342900" lvl="0" marL="457200" rtl="0">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JAVA programming language</a:t>
            </a:r>
          </a:p>
          <a:p>
            <a:pPr indent="-342900" lvl="0" marL="457200" rtl="0">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Android Studio IDE</a:t>
            </a:r>
          </a:p>
          <a:p>
            <a:pPr indent="-342900" lvl="0" marL="457200" rtl="0">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AVD Android Emulator</a:t>
            </a:r>
          </a:p>
          <a:p>
            <a:pPr indent="-342900" lvl="0" marL="457200" rtl="0">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Android SQLite Database</a:t>
            </a:r>
          </a:p>
          <a:p>
            <a:pPr indent="-342900" lvl="0" marL="457200" rtl="0">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Sugar OCR</a:t>
            </a:r>
          </a:p>
        </p:txBody>
      </p:sp>
      <p:sp>
        <p:nvSpPr>
          <p:cNvPr id="86" name="Shape 86"/>
          <p:cNvSpPr txBox="1"/>
          <p:nvPr>
            <p:ph type="title"/>
          </p:nvPr>
        </p:nvSpPr>
        <p:spPr>
          <a:xfrm>
            <a:off x="311700" y="579775"/>
            <a:ext cx="8343000" cy="572700"/>
          </a:xfrm>
          <a:prstGeom prst="rect">
            <a:avLst/>
          </a:prstGeom>
        </p:spPr>
        <p:txBody>
          <a:bodyPr anchorCtr="0" anchor="t" bIns="91425" lIns="91425" rIns="91425" tIns="91425">
            <a:noAutofit/>
          </a:bodyPr>
          <a:lstStyle/>
          <a:p>
            <a:pPr lvl="0" rtl="0">
              <a:spcBef>
                <a:spcPts val="0"/>
              </a:spcBef>
              <a:spcAft>
                <a:spcPts val="1600"/>
              </a:spcAft>
              <a:buNone/>
            </a:pPr>
            <a:r>
              <a:rPr b="1" lang="en" sz="2400"/>
              <a:t>Technical Overview</a:t>
            </a:r>
          </a:p>
        </p:txBody>
      </p:sp>
      <p:sp>
        <p:nvSpPr>
          <p:cNvPr id="87" name="Shape 87"/>
          <p:cNvSpPr/>
          <p:nvPr/>
        </p:nvSpPr>
        <p:spPr>
          <a:xfrm>
            <a:off x="311700" y="1407600"/>
            <a:ext cx="3813600" cy="3452700"/>
          </a:xfrm>
          <a:prstGeom prst="snip1Rect">
            <a:avLst>
              <a:gd fmla="val 1278" name="adj"/>
            </a:avLst>
          </a:prstGeom>
          <a:solidFill>
            <a:schemeClr val="lt1"/>
          </a:solidFill>
          <a:ln>
            <a:noFill/>
          </a:ln>
        </p:spPr>
        <p:txBody>
          <a:bodyPr anchorCtr="0" anchor="ctr" bIns="91425" lIns="91425" rIns="91425" tIns="91425">
            <a:noAutofit/>
          </a:bodyPr>
          <a:lstStyle/>
          <a:p>
            <a:pPr lvl="0" rtl="0">
              <a:spcBef>
                <a:spcPts val="0"/>
              </a:spcBef>
              <a:spcAft>
                <a:spcPts val="1600"/>
              </a:spcAft>
              <a:buNone/>
            </a:pPr>
            <a:r>
              <a:rPr lang="en" sz="2400">
                <a:solidFill>
                  <a:schemeClr val="dk1"/>
                </a:solidFill>
                <a:latin typeface="Open Sans"/>
                <a:ea typeface="Open Sans"/>
                <a:cs typeface="Open Sans"/>
                <a:sym typeface="Open Sans"/>
              </a:rPr>
              <a:t>Architecture Diagram: </a:t>
            </a:r>
            <a:r>
              <a:rPr lang="en" sz="1800">
                <a:solidFill>
                  <a:schemeClr val="dk1"/>
                </a:solidFill>
                <a:latin typeface="Open Sans"/>
                <a:ea typeface="Open Sans"/>
                <a:cs typeface="Open Sans"/>
                <a:sym typeface="Open Sans"/>
              </a:rPr>
              <a:t>Implemented Pages</a:t>
            </a:r>
          </a:p>
          <a:p>
            <a:pPr indent="-342900" lvl="0" marL="457200" rtl="0">
              <a:lnSpc>
                <a:spcPct val="115000"/>
              </a:lnSpc>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HOME</a:t>
            </a:r>
          </a:p>
          <a:p>
            <a:pPr indent="-342900" lvl="0" marL="457200" rtl="0">
              <a:lnSpc>
                <a:spcPct val="115000"/>
              </a:lnSpc>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Edit Task</a:t>
            </a:r>
          </a:p>
          <a:p>
            <a:pPr indent="-342900" lvl="0" marL="457200" rtl="0">
              <a:lnSpc>
                <a:spcPct val="115000"/>
              </a:lnSpc>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Edit Project</a:t>
            </a:r>
          </a:p>
          <a:p>
            <a:pPr indent="-342900" lvl="0" marL="457200" rtl="0">
              <a:lnSpc>
                <a:spcPct val="115000"/>
              </a:lnSpc>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Dump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222900" y="1362675"/>
            <a:ext cx="8520600" cy="31347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t/>
            </a:r>
            <a:endParaRPr>
              <a:solidFill>
                <a:srgbClr val="000000"/>
              </a:solidFill>
              <a:latin typeface="Open Sans"/>
              <a:ea typeface="Open Sans"/>
              <a:cs typeface="Open Sans"/>
              <a:sym typeface="Open Sans"/>
            </a:endParaRPr>
          </a:p>
          <a:p>
            <a:pPr lvl="0">
              <a:spcBef>
                <a:spcPts val="0"/>
              </a:spcBef>
              <a:buNone/>
            </a:pPr>
            <a:r>
              <a:t/>
            </a:r>
            <a:endParaRPr>
              <a:solidFill>
                <a:srgbClr val="000000"/>
              </a:solidFill>
              <a:latin typeface="Open Sans"/>
              <a:ea typeface="Open Sans"/>
              <a:cs typeface="Open Sans"/>
              <a:sym typeface="Open Sans"/>
            </a:endParaRPr>
          </a:p>
          <a:p>
            <a:pPr lvl="0">
              <a:spcBef>
                <a:spcPts val="0"/>
              </a:spcBef>
              <a:buNone/>
            </a:pPr>
            <a:r>
              <a:rPr lang="en">
                <a:solidFill>
                  <a:srgbClr val="000000"/>
                </a:solidFill>
                <a:latin typeface="Open Sans"/>
                <a:ea typeface="Open Sans"/>
                <a:cs typeface="Open Sans"/>
                <a:sym typeface="Open Sans"/>
              </a:rPr>
              <a:t>  </a:t>
            </a:r>
          </a:p>
        </p:txBody>
      </p:sp>
      <p:sp>
        <p:nvSpPr>
          <p:cNvPr id="93" name="Shape 93"/>
          <p:cNvSpPr txBox="1"/>
          <p:nvPr>
            <p:ph type="title"/>
          </p:nvPr>
        </p:nvSpPr>
        <p:spPr>
          <a:xfrm>
            <a:off x="311700" y="223000"/>
            <a:ext cx="83430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2400"/>
              <a:t>Screenshots/Demo</a:t>
            </a:r>
          </a:p>
        </p:txBody>
      </p:sp>
      <p:pic>
        <p:nvPicPr>
          <p:cNvPr descr="Screenshot_2016-07-27-05-51-45.png" id="94" name="Shape 94"/>
          <p:cNvPicPr preferRelativeResize="0"/>
          <p:nvPr/>
        </p:nvPicPr>
        <p:blipFill>
          <a:blip r:embed="rId3">
            <a:alphaModFix/>
          </a:blip>
          <a:stretch>
            <a:fillRect/>
          </a:stretch>
        </p:blipFill>
        <p:spPr>
          <a:xfrm>
            <a:off x="311700" y="795710"/>
            <a:ext cx="2299500" cy="4088025"/>
          </a:xfrm>
          <a:prstGeom prst="rect">
            <a:avLst/>
          </a:prstGeom>
          <a:noFill/>
          <a:ln>
            <a:noFill/>
          </a:ln>
        </p:spPr>
      </p:pic>
      <p:pic>
        <p:nvPicPr>
          <p:cNvPr descr="Screenshot_2016-07-27-05-52-19.png" id="95" name="Shape 95"/>
          <p:cNvPicPr preferRelativeResize="0"/>
          <p:nvPr/>
        </p:nvPicPr>
        <p:blipFill>
          <a:blip r:embed="rId4">
            <a:alphaModFix/>
          </a:blip>
          <a:stretch>
            <a:fillRect/>
          </a:stretch>
        </p:blipFill>
        <p:spPr>
          <a:xfrm>
            <a:off x="3006475" y="795699"/>
            <a:ext cx="2299500" cy="4088049"/>
          </a:xfrm>
          <a:prstGeom prst="rect">
            <a:avLst/>
          </a:prstGeom>
          <a:noFill/>
          <a:ln>
            <a:noFill/>
          </a:ln>
        </p:spPr>
      </p:pic>
      <p:pic>
        <p:nvPicPr>
          <p:cNvPr descr="Screenshot_2016-07-27-05-55-48.png" id="96" name="Shape 96"/>
          <p:cNvPicPr preferRelativeResize="0"/>
          <p:nvPr/>
        </p:nvPicPr>
        <p:blipFill>
          <a:blip r:embed="rId5">
            <a:alphaModFix/>
          </a:blip>
          <a:stretch>
            <a:fillRect/>
          </a:stretch>
        </p:blipFill>
        <p:spPr>
          <a:xfrm>
            <a:off x="5637699" y="795695"/>
            <a:ext cx="2299500" cy="40880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222900" y="1362675"/>
            <a:ext cx="8520600" cy="3134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t/>
            </a:r>
            <a:endParaRPr>
              <a:solidFill>
                <a:srgbClr val="000000"/>
              </a:solidFill>
              <a:latin typeface="Open Sans"/>
              <a:ea typeface="Open Sans"/>
              <a:cs typeface="Open Sans"/>
              <a:sym typeface="Open Sans"/>
            </a:endParaRPr>
          </a:p>
          <a:p>
            <a:pPr lvl="0" rtl="0">
              <a:spcBef>
                <a:spcPts val="0"/>
              </a:spcBef>
              <a:buNone/>
            </a:pPr>
            <a:r>
              <a:t/>
            </a:r>
            <a:endParaRPr>
              <a:solidFill>
                <a:srgbClr val="000000"/>
              </a:solidFill>
              <a:latin typeface="Open Sans"/>
              <a:ea typeface="Open Sans"/>
              <a:cs typeface="Open Sans"/>
              <a:sym typeface="Open Sans"/>
            </a:endParaRPr>
          </a:p>
          <a:p>
            <a:pPr lvl="0" rtl="0">
              <a:spcBef>
                <a:spcPts val="0"/>
              </a:spcBef>
              <a:buNone/>
            </a:pPr>
            <a:r>
              <a:rPr lang="en">
                <a:solidFill>
                  <a:srgbClr val="000000"/>
                </a:solidFill>
                <a:latin typeface="Open Sans"/>
                <a:ea typeface="Open Sans"/>
                <a:cs typeface="Open Sans"/>
                <a:sym typeface="Open Sans"/>
              </a:rPr>
              <a:t>  </a:t>
            </a:r>
          </a:p>
        </p:txBody>
      </p:sp>
      <p:sp>
        <p:nvSpPr>
          <p:cNvPr id="102" name="Shape 102"/>
          <p:cNvSpPr txBox="1"/>
          <p:nvPr>
            <p:ph type="title"/>
          </p:nvPr>
        </p:nvSpPr>
        <p:spPr>
          <a:xfrm>
            <a:off x="311700" y="223000"/>
            <a:ext cx="83430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2400"/>
              <a:t>Screenshots/Demo</a:t>
            </a:r>
          </a:p>
        </p:txBody>
      </p:sp>
      <p:pic>
        <p:nvPicPr>
          <p:cNvPr descr="Screenshot_2016-07-27-05-52-37.png" id="103" name="Shape 103"/>
          <p:cNvPicPr preferRelativeResize="0"/>
          <p:nvPr/>
        </p:nvPicPr>
        <p:blipFill>
          <a:blip r:embed="rId3">
            <a:alphaModFix/>
          </a:blip>
          <a:stretch>
            <a:fillRect/>
          </a:stretch>
        </p:blipFill>
        <p:spPr>
          <a:xfrm>
            <a:off x="222900" y="766149"/>
            <a:ext cx="2434349" cy="4327752"/>
          </a:xfrm>
          <a:prstGeom prst="rect">
            <a:avLst/>
          </a:prstGeom>
          <a:noFill/>
          <a:ln>
            <a:noFill/>
          </a:ln>
        </p:spPr>
      </p:pic>
      <p:pic>
        <p:nvPicPr>
          <p:cNvPr descr="Screenshot_2016-07-27-05-52-46.png" id="104" name="Shape 104"/>
          <p:cNvPicPr preferRelativeResize="0"/>
          <p:nvPr/>
        </p:nvPicPr>
        <p:blipFill>
          <a:blip r:embed="rId4">
            <a:alphaModFix/>
          </a:blip>
          <a:stretch>
            <a:fillRect/>
          </a:stretch>
        </p:blipFill>
        <p:spPr>
          <a:xfrm>
            <a:off x="6220348" y="766138"/>
            <a:ext cx="2434349" cy="4327761"/>
          </a:xfrm>
          <a:prstGeom prst="rect">
            <a:avLst/>
          </a:prstGeom>
          <a:noFill/>
          <a:ln>
            <a:noFill/>
          </a:ln>
        </p:spPr>
      </p:pic>
      <p:pic>
        <p:nvPicPr>
          <p:cNvPr descr="Screenshot_2016-07-27-05-52-57.png" id="105" name="Shape 105"/>
          <p:cNvPicPr preferRelativeResize="0"/>
          <p:nvPr/>
        </p:nvPicPr>
        <p:blipFill>
          <a:blip r:embed="rId5">
            <a:alphaModFix/>
          </a:blip>
          <a:stretch>
            <a:fillRect/>
          </a:stretch>
        </p:blipFill>
        <p:spPr>
          <a:xfrm>
            <a:off x="3125398" y="766138"/>
            <a:ext cx="2434349" cy="43277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222900" y="1362675"/>
            <a:ext cx="8520600" cy="3134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t/>
            </a:r>
            <a:endParaRPr>
              <a:solidFill>
                <a:srgbClr val="000000"/>
              </a:solidFill>
              <a:latin typeface="Open Sans"/>
              <a:ea typeface="Open Sans"/>
              <a:cs typeface="Open Sans"/>
              <a:sym typeface="Open Sans"/>
            </a:endParaRPr>
          </a:p>
          <a:p>
            <a:pPr lvl="0" rtl="0">
              <a:spcBef>
                <a:spcPts val="0"/>
              </a:spcBef>
              <a:buNone/>
            </a:pPr>
            <a:r>
              <a:t/>
            </a:r>
            <a:endParaRPr>
              <a:solidFill>
                <a:srgbClr val="000000"/>
              </a:solidFill>
              <a:latin typeface="Open Sans"/>
              <a:ea typeface="Open Sans"/>
              <a:cs typeface="Open Sans"/>
              <a:sym typeface="Open Sans"/>
            </a:endParaRPr>
          </a:p>
          <a:p>
            <a:pPr lvl="0" rtl="0">
              <a:spcBef>
                <a:spcPts val="0"/>
              </a:spcBef>
              <a:buNone/>
            </a:pPr>
            <a:r>
              <a:rPr lang="en">
                <a:solidFill>
                  <a:srgbClr val="000000"/>
                </a:solidFill>
                <a:latin typeface="Open Sans"/>
                <a:ea typeface="Open Sans"/>
                <a:cs typeface="Open Sans"/>
                <a:sym typeface="Open Sans"/>
              </a:rPr>
              <a:t>  </a:t>
            </a:r>
          </a:p>
        </p:txBody>
      </p:sp>
      <p:sp>
        <p:nvSpPr>
          <p:cNvPr id="111" name="Shape 111"/>
          <p:cNvSpPr txBox="1"/>
          <p:nvPr>
            <p:ph type="title"/>
          </p:nvPr>
        </p:nvSpPr>
        <p:spPr>
          <a:xfrm>
            <a:off x="311700" y="223000"/>
            <a:ext cx="83430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2400"/>
              <a:t>Screenshots/Demo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129600" y="1338225"/>
            <a:ext cx="8707200" cy="3595800"/>
          </a:xfrm>
          <a:prstGeom prst="rect">
            <a:avLst/>
          </a:prstGeom>
        </p:spPr>
        <p:txBody>
          <a:bodyPr anchorCtr="0" anchor="t" bIns="91425" lIns="91425" rIns="91425" tIns="91425">
            <a:noAutofit/>
          </a:bodyPr>
          <a:lstStyle/>
          <a:p>
            <a:pPr indent="-381000" lvl="0" marL="45720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Software Product:</a:t>
            </a:r>
          </a:p>
          <a:p>
            <a:pPr indent="457200" lvl="0" marL="0" rtl="0">
              <a:lnSpc>
                <a:spcPct val="100000"/>
              </a:lnSpc>
              <a:spcBef>
                <a:spcPts val="0"/>
              </a:spcBef>
              <a:buNone/>
            </a:pPr>
            <a:r>
              <a:rPr lang="en" sz="2400">
                <a:solidFill>
                  <a:srgbClr val="000000"/>
                </a:solidFill>
                <a:latin typeface="Open Sans"/>
                <a:ea typeface="Open Sans"/>
                <a:cs typeface="Open Sans"/>
                <a:sym typeface="Open Sans"/>
              </a:rPr>
              <a:t> 	Achieved a respectable representation of initial vision</a:t>
            </a:r>
          </a:p>
          <a:p>
            <a:pPr indent="387350" lvl="0" marL="457200">
              <a:lnSpc>
                <a:spcPct val="100000"/>
              </a:lnSpc>
              <a:spcBef>
                <a:spcPts val="0"/>
              </a:spcBef>
              <a:buClr>
                <a:schemeClr val="dk1"/>
              </a:buClr>
              <a:buSzPct val="45833"/>
              <a:buFont typeface="Arial"/>
              <a:buNone/>
            </a:pPr>
            <a:r>
              <a:rPr lang="en" sz="2400">
                <a:solidFill>
                  <a:srgbClr val="000000"/>
                </a:solidFill>
                <a:latin typeface="Open Sans"/>
                <a:ea typeface="Open Sans"/>
                <a:cs typeface="Open Sans"/>
                <a:sym typeface="Open Sans"/>
              </a:rPr>
              <a:t>Felt proud of result</a:t>
            </a:r>
          </a:p>
          <a:p>
            <a:pPr indent="-381000" lvl="0" marL="457200" rtl="0">
              <a:lnSpc>
                <a:spcPct val="100000"/>
              </a:lnSpc>
              <a:spcBef>
                <a:spcPts val="0"/>
              </a:spcBef>
              <a:buClr>
                <a:srgbClr val="000000"/>
              </a:buClr>
              <a:buSzPct val="100000"/>
              <a:buFont typeface="Open Sans"/>
              <a:buChar char="-"/>
            </a:pPr>
            <a:r>
              <a:rPr lang="en" sz="2400">
                <a:solidFill>
                  <a:srgbClr val="000000"/>
                </a:solidFill>
                <a:latin typeface="Open Sans"/>
                <a:ea typeface="Open Sans"/>
                <a:cs typeface="Open Sans"/>
                <a:sym typeface="Open Sans"/>
              </a:rPr>
              <a:t>Software Development Process: </a:t>
            </a:r>
          </a:p>
          <a:p>
            <a:pPr lvl="0" rtl="0">
              <a:lnSpc>
                <a:spcPct val="100000"/>
              </a:lnSpc>
              <a:spcBef>
                <a:spcPts val="0"/>
              </a:spcBef>
              <a:buClr>
                <a:schemeClr val="dk1"/>
              </a:buClr>
              <a:buSzPct val="45833"/>
              <a:buFont typeface="Arial"/>
              <a:buNone/>
            </a:pPr>
            <a:r>
              <a:rPr lang="en" sz="2400">
                <a:solidFill>
                  <a:srgbClr val="000000"/>
                </a:solidFill>
                <a:latin typeface="Open Sans"/>
                <a:ea typeface="Open Sans"/>
                <a:cs typeface="Open Sans"/>
                <a:sym typeface="Open Sans"/>
              </a:rPr>
              <a:t>		Worked together effectively</a:t>
            </a:r>
          </a:p>
          <a:p>
            <a:pPr lvl="0" rtl="0">
              <a:lnSpc>
                <a:spcPct val="100000"/>
              </a:lnSpc>
              <a:spcBef>
                <a:spcPts val="0"/>
              </a:spcBef>
              <a:buClr>
                <a:schemeClr val="dk1"/>
              </a:buClr>
              <a:buSzPct val="45833"/>
              <a:buFont typeface="Arial"/>
              <a:buNone/>
            </a:pPr>
            <a:r>
              <a:rPr lang="en" sz="2400">
                <a:solidFill>
                  <a:srgbClr val="000000"/>
                </a:solidFill>
                <a:latin typeface="Open Sans"/>
                <a:ea typeface="Open Sans"/>
                <a:cs typeface="Open Sans"/>
                <a:sym typeface="Open Sans"/>
              </a:rPr>
              <a:t>		Improved teamwork skills</a:t>
            </a:r>
          </a:p>
        </p:txBody>
      </p:sp>
      <p:sp>
        <p:nvSpPr>
          <p:cNvPr id="117" name="Shape 117"/>
          <p:cNvSpPr txBox="1"/>
          <p:nvPr>
            <p:ph type="title"/>
          </p:nvPr>
        </p:nvSpPr>
        <p:spPr>
          <a:xfrm>
            <a:off x="311700" y="579775"/>
            <a:ext cx="8343000" cy="572700"/>
          </a:xfrm>
          <a:prstGeom prst="rect">
            <a:avLst/>
          </a:prstGeom>
        </p:spPr>
        <p:txBody>
          <a:bodyPr anchorCtr="0" anchor="t" bIns="91425" lIns="91425" rIns="91425" tIns="91425">
            <a:noAutofit/>
          </a:bodyPr>
          <a:lstStyle/>
          <a:p>
            <a:pPr lvl="0" rtl="0">
              <a:spcBef>
                <a:spcPts val="0"/>
              </a:spcBef>
              <a:spcAft>
                <a:spcPts val="1600"/>
              </a:spcAft>
              <a:buNone/>
            </a:pPr>
            <a:r>
              <a:rPr b="1" lang="en" sz="2400"/>
              <a:t>Accomplishments</a:t>
            </a:r>
            <a:r>
              <a:rPr lang="en" sz="2400"/>
              <a:t> </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