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Arimo" panose="020B0604020202020204" charset="0"/>
      <p:regular r:id="rId17"/>
    </p:embeddedFont>
    <p:embeddedFont>
      <p:font typeface="Calistoga" panose="020B0604020202020204" charset="0"/>
      <p:regular r:id="rId18"/>
    </p:embeddedFont>
    <p:embeddedFont>
      <p:font typeface="Canva Sans" panose="020B0604020202020204" charset="0"/>
      <p:regular r:id="rId19"/>
    </p:embeddedFont>
    <p:embeddedFont>
      <p:font typeface="Canva Sans Bold" panose="020B0604020202020204" charset="0"/>
      <p:regular r:id="rId20"/>
    </p:embeddedFont>
    <p:embeddedFont>
      <p:font typeface="Canva Sans Bold Italics" panose="020B0604020202020204" charset="0"/>
      <p:regular r:id="rId21"/>
    </p:embeddedFont>
    <p:embeddedFont>
      <p:font typeface="DM Sans" pitchFamily="2" charset="0"/>
      <p:regular r:id="rId22"/>
    </p:embeddedFont>
    <p:embeddedFont>
      <p:font typeface="DM Sans Bold" charset="0"/>
      <p:regular r:id="rId23"/>
    </p:embeddedFont>
    <p:embeddedFont>
      <p:font typeface="Elika Gorica" panose="020B0604020202020204" charset="0"/>
      <p:regular r:id="rId24"/>
    </p:embeddedFont>
    <p:embeddedFont>
      <p:font typeface="Noto Serif" panose="02020600060500020200" pitchFamily="18" charset="0"/>
      <p:regular r:id="rId25"/>
    </p:embeddedFont>
    <p:embeddedFont>
      <p:font typeface="Rowdies" panose="020B0604020202020204" charset="0"/>
      <p:regular r:id="rId26"/>
    </p:embeddedFont>
    <p:embeddedFont>
      <p:font typeface="Russo One" panose="020B0604020202020204" charset="0"/>
      <p:regular r:id="rId27"/>
    </p:embeddedFont>
    <p:embeddedFont>
      <p:font typeface="Times New Roman Bold" panose="02020803070505020304" pitchFamily="18" charset="0"/>
      <p:regular r:id="rId28"/>
      <p:bold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94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docs.google.com/spreadsheets/d/1DUF2isFWsqVSYhbaACYtbgcLi_YjDqpE3GLQIVgkKQg/edit#gid=69851113" TargetMode="External"/><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83A53"/>
        </a:solidFill>
        <a:effectLst/>
      </p:bgPr>
    </p:bg>
    <p:spTree>
      <p:nvGrpSpPr>
        <p:cNvPr id="1" name=""/>
        <p:cNvGrpSpPr/>
        <p:nvPr/>
      </p:nvGrpSpPr>
      <p:grpSpPr>
        <a:xfrm>
          <a:off x="0" y="0"/>
          <a:ext cx="0" cy="0"/>
          <a:chOff x="0" y="0"/>
          <a:chExt cx="0" cy="0"/>
        </a:xfrm>
      </p:grpSpPr>
      <p:sp>
        <p:nvSpPr>
          <p:cNvPr id="2" name="TextBox 2"/>
          <p:cNvSpPr txBox="1"/>
          <p:nvPr/>
        </p:nvSpPr>
        <p:spPr>
          <a:xfrm>
            <a:off x="4301453" y="4099181"/>
            <a:ext cx="6300240" cy="1953260"/>
          </a:xfrm>
          <a:prstGeom prst="rect">
            <a:avLst/>
          </a:prstGeom>
        </p:spPr>
        <p:txBody>
          <a:bodyPr lIns="0" tIns="0" rIns="0" bIns="0" rtlCol="0" anchor="t">
            <a:spAutoFit/>
          </a:bodyPr>
          <a:lstStyle/>
          <a:p>
            <a:pPr marL="0" lvl="0" indent="0" algn="l">
              <a:lnSpc>
                <a:spcPts val="7840"/>
              </a:lnSpc>
            </a:pPr>
            <a:r>
              <a:rPr lang="en-US" sz="5600">
                <a:solidFill>
                  <a:srgbClr val="FFFFFF"/>
                </a:solidFill>
                <a:latin typeface="Russo One"/>
                <a:ea typeface="Russo One"/>
                <a:cs typeface="Russo One"/>
                <a:sym typeface="Russo One"/>
              </a:rPr>
              <a:t>E-Commerce</a:t>
            </a:r>
          </a:p>
          <a:p>
            <a:pPr marL="0" lvl="0" indent="0" algn="l">
              <a:lnSpc>
                <a:spcPts val="7840"/>
              </a:lnSpc>
            </a:pPr>
            <a:r>
              <a:rPr lang="en-US" sz="5600">
                <a:solidFill>
                  <a:srgbClr val="FFFFFF"/>
                </a:solidFill>
                <a:latin typeface="Russo One"/>
                <a:ea typeface="Russo One"/>
                <a:cs typeface="Russo One"/>
                <a:sym typeface="Russo One"/>
              </a:rPr>
              <a:t>Platform</a:t>
            </a:r>
          </a:p>
        </p:txBody>
      </p:sp>
      <p:sp>
        <p:nvSpPr>
          <p:cNvPr id="3" name="AutoShape 3"/>
          <p:cNvSpPr/>
          <p:nvPr/>
        </p:nvSpPr>
        <p:spPr>
          <a:xfrm>
            <a:off x="1775634" y="4213481"/>
            <a:ext cx="1969439" cy="1860037"/>
          </a:xfrm>
          <a:prstGeom prst="rect">
            <a:avLst/>
          </a:prstGeom>
          <a:solidFill>
            <a:srgbClr val="55B1F6"/>
          </a:solidFill>
        </p:spPr>
      </p:sp>
      <p:sp>
        <p:nvSpPr>
          <p:cNvPr id="4" name="Freeform 4"/>
          <p:cNvSpPr/>
          <p:nvPr/>
        </p:nvSpPr>
        <p:spPr>
          <a:xfrm>
            <a:off x="12475268" y="0"/>
            <a:ext cx="5812732" cy="10287000"/>
          </a:xfrm>
          <a:custGeom>
            <a:avLst/>
            <a:gdLst/>
            <a:ahLst/>
            <a:cxnLst/>
            <a:rect l="l" t="t" r="r" b="b"/>
            <a:pathLst>
              <a:path w="5812732" h="10287000">
                <a:moveTo>
                  <a:pt x="0" y="0"/>
                </a:moveTo>
                <a:lnTo>
                  <a:pt x="5812732" y="0"/>
                </a:lnTo>
                <a:lnTo>
                  <a:pt x="5812732" y="10287000"/>
                </a:lnTo>
                <a:lnTo>
                  <a:pt x="0" y="10287000"/>
                </a:lnTo>
                <a:lnTo>
                  <a:pt x="0" y="0"/>
                </a:lnTo>
                <a:close/>
              </a:path>
            </a:pathLst>
          </a:custGeom>
          <a:blipFill>
            <a:blip r:embed="rId2"/>
            <a:stretch>
              <a:fillRect l="-39296" r="-39296"/>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1516B"/>
        </a:solidFill>
        <a:effectLst/>
      </p:bgPr>
    </p:bg>
    <p:spTree>
      <p:nvGrpSpPr>
        <p:cNvPr id="1" name=""/>
        <p:cNvGrpSpPr/>
        <p:nvPr/>
      </p:nvGrpSpPr>
      <p:grpSpPr>
        <a:xfrm>
          <a:off x="0" y="0"/>
          <a:ext cx="0" cy="0"/>
          <a:chOff x="0" y="0"/>
          <a:chExt cx="0" cy="0"/>
        </a:xfrm>
      </p:grpSpPr>
      <p:sp>
        <p:nvSpPr>
          <p:cNvPr id="2" name="AutoShape 2"/>
          <p:cNvSpPr/>
          <p:nvPr/>
        </p:nvSpPr>
        <p:spPr>
          <a:xfrm>
            <a:off x="0" y="2861806"/>
            <a:ext cx="18288000" cy="1122269"/>
          </a:xfrm>
          <a:prstGeom prst="rect">
            <a:avLst/>
          </a:prstGeom>
          <a:solidFill>
            <a:srgbClr val="183A53"/>
          </a:solidFill>
        </p:spPr>
      </p:sp>
      <p:sp>
        <p:nvSpPr>
          <p:cNvPr id="3" name="Freeform 3"/>
          <p:cNvSpPr/>
          <p:nvPr/>
        </p:nvSpPr>
        <p:spPr>
          <a:xfrm>
            <a:off x="6709207" y="3143446"/>
            <a:ext cx="439060" cy="558988"/>
          </a:xfrm>
          <a:custGeom>
            <a:avLst/>
            <a:gdLst/>
            <a:ahLst/>
            <a:cxnLst/>
            <a:rect l="l" t="t" r="r" b="b"/>
            <a:pathLst>
              <a:path w="439060" h="558988">
                <a:moveTo>
                  <a:pt x="0" y="0"/>
                </a:moveTo>
                <a:lnTo>
                  <a:pt x="439060" y="0"/>
                </a:lnTo>
                <a:lnTo>
                  <a:pt x="439060" y="558989"/>
                </a:lnTo>
                <a:lnTo>
                  <a:pt x="0" y="5589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5341210" y="4289785"/>
            <a:ext cx="7605581" cy="5704186"/>
          </a:xfrm>
          <a:custGeom>
            <a:avLst/>
            <a:gdLst/>
            <a:ahLst/>
            <a:cxnLst/>
            <a:rect l="l" t="t" r="r" b="b"/>
            <a:pathLst>
              <a:path w="7605581" h="5704186">
                <a:moveTo>
                  <a:pt x="0" y="0"/>
                </a:moveTo>
                <a:lnTo>
                  <a:pt x="7605580" y="0"/>
                </a:lnTo>
                <a:lnTo>
                  <a:pt x="7605580" y="5704186"/>
                </a:lnTo>
                <a:lnTo>
                  <a:pt x="0" y="5704186"/>
                </a:lnTo>
                <a:lnTo>
                  <a:pt x="0" y="0"/>
                </a:lnTo>
                <a:close/>
              </a:path>
            </a:pathLst>
          </a:custGeom>
          <a:blipFill>
            <a:blip r:embed="rId4"/>
            <a:stretch>
              <a:fillRect/>
            </a:stretch>
          </a:blipFill>
        </p:spPr>
      </p:sp>
      <p:sp>
        <p:nvSpPr>
          <p:cNvPr id="5" name="TextBox 5"/>
          <p:cNvSpPr txBox="1"/>
          <p:nvPr/>
        </p:nvSpPr>
        <p:spPr>
          <a:xfrm>
            <a:off x="1192377" y="671056"/>
            <a:ext cx="16230600" cy="1095375"/>
          </a:xfrm>
          <a:prstGeom prst="rect">
            <a:avLst/>
          </a:prstGeom>
        </p:spPr>
        <p:txBody>
          <a:bodyPr lIns="0" tIns="0" rIns="0" bIns="0" rtlCol="0" anchor="t">
            <a:spAutoFit/>
          </a:bodyPr>
          <a:lstStyle/>
          <a:p>
            <a:pPr algn="ctr">
              <a:lnSpc>
                <a:spcPts val="8640"/>
              </a:lnSpc>
            </a:pPr>
            <a:r>
              <a:rPr lang="en-US" sz="7200" spc="-288">
                <a:solidFill>
                  <a:srgbClr val="FFFFFF"/>
                </a:solidFill>
                <a:latin typeface="Russo One"/>
                <a:ea typeface="Russo One"/>
                <a:cs typeface="Russo One"/>
                <a:sym typeface="Russo One"/>
              </a:rPr>
              <a:t>Performance analysis </a:t>
            </a:r>
          </a:p>
        </p:txBody>
      </p:sp>
      <p:sp>
        <p:nvSpPr>
          <p:cNvPr id="6" name="TextBox 6"/>
          <p:cNvSpPr txBox="1"/>
          <p:nvPr/>
        </p:nvSpPr>
        <p:spPr>
          <a:xfrm>
            <a:off x="7364205" y="3127666"/>
            <a:ext cx="4849015" cy="523875"/>
          </a:xfrm>
          <a:prstGeom prst="rect">
            <a:avLst/>
          </a:prstGeom>
        </p:spPr>
        <p:txBody>
          <a:bodyPr lIns="0" tIns="0" rIns="0" bIns="0" rtlCol="0" anchor="t">
            <a:spAutoFit/>
          </a:bodyPr>
          <a:lstStyle/>
          <a:p>
            <a:pPr algn="l">
              <a:lnSpc>
                <a:spcPts val="4200"/>
              </a:lnSpc>
            </a:pPr>
            <a:r>
              <a:rPr lang="en-US" sz="3000">
                <a:solidFill>
                  <a:srgbClr val="FFFFFF"/>
                </a:solidFill>
                <a:latin typeface="DM Sans"/>
                <a:ea typeface="DM Sans"/>
                <a:cs typeface="DM Sans"/>
                <a:sym typeface="DM Sans"/>
              </a:rPr>
              <a:t>Latency vs Bandwidth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1516B"/>
        </a:solidFill>
        <a:effectLst/>
      </p:bgPr>
    </p:bg>
    <p:spTree>
      <p:nvGrpSpPr>
        <p:cNvPr id="1" name=""/>
        <p:cNvGrpSpPr/>
        <p:nvPr/>
      </p:nvGrpSpPr>
      <p:grpSpPr>
        <a:xfrm>
          <a:off x="0" y="0"/>
          <a:ext cx="0" cy="0"/>
          <a:chOff x="0" y="0"/>
          <a:chExt cx="0" cy="0"/>
        </a:xfrm>
      </p:grpSpPr>
      <p:sp>
        <p:nvSpPr>
          <p:cNvPr id="2" name="AutoShape 2"/>
          <p:cNvSpPr/>
          <p:nvPr/>
        </p:nvSpPr>
        <p:spPr>
          <a:xfrm>
            <a:off x="-19050" y="2861806"/>
            <a:ext cx="18288000" cy="1122269"/>
          </a:xfrm>
          <a:prstGeom prst="rect">
            <a:avLst/>
          </a:prstGeom>
          <a:solidFill>
            <a:srgbClr val="183A53"/>
          </a:solidFill>
        </p:spPr>
      </p:sp>
      <p:sp>
        <p:nvSpPr>
          <p:cNvPr id="3" name="Freeform 3"/>
          <p:cNvSpPr/>
          <p:nvPr/>
        </p:nvSpPr>
        <p:spPr>
          <a:xfrm>
            <a:off x="7288592" y="3143446"/>
            <a:ext cx="439060" cy="558988"/>
          </a:xfrm>
          <a:custGeom>
            <a:avLst/>
            <a:gdLst/>
            <a:ahLst/>
            <a:cxnLst/>
            <a:rect l="l" t="t" r="r" b="b"/>
            <a:pathLst>
              <a:path w="439060" h="558988">
                <a:moveTo>
                  <a:pt x="0" y="0"/>
                </a:moveTo>
                <a:lnTo>
                  <a:pt x="439060" y="0"/>
                </a:lnTo>
                <a:lnTo>
                  <a:pt x="439060" y="558989"/>
                </a:lnTo>
                <a:lnTo>
                  <a:pt x="0" y="5589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5504886" y="4269825"/>
            <a:ext cx="7605581" cy="5704186"/>
          </a:xfrm>
          <a:custGeom>
            <a:avLst/>
            <a:gdLst/>
            <a:ahLst/>
            <a:cxnLst/>
            <a:rect l="l" t="t" r="r" b="b"/>
            <a:pathLst>
              <a:path w="7605581" h="5704186">
                <a:moveTo>
                  <a:pt x="0" y="0"/>
                </a:moveTo>
                <a:lnTo>
                  <a:pt x="7605581" y="0"/>
                </a:lnTo>
                <a:lnTo>
                  <a:pt x="7605581" y="5704186"/>
                </a:lnTo>
                <a:lnTo>
                  <a:pt x="0" y="5704186"/>
                </a:lnTo>
                <a:lnTo>
                  <a:pt x="0" y="0"/>
                </a:lnTo>
                <a:close/>
              </a:path>
            </a:pathLst>
          </a:custGeom>
          <a:blipFill>
            <a:blip r:embed="rId4"/>
            <a:stretch>
              <a:fillRect/>
            </a:stretch>
          </a:blipFill>
        </p:spPr>
      </p:sp>
      <p:sp>
        <p:nvSpPr>
          <p:cNvPr id="5" name="TextBox 5"/>
          <p:cNvSpPr txBox="1"/>
          <p:nvPr/>
        </p:nvSpPr>
        <p:spPr>
          <a:xfrm>
            <a:off x="1192377" y="671056"/>
            <a:ext cx="16230600" cy="1095375"/>
          </a:xfrm>
          <a:prstGeom prst="rect">
            <a:avLst/>
          </a:prstGeom>
        </p:spPr>
        <p:txBody>
          <a:bodyPr lIns="0" tIns="0" rIns="0" bIns="0" rtlCol="0" anchor="t">
            <a:spAutoFit/>
          </a:bodyPr>
          <a:lstStyle/>
          <a:p>
            <a:pPr algn="ctr">
              <a:lnSpc>
                <a:spcPts val="8640"/>
              </a:lnSpc>
            </a:pPr>
            <a:r>
              <a:rPr lang="en-US" sz="7200" spc="-288">
                <a:solidFill>
                  <a:srgbClr val="FFFFFF"/>
                </a:solidFill>
                <a:latin typeface="Russo One"/>
                <a:ea typeface="Russo One"/>
                <a:cs typeface="Russo One"/>
                <a:sym typeface="Russo One"/>
              </a:rPr>
              <a:t>Performance analysis </a:t>
            </a:r>
          </a:p>
        </p:txBody>
      </p:sp>
      <p:sp>
        <p:nvSpPr>
          <p:cNvPr id="6" name="TextBox 6"/>
          <p:cNvSpPr txBox="1"/>
          <p:nvPr/>
        </p:nvSpPr>
        <p:spPr>
          <a:xfrm>
            <a:off x="8001028" y="3127666"/>
            <a:ext cx="3489384" cy="523875"/>
          </a:xfrm>
          <a:prstGeom prst="rect">
            <a:avLst/>
          </a:prstGeom>
        </p:spPr>
        <p:txBody>
          <a:bodyPr lIns="0" tIns="0" rIns="0" bIns="0" rtlCol="0" anchor="t">
            <a:spAutoFit/>
          </a:bodyPr>
          <a:lstStyle/>
          <a:p>
            <a:pPr algn="l">
              <a:lnSpc>
                <a:spcPts val="4200"/>
              </a:lnSpc>
            </a:pPr>
            <a:r>
              <a:rPr lang="en-US" sz="3000">
                <a:solidFill>
                  <a:srgbClr val="FFFFFF"/>
                </a:solidFill>
                <a:latin typeface="DM Sans"/>
                <a:ea typeface="DM Sans"/>
                <a:cs typeface="DM Sans"/>
                <a:sym typeface="DM Sans"/>
              </a:rPr>
              <a:t>Latency vs Loss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1516B"/>
        </a:solidFill>
        <a:effectLst/>
      </p:bgPr>
    </p:bg>
    <p:spTree>
      <p:nvGrpSpPr>
        <p:cNvPr id="1" name=""/>
        <p:cNvGrpSpPr/>
        <p:nvPr/>
      </p:nvGrpSpPr>
      <p:grpSpPr>
        <a:xfrm>
          <a:off x="0" y="0"/>
          <a:ext cx="0" cy="0"/>
          <a:chOff x="0" y="0"/>
          <a:chExt cx="0" cy="0"/>
        </a:xfrm>
      </p:grpSpPr>
      <p:sp>
        <p:nvSpPr>
          <p:cNvPr id="2" name="AutoShape 2"/>
          <p:cNvSpPr/>
          <p:nvPr/>
        </p:nvSpPr>
        <p:spPr>
          <a:xfrm>
            <a:off x="0" y="671056"/>
            <a:ext cx="18288000" cy="1122269"/>
          </a:xfrm>
          <a:prstGeom prst="rect">
            <a:avLst/>
          </a:prstGeom>
          <a:solidFill>
            <a:srgbClr val="183A53"/>
          </a:solidFill>
        </p:spPr>
      </p:sp>
      <p:sp>
        <p:nvSpPr>
          <p:cNvPr id="3" name="Freeform 3"/>
          <p:cNvSpPr/>
          <p:nvPr/>
        </p:nvSpPr>
        <p:spPr>
          <a:xfrm>
            <a:off x="3493653" y="2082366"/>
            <a:ext cx="4754805" cy="3885355"/>
          </a:xfrm>
          <a:custGeom>
            <a:avLst/>
            <a:gdLst/>
            <a:ahLst/>
            <a:cxnLst/>
            <a:rect l="l" t="t" r="r" b="b"/>
            <a:pathLst>
              <a:path w="4754805" h="3885355">
                <a:moveTo>
                  <a:pt x="0" y="0"/>
                </a:moveTo>
                <a:lnTo>
                  <a:pt x="4754805" y="0"/>
                </a:lnTo>
                <a:lnTo>
                  <a:pt x="4754805" y="3885354"/>
                </a:lnTo>
                <a:lnTo>
                  <a:pt x="0" y="3885354"/>
                </a:lnTo>
                <a:lnTo>
                  <a:pt x="0" y="0"/>
                </a:lnTo>
                <a:close/>
              </a:path>
            </a:pathLst>
          </a:custGeom>
          <a:blipFill>
            <a:blip r:embed="rId2"/>
            <a:stretch>
              <a:fillRect/>
            </a:stretch>
          </a:blipFill>
        </p:spPr>
      </p:sp>
      <p:sp>
        <p:nvSpPr>
          <p:cNvPr id="4" name="Freeform 4"/>
          <p:cNvSpPr/>
          <p:nvPr/>
        </p:nvSpPr>
        <p:spPr>
          <a:xfrm>
            <a:off x="3493653" y="6262995"/>
            <a:ext cx="4972509" cy="3864086"/>
          </a:xfrm>
          <a:custGeom>
            <a:avLst/>
            <a:gdLst/>
            <a:ahLst/>
            <a:cxnLst/>
            <a:rect l="l" t="t" r="r" b="b"/>
            <a:pathLst>
              <a:path w="4972509" h="3864086">
                <a:moveTo>
                  <a:pt x="0" y="0"/>
                </a:moveTo>
                <a:lnTo>
                  <a:pt x="4972509" y="0"/>
                </a:lnTo>
                <a:lnTo>
                  <a:pt x="4972509" y="3864087"/>
                </a:lnTo>
                <a:lnTo>
                  <a:pt x="0" y="3864087"/>
                </a:lnTo>
                <a:lnTo>
                  <a:pt x="0" y="0"/>
                </a:lnTo>
                <a:close/>
              </a:path>
            </a:pathLst>
          </a:custGeom>
          <a:blipFill>
            <a:blip r:embed="rId3"/>
            <a:stretch>
              <a:fillRect/>
            </a:stretch>
          </a:blipFill>
        </p:spPr>
      </p:sp>
      <p:sp>
        <p:nvSpPr>
          <p:cNvPr id="5" name="Freeform 5"/>
          <p:cNvSpPr/>
          <p:nvPr/>
        </p:nvSpPr>
        <p:spPr>
          <a:xfrm>
            <a:off x="10065041" y="2129137"/>
            <a:ext cx="4526242" cy="3885355"/>
          </a:xfrm>
          <a:custGeom>
            <a:avLst/>
            <a:gdLst/>
            <a:ahLst/>
            <a:cxnLst/>
            <a:rect l="l" t="t" r="r" b="b"/>
            <a:pathLst>
              <a:path w="4526242" h="3885355">
                <a:moveTo>
                  <a:pt x="0" y="0"/>
                </a:moveTo>
                <a:lnTo>
                  <a:pt x="4526242" y="0"/>
                </a:lnTo>
                <a:lnTo>
                  <a:pt x="4526242" y="3885354"/>
                </a:lnTo>
                <a:lnTo>
                  <a:pt x="0" y="3885354"/>
                </a:lnTo>
                <a:lnTo>
                  <a:pt x="0" y="0"/>
                </a:lnTo>
                <a:close/>
              </a:path>
            </a:pathLst>
          </a:custGeom>
          <a:blipFill>
            <a:blip r:embed="rId4"/>
            <a:stretch>
              <a:fillRect r="-3523"/>
            </a:stretch>
          </a:blipFill>
        </p:spPr>
      </p:sp>
      <p:sp>
        <p:nvSpPr>
          <p:cNvPr id="6" name="Freeform 6"/>
          <p:cNvSpPr/>
          <p:nvPr/>
        </p:nvSpPr>
        <p:spPr>
          <a:xfrm>
            <a:off x="10065041" y="6262995"/>
            <a:ext cx="5056660" cy="3735033"/>
          </a:xfrm>
          <a:custGeom>
            <a:avLst/>
            <a:gdLst/>
            <a:ahLst/>
            <a:cxnLst/>
            <a:rect l="l" t="t" r="r" b="b"/>
            <a:pathLst>
              <a:path w="5056660" h="3735033">
                <a:moveTo>
                  <a:pt x="0" y="0"/>
                </a:moveTo>
                <a:lnTo>
                  <a:pt x="5056660" y="0"/>
                </a:lnTo>
                <a:lnTo>
                  <a:pt x="5056660" y="3735033"/>
                </a:lnTo>
                <a:lnTo>
                  <a:pt x="0" y="3735033"/>
                </a:lnTo>
                <a:lnTo>
                  <a:pt x="0" y="0"/>
                </a:lnTo>
                <a:close/>
              </a:path>
            </a:pathLst>
          </a:custGeom>
          <a:blipFill>
            <a:blip r:embed="rId5"/>
            <a:stretch>
              <a:fillRect/>
            </a:stretch>
          </a:blipFill>
        </p:spPr>
      </p:sp>
      <p:sp>
        <p:nvSpPr>
          <p:cNvPr id="7" name="TextBox 7"/>
          <p:cNvSpPr txBox="1"/>
          <p:nvPr/>
        </p:nvSpPr>
        <p:spPr>
          <a:xfrm>
            <a:off x="1192377" y="671056"/>
            <a:ext cx="16230600" cy="1095375"/>
          </a:xfrm>
          <a:prstGeom prst="rect">
            <a:avLst/>
          </a:prstGeom>
        </p:spPr>
        <p:txBody>
          <a:bodyPr lIns="0" tIns="0" rIns="0" bIns="0" rtlCol="0" anchor="t">
            <a:spAutoFit/>
          </a:bodyPr>
          <a:lstStyle/>
          <a:p>
            <a:pPr algn="ctr">
              <a:lnSpc>
                <a:spcPts val="8640"/>
              </a:lnSpc>
            </a:pPr>
            <a:r>
              <a:rPr lang="en-US" sz="7200" spc="-288">
                <a:solidFill>
                  <a:srgbClr val="FFFFFF"/>
                </a:solidFill>
                <a:latin typeface="Russo One"/>
                <a:ea typeface="Russo One"/>
                <a:cs typeface="Russo One"/>
                <a:sym typeface="Russo One"/>
              </a:rPr>
              <a:t>Output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1516B"/>
        </a:solidFill>
        <a:effectLst/>
      </p:bgPr>
    </p:bg>
    <p:spTree>
      <p:nvGrpSpPr>
        <p:cNvPr id="1" name=""/>
        <p:cNvGrpSpPr/>
        <p:nvPr/>
      </p:nvGrpSpPr>
      <p:grpSpPr>
        <a:xfrm>
          <a:off x="0" y="0"/>
          <a:ext cx="0" cy="0"/>
          <a:chOff x="0" y="0"/>
          <a:chExt cx="0" cy="0"/>
        </a:xfrm>
      </p:grpSpPr>
      <p:sp>
        <p:nvSpPr>
          <p:cNvPr id="2" name="AutoShape 2"/>
          <p:cNvSpPr/>
          <p:nvPr/>
        </p:nvSpPr>
        <p:spPr>
          <a:xfrm>
            <a:off x="0" y="671056"/>
            <a:ext cx="18288000" cy="1122269"/>
          </a:xfrm>
          <a:prstGeom prst="rect">
            <a:avLst/>
          </a:prstGeom>
          <a:solidFill>
            <a:srgbClr val="183A53"/>
          </a:solidFill>
        </p:spPr>
      </p:sp>
      <p:sp>
        <p:nvSpPr>
          <p:cNvPr id="3" name="Freeform 3"/>
          <p:cNvSpPr/>
          <p:nvPr/>
        </p:nvSpPr>
        <p:spPr>
          <a:xfrm>
            <a:off x="1192377" y="2761156"/>
            <a:ext cx="8775750" cy="6039781"/>
          </a:xfrm>
          <a:custGeom>
            <a:avLst/>
            <a:gdLst/>
            <a:ahLst/>
            <a:cxnLst/>
            <a:rect l="l" t="t" r="r" b="b"/>
            <a:pathLst>
              <a:path w="8775750" h="6039781">
                <a:moveTo>
                  <a:pt x="0" y="0"/>
                </a:moveTo>
                <a:lnTo>
                  <a:pt x="8775750" y="0"/>
                </a:lnTo>
                <a:lnTo>
                  <a:pt x="8775750" y="6039781"/>
                </a:lnTo>
                <a:lnTo>
                  <a:pt x="0" y="6039781"/>
                </a:lnTo>
                <a:lnTo>
                  <a:pt x="0" y="0"/>
                </a:lnTo>
                <a:close/>
              </a:path>
            </a:pathLst>
          </a:custGeom>
          <a:blipFill>
            <a:blip r:embed="rId2"/>
            <a:stretch>
              <a:fillRect/>
            </a:stretch>
          </a:blipFill>
        </p:spPr>
      </p:sp>
      <p:sp>
        <p:nvSpPr>
          <p:cNvPr id="4" name="Freeform 4"/>
          <p:cNvSpPr/>
          <p:nvPr/>
        </p:nvSpPr>
        <p:spPr>
          <a:xfrm>
            <a:off x="11409896" y="2922490"/>
            <a:ext cx="5700871" cy="5717113"/>
          </a:xfrm>
          <a:custGeom>
            <a:avLst/>
            <a:gdLst/>
            <a:ahLst/>
            <a:cxnLst/>
            <a:rect l="l" t="t" r="r" b="b"/>
            <a:pathLst>
              <a:path w="5700871" h="5717113">
                <a:moveTo>
                  <a:pt x="0" y="0"/>
                </a:moveTo>
                <a:lnTo>
                  <a:pt x="5700872" y="0"/>
                </a:lnTo>
                <a:lnTo>
                  <a:pt x="5700872" y="5717113"/>
                </a:lnTo>
                <a:lnTo>
                  <a:pt x="0" y="5717113"/>
                </a:lnTo>
                <a:lnTo>
                  <a:pt x="0" y="0"/>
                </a:lnTo>
                <a:close/>
              </a:path>
            </a:pathLst>
          </a:custGeom>
          <a:blipFill>
            <a:blip r:embed="rId3"/>
            <a:stretch>
              <a:fillRect/>
            </a:stretch>
          </a:blipFill>
        </p:spPr>
      </p:sp>
      <p:sp>
        <p:nvSpPr>
          <p:cNvPr id="5" name="TextBox 5"/>
          <p:cNvSpPr txBox="1"/>
          <p:nvPr/>
        </p:nvSpPr>
        <p:spPr>
          <a:xfrm>
            <a:off x="1192377" y="671056"/>
            <a:ext cx="16230600" cy="1095375"/>
          </a:xfrm>
          <a:prstGeom prst="rect">
            <a:avLst/>
          </a:prstGeom>
        </p:spPr>
        <p:txBody>
          <a:bodyPr lIns="0" tIns="0" rIns="0" bIns="0" rtlCol="0" anchor="t">
            <a:spAutoFit/>
          </a:bodyPr>
          <a:lstStyle/>
          <a:p>
            <a:pPr algn="ctr">
              <a:lnSpc>
                <a:spcPts val="8640"/>
              </a:lnSpc>
            </a:pPr>
            <a:r>
              <a:rPr lang="en-US" sz="7200" spc="-288">
                <a:solidFill>
                  <a:srgbClr val="FFFFFF"/>
                </a:solidFill>
                <a:latin typeface="Russo One"/>
                <a:ea typeface="Russo One"/>
                <a:cs typeface="Russo One"/>
                <a:sym typeface="Russo One"/>
              </a:rPr>
              <a:t>Output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1516B"/>
        </a:solidFill>
        <a:effectLst/>
      </p:bgPr>
    </p:bg>
    <p:spTree>
      <p:nvGrpSpPr>
        <p:cNvPr id="1" name=""/>
        <p:cNvGrpSpPr/>
        <p:nvPr/>
      </p:nvGrpSpPr>
      <p:grpSpPr>
        <a:xfrm>
          <a:off x="0" y="0"/>
          <a:ext cx="0" cy="0"/>
          <a:chOff x="0" y="0"/>
          <a:chExt cx="0" cy="0"/>
        </a:xfrm>
      </p:grpSpPr>
      <p:sp>
        <p:nvSpPr>
          <p:cNvPr id="2" name="AutoShape 2"/>
          <p:cNvSpPr/>
          <p:nvPr/>
        </p:nvSpPr>
        <p:spPr>
          <a:xfrm>
            <a:off x="0" y="671056"/>
            <a:ext cx="18288000" cy="1122269"/>
          </a:xfrm>
          <a:prstGeom prst="rect">
            <a:avLst/>
          </a:prstGeom>
          <a:solidFill>
            <a:srgbClr val="183A53"/>
          </a:solidFill>
        </p:spPr>
      </p:sp>
      <p:sp>
        <p:nvSpPr>
          <p:cNvPr id="3" name="Freeform 3"/>
          <p:cNvSpPr/>
          <p:nvPr/>
        </p:nvSpPr>
        <p:spPr>
          <a:xfrm>
            <a:off x="326522" y="2063214"/>
            <a:ext cx="6092854" cy="5694161"/>
          </a:xfrm>
          <a:custGeom>
            <a:avLst/>
            <a:gdLst/>
            <a:ahLst/>
            <a:cxnLst/>
            <a:rect l="l" t="t" r="r" b="b"/>
            <a:pathLst>
              <a:path w="6092854" h="5694161">
                <a:moveTo>
                  <a:pt x="0" y="0"/>
                </a:moveTo>
                <a:lnTo>
                  <a:pt x="6092854" y="0"/>
                </a:lnTo>
                <a:lnTo>
                  <a:pt x="6092854" y="5694161"/>
                </a:lnTo>
                <a:lnTo>
                  <a:pt x="0" y="5694161"/>
                </a:lnTo>
                <a:lnTo>
                  <a:pt x="0" y="0"/>
                </a:lnTo>
                <a:close/>
              </a:path>
            </a:pathLst>
          </a:custGeom>
          <a:blipFill>
            <a:blip r:embed="rId2"/>
            <a:stretch>
              <a:fillRect/>
            </a:stretch>
          </a:blipFill>
        </p:spPr>
      </p:sp>
      <p:sp>
        <p:nvSpPr>
          <p:cNvPr id="4" name="Freeform 4"/>
          <p:cNvSpPr/>
          <p:nvPr/>
        </p:nvSpPr>
        <p:spPr>
          <a:xfrm>
            <a:off x="6663670" y="2063214"/>
            <a:ext cx="4221933" cy="4233961"/>
          </a:xfrm>
          <a:custGeom>
            <a:avLst/>
            <a:gdLst/>
            <a:ahLst/>
            <a:cxnLst/>
            <a:rect l="l" t="t" r="r" b="b"/>
            <a:pathLst>
              <a:path w="4221933" h="4233961">
                <a:moveTo>
                  <a:pt x="0" y="0"/>
                </a:moveTo>
                <a:lnTo>
                  <a:pt x="4221933" y="0"/>
                </a:lnTo>
                <a:lnTo>
                  <a:pt x="4221933" y="4233961"/>
                </a:lnTo>
                <a:lnTo>
                  <a:pt x="0" y="4233961"/>
                </a:lnTo>
                <a:lnTo>
                  <a:pt x="0" y="0"/>
                </a:lnTo>
                <a:close/>
              </a:path>
            </a:pathLst>
          </a:custGeom>
          <a:blipFill>
            <a:blip r:embed="rId3"/>
            <a:stretch>
              <a:fillRect/>
            </a:stretch>
          </a:blipFill>
        </p:spPr>
      </p:sp>
      <p:sp>
        <p:nvSpPr>
          <p:cNvPr id="5" name="Freeform 5"/>
          <p:cNvSpPr/>
          <p:nvPr/>
        </p:nvSpPr>
        <p:spPr>
          <a:xfrm>
            <a:off x="11133253" y="2063214"/>
            <a:ext cx="6913258" cy="6460880"/>
          </a:xfrm>
          <a:custGeom>
            <a:avLst/>
            <a:gdLst/>
            <a:ahLst/>
            <a:cxnLst/>
            <a:rect l="l" t="t" r="r" b="b"/>
            <a:pathLst>
              <a:path w="6913258" h="6460880">
                <a:moveTo>
                  <a:pt x="0" y="0"/>
                </a:moveTo>
                <a:lnTo>
                  <a:pt x="6913258" y="0"/>
                </a:lnTo>
                <a:lnTo>
                  <a:pt x="6913258" y="6460880"/>
                </a:lnTo>
                <a:lnTo>
                  <a:pt x="0" y="6460880"/>
                </a:lnTo>
                <a:lnTo>
                  <a:pt x="0" y="0"/>
                </a:lnTo>
                <a:close/>
              </a:path>
            </a:pathLst>
          </a:custGeom>
          <a:blipFill>
            <a:blip r:embed="rId2"/>
            <a:stretch>
              <a:fillRect/>
            </a:stretch>
          </a:blipFill>
        </p:spPr>
      </p:sp>
      <p:sp>
        <p:nvSpPr>
          <p:cNvPr id="6" name="TextBox 6"/>
          <p:cNvSpPr txBox="1"/>
          <p:nvPr/>
        </p:nvSpPr>
        <p:spPr>
          <a:xfrm>
            <a:off x="1192377" y="671056"/>
            <a:ext cx="16230600" cy="1095375"/>
          </a:xfrm>
          <a:prstGeom prst="rect">
            <a:avLst/>
          </a:prstGeom>
        </p:spPr>
        <p:txBody>
          <a:bodyPr lIns="0" tIns="0" rIns="0" bIns="0" rtlCol="0" anchor="t">
            <a:spAutoFit/>
          </a:bodyPr>
          <a:lstStyle/>
          <a:p>
            <a:pPr algn="ctr">
              <a:lnSpc>
                <a:spcPts val="8640"/>
              </a:lnSpc>
            </a:pPr>
            <a:r>
              <a:rPr lang="en-US" sz="7200" spc="-288">
                <a:solidFill>
                  <a:srgbClr val="FFFFFF"/>
                </a:solidFill>
                <a:latin typeface="Russo One"/>
                <a:ea typeface="Russo One"/>
                <a:cs typeface="Russo One"/>
                <a:sym typeface="Russo One"/>
              </a:rPr>
              <a:t>Output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83A53"/>
        </a:solidFill>
        <a:effectLst/>
      </p:bgPr>
    </p:bg>
    <p:spTree>
      <p:nvGrpSpPr>
        <p:cNvPr id="1" name=""/>
        <p:cNvGrpSpPr/>
        <p:nvPr/>
      </p:nvGrpSpPr>
      <p:grpSpPr>
        <a:xfrm>
          <a:off x="0" y="0"/>
          <a:ext cx="0" cy="0"/>
          <a:chOff x="0" y="0"/>
          <a:chExt cx="0" cy="0"/>
        </a:xfrm>
      </p:grpSpPr>
      <p:sp>
        <p:nvSpPr>
          <p:cNvPr id="2" name="AutoShape 2"/>
          <p:cNvSpPr/>
          <p:nvPr/>
        </p:nvSpPr>
        <p:spPr>
          <a:xfrm rot="1751319">
            <a:off x="-4261500" y="2872817"/>
            <a:ext cx="24034089" cy="11161790"/>
          </a:xfrm>
          <a:prstGeom prst="rect">
            <a:avLst/>
          </a:prstGeom>
          <a:solidFill>
            <a:srgbClr val="31516B"/>
          </a:solidFill>
        </p:spPr>
      </p:sp>
      <p:sp>
        <p:nvSpPr>
          <p:cNvPr id="3" name="AutoShape 3"/>
          <p:cNvSpPr/>
          <p:nvPr/>
        </p:nvSpPr>
        <p:spPr>
          <a:xfrm>
            <a:off x="1028700" y="1028700"/>
            <a:ext cx="16230600" cy="8229600"/>
          </a:xfrm>
          <a:prstGeom prst="rect">
            <a:avLst/>
          </a:prstGeom>
          <a:solidFill>
            <a:srgbClr val="012941"/>
          </a:solidFill>
        </p:spPr>
      </p:sp>
      <p:sp>
        <p:nvSpPr>
          <p:cNvPr id="4" name="TextBox 4"/>
          <p:cNvSpPr txBox="1"/>
          <p:nvPr/>
        </p:nvSpPr>
        <p:spPr>
          <a:xfrm>
            <a:off x="4421469" y="4328516"/>
            <a:ext cx="9445063" cy="847725"/>
          </a:xfrm>
          <a:prstGeom prst="rect">
            <a:avLst/>
          </a:prstGeom>
        </p:spPr>
        <p:txBody>
          <a:bodyPr lIns="0" tIns="0" rIns="0" bIns="0" rtlCol="0" anchor="t">
            <a:spAutoFit/>
          </a:bodyPr>
          <a:lstStyle/>
          <a:p>
            <a:pPr marL="0" lvl="0" indent="0" algn="ctr">
              <a:lnSpc>
                <a:spcPts val="6375"/>
              </a:lnSpc>
            </a:pPr>
            <a:r>
              <a:rPr lang="en-US" sz="6375" b="1">
                <a:solidFill>
                  <a:srgbClr val="FFFFFF"/>
                </a:solidFill>
                <a:latin typeface="Canva Sans Bold"/>
                <a:ea typeface="Canva Sans Bold"/>
                <a:cs typeface="Canva Sans Bold"/>
                <a:sym typeface="Canva Sans Bold"/>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1516B"/>
        </a:solidFill>
        <a:effectLst/>
      </p:bgPr>
    </p:bg>
    <p:spTree>
      <p:nvGrpSpPr>
        <p:cNvPr id="1" name=""/>
        <p:cNvGrpSpPr/>
        <p:nvPr/>
      </p:nvGrpSpPr>
      <p:grpSpPr>
        <a:xfrm>
          <a:off x="0" y="0"/>
          <a:ext cx="0" cy="0"/>
          <a:chOff x="0" y="0"/>
          <a:chExt cx="0" cy="0"/>
        </a:xfrm>
      </p:grpSpPr>
      <p:sp>
        <p:nvSpPr>
          <p:cNvPr id="2" name="Freeform 2"/>
          <p:cNvSpPr/>
          <p:nvPr/>
        </p:nvSpPr>
        <p:spPr>
          <a:xfrm>
            <a:off x="0" y="0"/>
            <a:ext cx="6482244" cy="10287000"/>
          </a:xfrm>
          <a:custGeom>
            <a:avLst/>
            <a:gdLst/>
            <a:ahLst/>
            <a:cxnLst/>
            <a:rect l="l" t="t" r="r" b="b"/>
            <a:pathLst>
              <a:path w="6482244" h="10287000">
                <a:moveTo>
                  <a:pt x="0" y="0"/>
                </a:moveTo>
                <a:lnTo>
                  <a:pt x="6482244" y="0"/>
                </a:lnTo>
                <a:lnTo>
                  <a:pt x="6482244" y="10287000"/>
                </a:lnTo>
                <a:lnTo>
                  <a:pt x="0" y="10287000"/>
                </a:lnTo>
                <a:lnTo>
                  <a:pt x="0" y="0"/>
                </a:lnTo>
                <a:close/>
              </a:path>
            </a:pathLst>
          </a:custGeom>
          <a:blipFill>
            <a:blip r:embed="rId2"/>
            <a:stretch>
              <a:fillRect l="-33764" r="-52530"/>
            </a:stretch>
          </a:blipFill>
        </p:spPr>
      </p:sp>
      <p:sp>
        <p:nvSpPr>
          <p:cNvPr id="3" name="AutoShape 3"/>
          <p:cNvSpPr/>
          <p:nvPr/>
        </p:nvSpPr>
        <p:spPr>
          <a:xfrm>
            <a:off x="7026611" y="2785359"/>
            <a:ext cx="11261389" cy="9525"/>
          </a:xfrm>
          <a:prstGeom prst="rect">
            <a:avLst/>
          </a:prstGeom>
          <a:solidFill>
            <a:srgbClr val="FFFFFF"/>
          </a:solidFill>
        </p:spPr>
      </p:sp>
      <p:sp>
        <p:nvSpPr>
          <p:cNvPr id="4" name="TextBox 4"/>
          <p:cNvSpPr txBox="1"/>
          <p:nvPr/>
        </p:nvSpPr>
        <p:spPr>
          <a:xfrm>
            <a:off x="7026611" y="907691"/>
            <a:ext cx="11261389" cy="1051136"/>
          </a:xfrm>
          <a:prstGeom prst="rect">
            <a:avLst/>
          </a:prstGeom>
        </p:spPr>
        <p:txBody>
          <a:bodyPr lIns="0" tIns="0" rIns="0" bIns="0" rtlCol="0" anchor="t">
            <a:spAutoFit/>
          </a:bodyPr>
          <a:lstStyle/>
          <a:p>
            <a:pPr marL="0" lvl="0" indent="0" algn="l">
              <a:lnSpc>
                <a:spcPts val="8110"/>
              </a:lnSpc>
            </a:pPr>
            <a:r>
              <a:rPr lang="en-US" sz="7373" b="1" i="1">
                <a:solidFill>
                  <a:srgbClr val="FFFFFF"/>
                </a:solidFill>
                <a:latin typeface="Canva Sans Bold Italics"/>
                <a:ea typeface="Canva Sans Bold Italics"/>
                <a:cs typeface="Canva Sans Bold Italics"/>
                <a:sym typeface="Canva Sans Bold Italics"/>
              </a:rPr>
              <a:t>Project Description</a:t>
            </a:r>
          </a:p>
        </p:txBody>
      </p:sp>
      <p:sp>
        <p:nvSpPr>
          <p:cNvPr id="5" name="TextBox 5"/>
          <p:cNvSpPr txBox="1"/>
          <p:nvPr/>
        </p:nvSpPr>
        <p:spPr>
          <a:xfrm>
            <a:off x="7026611" y="3256379"/>
            <a:ext cx="10934327" cy="6223016"/>
          </a:xfrm>
          <a:prstGeom prst="rect">
            <a:avLst/>
          </a:prstGeom>
        </p:spPr>
        <p:txBody>
          <a:bodyPr lIns="0" tIns="0" rIns="0" bIns="0" rtlCol="0" anchor="t">
            <a:spAutoFit/>
          </a:bodyPr>
          <a:lstStyle/>
          <a:p>
            <a:pPr algn="l">
              <a:lnSpc>
                <a:spcPts val="3779"/>
              </a:lnSpc>
            </a:pPr>
            <a:r>
              <a:rPr lang="en-US" sz="2699">
                <a:solidFill>
                  <a:srgbClr val="FFFFFF"/>
                </a:solidFill>
                <a:latin typeface="Canva Sans"/>
                <a:ea typeface="Canva Sans"/>
                <a:cs typeface="Canva Sans"/>
                <a:sym typeface="Canva Sans"/>
              </a:rPr>
              <a:t>Comprehensive Client-Server Application:</a:t>
            </a:r>
          </a:p>
          <a:p>
            <a:pPr marL="496438" lvl="1" indent="-248219" algn="l">
              <a:lnSpc>
                <a:spcPts val="3219"/>
              </a:lnSpc>
              <a:buFont typeface="Arial"/>
              <a:buChar char="•"/>
            </a:pPr>
            <a:r>
              <a:rPr lang="en-US" sz="2299">
                <a:solidFill>
                  <a:srgbClr val="FFFFFF"/>
                </a:solidFill>
                <a:latin typeface="Canva Sans"/>
                <a:ea typeface="Canva Sans"/>
                <a:cs typeface="Canva Sans"/>
                <a:sym typeface="Canva Sans"/>
              </a:rPr>
              <a:t>Developed using Python's socket programming and SQLite3 for database management, facilitating secure online shopping with user registration, authentication, product browsing, and order placement.</a:t>
            </a:r>
          </a:p>
          <a:p>
            <a:pPr algn="l">
              <a:lnSpc>
                <a:spcPts val="3779"/>
              </a:lnSpc>
            </a:pPr>
            <a:r>
              <a:rPr lang="en-US" sz="2700">
                <a:solidFill>
                  <a:srgbClr val="FFFFFF"/>
                </a:solidFill>
                <a:latin typeface="Canva Sans"/>
                <a:ea typeface="Canva Sans"/>
                <a:cs typeface="Canva Sans"/>
                <a:sym typeface="Canva Sans"/>
              </a:rPr>
              <a:t>Reliable TCP Communication:</a:t>
            </a:r>
          </a:p>
          <a:p>
            <a:pPr marL="496438" lvl="1" indent="-248219" algn="l">
              <a:lnSpc>
                <a:spcPts val="3219"/>
              </a:lnSpc>
              <a:buFont typeface="Arial"/>
              <a:buChar char="•"/>
            </a:pPr>
            <a:r>
              <a:rPr lang="en-US" sz="2299">
                <a:solidFill>
                  <a:srgbClr val="FFFFFF"/>
                </a:solidFill>
                <a:latin typeface="Canva Sans"/>
                <a:ea typeface="Canva Sans"/>
                <a:cs typeface="Canva Sans"/>
                <a:sym typeface="Canva Sans"/>
              </a:rPr>
              <a:t>All operations run over TCP, ensuring reliable and ordered data transmission for transaction and user data integrity.</a:t>
            </a:r>
          </a:p>
          <a:p>
            <a:pPr algn="l">
              <a:lnSpc>
                <a:spcPts val="3779"/>
              </a:lnSpc>
            </a:pPr>
            <a:r>
              <a:rPr lang="en-US" sz="2700">
                <a:solidFill>
                  <a:srgbClr val="FFFFFF"/>
                </a:solidFill>
                <a:latin typeface="Canva Sans"/>
                <a:ea typeface="Canva Sans"/>
                <a:cs typeface="Canva Sans"/>
                <a:sym typeface="Canva Sans"/>
              </a:rPr>
              <a:t>Lightweight and Efficient Architecture:</a:t>
            </a:r>
          </a:p>
          <a:p>
            <a:pPr marL="496438" lvl="1" indent="-248219" algn="l">
              <a:lnSpc>
                <a:spcPts val="3219"/>
              </a:lnSpc>
              <a:buFont typeface="Arial"/>
              <a:buChar char="•"/>
            </a:pPr>
            <a:r>
              <a:rPr lang="en-US" sz="2299">
                <a:solidFill>
                  <a:srgbClr val="FFFFFF"/>
                </a:solidFill>
                <a:latin typeface="Canva Sans"/>
                <a:ea typeface="Canva Sans"/>
                <a:cs typeface="Canva Sans"/>
                <a:sym typeface="Canva Sans"/>
              </a:rPr>
              <a:t>Leveraging low-level socket programming avoids the overhead of external frameworks, while SQLite3 provides an efficient file-based database for streamlined data storage and retrieval.</a:t>
            </a:r>
          </a:p>
          <a:p>
            <a:pPr algn="l">
              <a:lnSpc>
                <a:spcPts val="3219"/>
              </a:lnSpc>
            </a:pPr>
            <a:r>
              <a:rPr lang="en-US" sz="2299">
                <a:solidFill>
                  <a:srgbClr val="FFFFFF"/>
                </a:solidFill>
                <a:latin typeface="Canva Sans"/>
                <a:ea typeface="Canva Sans"/>
                <a:cs typeface="Canva Sans"/>
                <a:sym typeface="Canva Sans"/>
              </a:rPr>
              <a:t>Key Features:</a:t>
            </a:r>
          </a:p>
          <a:p>
            <a:pPr marL="496438" lvl="1" indent="-248219" algn="l">
              <a:lnSpc>
                <a:spcPts val="3219"/>
              </a:lnSpc>
              <a:buFont typeface="Arial"/>
              <a:buChar char="•"/>
            </a:pPr>
            <a:r>
              <a:rPr lang="en-US" sz="2299">
                <a:solidFill>
                  <a:srgbClr val="FFFFFF"/>
                </a:solidFill>
                <a:latin typeface="Canva Sans"/>
                <a:ea typeface="Canva Sans"/>
                <a:cs typeface="Canva Sans"/>
                <a:sym typeface="Canva Sans"/>
              </a:rPr>
              <a:t>User management with role-based access, dynamic product catalogs, and robust order processing within a secure, high-performance environment.</a:t>
            </a:r>
          </a:p>
          <a:p>
            <a:pPr marL="0" lvl="0" indent="0" algn="l">
              <a:lnSpc>
                <a:spcPts val="3219"/>
              </a:lnSpc>
            </a:pPr>
            <a:endParaRPr lang="en-US" sz="2299">
              <a:solidFill>
                <a:srgbClr val="FFFFFF"/>
              </a:solidFill>
              <a:latin typeface="Canva Sans"/>
              <a:ea typeface="Canva Sans"/>
              <a:cs typeface="Canva Sans"/>
              <a:sym typeface="Canv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1516B"/>
        </a:solidFill>
        <a:effectLst/>
      </p:bgPr>
    </p:bg>
    <p:spTree>
      <p:nvGrpSpPr>
        <p:cNvPr id="1" name=""/>
        <p:cNvGrpSpPr/>
        <p:nvPr/>
      </p:nvGrpSpPr>
      <p:grpSpPr>
        <a:xfrm>
          <a:off x="0" y="0"/>
          <a:ext cx="0" cy="0"/>
          <a:chOff x="0" y="0"/>
          <a:chExt cx="0" cy="0"/>
        </a:xfrm>
      </p:grpSpPr>
      <p:sp>
        <p:nvSpPr>
          <p:cNvPr id="2" name="TextBox 2"/>
          <p:cNvSpPr txBox="1"/>
          <p:nvPr/>
        </p:nvSpPr>
        <p:spPr>
          <a:xfrm>
            <a:off x="1421793" y="1658988"/>
            <a:ext cx="15444414" cy="6969023"/>
          </a:xfrm>
          <a:prstGeom prst="rect">
            <a:avLst/>
          </a:prstGeom>
        </p:spPr>
        <p:txBody>
          <a:bodyPr lIns="0" tIns="0" rIns="0" bIns="0" rtlCol="0" anchor="t">
            <a:spAutoFit/>
          </a:bodyPr>
          <a:lstStyle/>
          <a:p>
            <a:pPr algn="l">
              <a:lnSpc>
                <a:spcPts val="3960"/>
              </a:lnSpc>
            </a:pPr>
            <a:r>
              <a:rPr lang="en-US" sz="3300">
                <a:solidFill>
                  <a:srgbClr val="FFFFFF"/>
                </a:solidFill>
                <a:latin typeface="Canva Sans"/>
                <a:ea typeface="Canva Sans"/>
                <a:cs typeface="Canva Sans"/>
                <a:sym typeface="Canva Sans"/>
              </a:rPr>
              <a:t>Modular Design:</a:t>
            </a:r>
          </a:p>
          <a:p>
            <a:pPr marL="643473" lvl="1" indent="-321736" algn="l">
              <a:lnSpc>
                <a:spcPts val="3576"/>
              </a:lnSpc>
              <a:buFont typeface="Arial"/>
              <a:buChar char="•"/>
            </a:pPr>
            <a:r>
              <a:rPr lang="en-US" sz="2980">
                <a:solidFill>
                  <a:srgbClr val="FFFFFF"/>
                </a:solidFill>
                <a:latin typeface="Canva Sans"/>
                <a:ea typeface="Canva Sans"/>
                <a:cs typeface="Canva Sans"/>
                <a:sym typeface="Canva Sans"/>
              </a:rPr>
              <a:t>The application is divided into modules, each handling a specific function like user management, product management, and order processing.</a:t>
            </a:r>
          </a:p>
          <a:p>
            <a:pPr marL="643473" lvl="1" indent="-321736" algn="l">
              <a:lnSpc>
                <a:spcPts val="3576"/>
              </a:lnSpc>
              <a:buFont typeface="Arial"/>
              <a:buChar char="•"/>
            </a:pPr>
            <a:r>
              <a:rPr lang="en-US" sz="2980">
                <a:solidFill>
                  <a:srgbClr val="FFFFFF"/>
                </a:solidFill>
                <a:latin typeface="Canva Sans"/>
                <a:ea typeface="Canva Sans"/>
                <a:cs typeface="Canva Sans"/>
                <a:sym typeface="Canva Sans"/>
              </a:rPr>
              <a:t>This separation of concerns enhances maintainability and makes it easier to update and add new features.</a:t>
            </a:r>
          </a:p>
          <a:p>
            <a:pPr algn="l">
              <a:lnSpc>
                <a:spcPts val="3960"/>
              </a:lnSpc>
            </a:pPr>
            <a:r>
              <a:rPr lang="en-US" sz="3300">
                <a:solidFill>
                  <a:srgbClr val="FFFFFF"/>
                </a:solidFill>
                <a:latin typeface="Canva Sans"/>
                <a:ea typeface="Canva Sans"/>
                <a:cs typeface="Canva Sans"/>
                <a:sym typeface="Canva Sans"/>
              </a:rPr>
              <a:t>Reliable Communication:</a:t>
            </a:r>
          </a:p>
          <a:p>
            <a:pPr marL="643473" lvl="1" indent="-321736" algn="l">
              <a:lnSpc>
                <a:spcPts val="3576"/>
              </a:lnSpc>
              <a:buFont typeface="Arial"/>
              <a:buChar char="•"/>
            </a:pPr>
            <a:r>
              <a:rPr lang="en-US" sz="2980">
                <a:solidFill>
                  <a:srgbClr val="FFFFFF"/>
                </a:solidFill>
                <a:latin typeface="Canva Sans"/>
                <a:ea typeface="Canva Sans"/>
                <a:cs typeface="Canva Sans"/>
                <a:sym typeface="Canva Sans"/>
              </a:rPr>
              <a:t>All core e-commerce functionalities are conducted over TCP connections.</a:t>
            </a:r>
          </a:p>
          <a:p>
            <a:pPr marL="643473" lvl="1" indent="-321736" algn="l">
              <a:lnSpc>
                <a:spcPts val="3576"/>
              </a:lnSpc>
              <a:buFont typeface="Arial"/>
              <a:buChar char="•"/>
            </a:pPr>
            <a:r>
              <a:rPr lang="en-US" sz="2980">
                <a:solidFill>
                  <a:srgbClr val="FFFFFF"/>
                </a:solidFill>
                <a:latin typeface="Canva Sans"/>
                <a:ea typeface="Canva Sans"/>
                <a:cs typeface="Canva Sans"/>
                <a:sym typeface="Canva Sans"/>
              </a:rPr>
              <a:t>TCP ensures reliable, ordered, and efficient communication, which is crucial for maintaining transaction integrity and safeguarding user data.</a:t>
            </a:r>
          </a:p>
          <a:p>
            <a:pPr algn="l">
              <a:lnSpc>
                <a:spcPts val="3960"/>
              </a:lnSpc>
            </a:pPr>
            <a:r>
              <a:rPr lang="en-US" sz="3300">
                <a:solidFill>
                  <a:srgbClr val="FFFFFF"/>
                </a:solidFill>
                <a:latin typeface="Canva Sans"/>
                <a:ea typeface="Canva Sans"/>
                <a:cs typeface="Canva Sans"/>
                <a:sym typeface="Canva Sans"/>
              </a:rPr>
              <a:t>Security and Integrity:</a:t>
            </a:r>
          </a:p>
          <a:p>
            <a:pPr marL="643473" lvl="1" indent="-321736" algn="l">
              <a:lnSpc>
                <a:spcPts val="3576"/>
              </a:lnSpc>
              <a:buFont typeface="Arial"/>
              <a:buChar char="•"/>
            </a:pPr>
            <a:r>
              <a:rPr lang="en-US" sz="2980">
                <a:solidFill>
                  <a:srgbClr val="FFFFFF"/>
                </a:solidFill>
                <a:latin typeface="Canva Sans"/>
                <a:ea typeface="Canva Sans"/>
                <a:cs typeface="Canva Sans"/>
                <a:sym typeface="Canva Sans"/>
              </a:rPr>
              <a:t>TCP communication provides secure data transmission, essential for protecting sensitive information during transactions.</a:t>
            </a:r>
          </a:p>
          <a:p>
            <a:pPr algn="l">
              <a:lnSpc>
                <a:spcPts val="3960"/>
              </a:lnSpc>
            </a:pPr>
            <a:r>
              <a:rPr lang="en-US" sz="3300">
                <a:solidFill>
                  <a:srgbClr val="FFFFFF"/>
                </a:solidFill>
                <a:latin typeface="Canva Sans"/>
                <a:ea typeface="Canva Sans"/>
                <a:cs typeface="Canva Sans"/>
                <a:sym typeface="Canva Sans"/>
              </a:rPr>
              <a:t>User-Friendly Platform:</a:t>
            </a:r>
          </a:p>
          <a:p>
            <a:pPr marL="643473" lvl="1" indent="-321736" algn="l">
              <a:lnSpc>
                <a:spcPts val="3576"/>
              </a:lnSpc>
              <a:buFont typeface="Arial"/>
              <a:buChar char="•"/>
            </a:pPr>
            <a:r>
              <a:rPr lang="en-US" sz="2980">
                <a:solidFill>
                  <a:srgbClr val="FFFFFF"/>
                </a:solidFill>
                <a:latin typeface="Canva Sans"/>
                <a:ea typeface="Canva Sans"/>
                <a:cs typeface="Canva Sans"/>
                <a:sym typeface="Canva Sans"/>
              </a:rPr>
              <a:t>The platform delivers a smooth, secure, and user-friendly online shopping experience for both consumers and administrators.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1516B"/>
        </a:solidFill>
        <a:effectLst/>
      </p:bgPr>
    </p:bg>
    <p:spTree>
      <p:nvGrpSpPr>
        <p:cNvPr id="1" name=""/>
        <p:cNvGrpSpPr/>
        <p:nvPr/>
      </p:nvGrpSpPr>
      <p:grpSpPr>
        <a:xfrm>
          <a:off x="0" y="0"/>
          <a:ext cx="0" cy="0"/>
          <a:chOff x="0" y="0"/>
          <a:chExt cx="0" cy="0"/>
        </a:xfrm>
      </p:grpSpPr>
      <p:grpSp>
        <p:nvGrpSpPr>
          <p:cNvPr id="2" name="Group 2"/>
          <p:cNvGrpSpPr/>
          <p:nvPr/>
        </p:nvGrpSpPr>
        <p:grpSpPr>
          <a:xfrm>
            <a:off x="0" y="4901460"/>
            <a:ext cx="10300001" cy="5380778"/>
            <a:chOff x="0" y="0"/>
            <a:chExt cx="13962932" cy="7381039"/>
          </a:xfrm>
        </p:grpSpPr>
        <p:pic>
          <p:nvPicPr>
            <p:cNvPr id="3" name="Picture 3"/>
            <p:cNvPicPr>
              <a:picLocks noChangeAspect="1"/>
            </p:cNvPicPr>
            <p:nvPr/>
          </p:nvPicPr>
          <p:blipFill>
            <a:blip r:embed="rId2"/>
            <a:srcRect t="21335" b="21335"/>
            <a:stretch>
              <a:fillRect/>
            </a:stretch>
          </p:blipFill>
          <p:spPr>
            <a:xfrm>
              <a:off x="0" y="0"/>
              <a:ext cx="13962932" cy="7381039"/>
            </a:xfrm>
            <a:prstGeom prst="rect">
              <a:avLst/>
            </a:prstGeom>
          </p:spPr>
        </p:pic>
      </p:grpSp>
      <p:sp>
        <p:nvSpPr>
          <p:cNvPr id="4" name="TextBox 4"/>
          <p:cNvSpPr txBox="1"/>
          <p:nvPr/>
        </p:nvSpPr>
        <p:spPr>
          <a:xfrm>
            <a:off x="12508463" y="854889"/>
            <a:ext cx="5779537" cy="1432560"/>
          </a:xfrm>
          <a:prstGeom prst="rect">
            <a:avLst/>
          </a:prstGeom>
        </p:spPr>
        <p:txBody>
          <a:bodyPr lIns="0" tIns="0" rIns="0" bIns="0" rtlCol="0" anchor="t">
            <a:spAutoFit/>
          </a:bodyPr>
          <a:lstStyle/>
          <a:p>
            <a:pPr algn="l">
              <a:lnSpc>
                <a:spcPts val="2850"/>
              </a:lnSpc>
            </a:pPr>
            <a:r>
              <a:rPr lang="en-US" sz="1900" dirty="0">
                <a:solidFill>
                  <a:srgbClr val="FFFFFF"/>
                </a:solidFill>
                <a:latin typeface="Noto Serif"/>
                <a:ea typeface="Noto Serif"/>
                <a:cs typeface="Noto Serif"/>
                <a:sym typeface="Noto Serif"/>
              </a:rPr>
              <a:t>We utilize TCP connections to guarantee reliable data transfer. This is crucial for maintaining the integrity of transactions and user information within our e-commerce platform.</a:t>
            </a:r>
          </a:p>
        </p:txBody>
      </p:sp>
      <p:sp>
        <p:nvSpPr>
          <p:cNvPr id="5" name="TextBox 5"/>
          <p:cNvSpPr txBox="1"/>
          <p:nvPr/>
        </p:nvSpPr>
        <p:spPr>
          <a:xfrm>
            <a:off x="12508463" y="241479"/>
            <a:ext cx="4327858" cy="441960"/>
          </a:xfrm>
          <a:prstGeom prst="rect">
            <a:avLst/>
          </a:prstGeom>
        </p:spPr>
        <p:txBody>
          <a:bodyPr lIns="0" tIns="0" rIns="0" bIns="0" rtlCol="0" anchor="t">
            <a:spAutoFit/>
          </a:bodyPr>
          <a:lstStyle/>
          <a:p>
            <a:pPr algn="l">
              <a:lnSpc>
                <a:spcPts val="3600"/>
              </a:lnSpc>
            </a:pPr>
            <a:r>
              <a:rPr lang="en-US" sz="2400" b="1" dirty="0">
                <a:solidFill>
                  <a:schemeClr val="bg1"/>
                </a:solidFill>
                <a:latin typeface="DM Sans Bold"/>
                <a:ea typeface="DM Sans Bold"/>
                <a:cs typeface="DM Sans Bold"/>
                <a:sym typeface="DM Sans Bold"/>
                <a:hlinkClick r:id="rId3" tooltip="https://docs.google.com/spreadsheets/d/1DUF2isFWsqVSYhbaACYtbgcLi_YjDqpE3GLQIVgkKQg/edit#gid=69851113">
                  <a:extLst>
                    <a:ext uri="{A12FA001-AC4F-418D-AE19-62706E023703}">
                      <ahyp:hlinkClr xmlns:ahyp="http://schemas.microsoft.com/office/drawing/2018/hyperlinkcolor" val="tx"/>
                    </a:ext>
                  </a:extLst>
                </a:hlinkClick>
              </a:rPr>
              <a:t>RELIABLE DATA TRANSFER</a:t>
            </a:r>
          </a:p>
        </p:txBody>
      </p:sp>
      <p:sp>
        <p:nvSpPr>
          <p:cNvPr id="6" name="Freeform 6"/>
          <p:cNvSpPr/>
          <p:nvPr/>
        </p:nvSpPr>
        <p:spPr>
          <a:xfrm>
            <a:off x="11342567" y="189549"/>
            <a:ext cx="631123" cy="582928"/>
          </a:xfrm>
          <a:custGeom>
            <a:avLst/>
            <a:gdLst/>
            <a:ahLst/>
            <a:cxnLst/>
            <a:rect l="l" t="t" r="r" b="b"/>
            <a:pathLst>
              <a:path w="631123" h="582928">
                <a:moveTo>
                  <a:pt x="0" y="0"/>
                </a:moveTo>
                <a:lnTo>
                  <a:pt x="631123" y="0"/>
                </a:lnTo>
                <a:lnTo>
                  <a:pt x="631123" y="582928"/>
                </a:lnTo>
                <a:lnTo>
                  <a:pt x="0" y="5829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12508463" y="5601607"/>
            <a:ext cx="5639368" cy="1794510"/>
          </a:xfrm>
          <a:prstGeom prst="rect">
            <a:avLst/>
          </a:prstGeom>
        </p:spPr>
        <p:txBody>
          <a:bodyPr lIns="0" tIns="0" rIns="0" bIns="0" rtlCol="0" anchor="t">
            <a:spAutoFit/>
          </a:bodyPr>
          <a:lstStyle/>
          <a:p>
            <a:pPr algn="l">
              <a:lnSpc>
                <a:spcPts val="2850"/>
              </a:lnSpc>
            </a:pPr>
            <a:r>
              <a:rPr lang="en-US" sz="1900" dirty="0">
                <a:solidFill>
                  <a:srgbClr val="FFFFFF"/>
                </a:solidFill>
                <a:latin typeface="Noto Serif"/>
                <a:ea typeface="Noto Serif"/>
                <a:cs typeface="Noto Serif"/>
                <a:sym typeface="Noto Serif"/>
              </a:rPr>
              <a:t>By optimizing socket programming and supporting multiple concurrent connections, our platform achieves high throughput, ensuring fast and efficient communication between clients and the server.</a:t>
            </a:r>
          </a:p>
        </p:txBody>
      </p:sp>
      <p:sp>
        <p:nvSpPr>
          <p:cNvPr id="8" name="TextBox 8"/>
          <p:cNvSpPr txBox="1"/>
          <p:nvPr/>
        </p:nvSpPr>
        <p:spPr>
          <a:xfrm>
            <a:off x="12508463" y="5150122"/>
            <a:ext cx="4327858" cy="441960"/>
          </a:xfrm>
          <a:prstGeom prst="rect">
            <a:avLst/>
          </a:prstGeom>
        </p:spPr>
        <p:txBody>
          <a:bodyPr lIns="0" tIns="0" rIns="0" bIns="0" rtlCol="0" anchor="t">
            <a:spAutoFit/>
          </a:bodyPr>
          <a:lstStyle/>
          <a:p>
            <a:pPr algn="l">
              <a:lnSpc>
                <a:spcPts val="3600"/>
              </a:lnSpc>
            </a:pPr>
            <a:r>
              <a:rPr lang="en-US" sz="2400" b="1" dirty="0">
                <a:solidFill>
                  <a:schemeClr val="bg1"/>
                </a:solidFill>
                <a:latin typeface="DM Sans Bold"/>
                <a:ea typeface="DM Sans Bold"/>
                <a:cs typeface="DM Sans Bold"/>
                <a:sym typeface="DM Sans Bold"/>
                <a:hlinkClick r:id="rId3" tooltip="https://docs.google.com/spreadsheets/d/1DUF2isFWsqVSYhbaACYtbgcLi_YjDqpE3GLQIVgkKQg/edit#gid=69851113">
                  <a:extLst>
                    <a:ext uri="{A12FA001-AC4F-418D-AE19-62706E023703}">
                      <ahyp:hlinkClr xmlns:ahyp="http://schemas.microsoft.com/office/drawing/2018/hyperlinkcolor" val="tx"/>
                    </a:ext>
                  </a:extLst>
                </a:hlinkClick>
              </a:rPr>
              <a:t>THROUGHPUT</a:t>
            </a:r>
          </a:p>
        </p:txBody>
      </p:sp>
      <p:sp>
        <p:nvSpPr>
          <p:cNvPr id="9" name="Freeform 9"/>
          <p:cNvSpPr/>
          <p:nvPr/>
        </p:nvSpPr>
        <p:spPr>
          <a:xfrm>
            <a:off x="11342567" y="4999629"/>
            <a:ext cx="631123" cy="582928"/>
          </a:xfrm>
          <a:custGeom>
            <a:avLst/>
            <a:gdLst/>
            <a:ahLst/>
            <a:cxnLst/>
            <a:rect l="l" t="t" r="r" b="b"/>
            <a:pathLst>
              <a:path w="631123" h="582928">
                <a:moveTo>
                  <a:pt x="0" y="0"/>
                </a:moveTo>
                <a:lnTo>
                  <a:pt x="631123" y="0"/>
                </a:lnTo>
                <a:lnTo>
                  <a:pt x="631123" y="582928"/>
                </a:lnTo>
                <a:lnTo>
                  <a:pt x="0" y="5829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12471413" y="3257868"/>
            <a:ext cx="5662104" cy="1394460"/>
          </a:xfrm>
          <a:prstGeom prst="rect">
            <a:avLst/>
          </a:prstGeom>
        </p:spPr>
        <p:txBody>
          <a:bodyPr lIns="0" tIns="0" rIns="0" bIns="0" rtlCol="0" anchor="t">
            <a:spAutoFit/>
          </a:bodyPr>
          <a:lstStyle/>
          <a:p>
            <a:pPr algn="l">
              <a:lnSpc>
                <a:spcPts val="2849"/>
              </a:lnSpc>
            </a:pPr>
            <a:r>
              <a:rPr lang="en-US" sz="1899" dirty="0">
                <a:solidFill>
                  <a:srgbClr val="FFFFFF"/>
                </a:solidFill>
                <a:latin typeface="Noto Serif"/>
                <a:ea typeface="Noto Serif"/>
                <a:cs typeface="Noto Serif"/>
                <a:sym typeface="Noto Serif"/>
              </a:rPr>
              <a:t>TCP's flow control and congestion control mechanisms help manage the timing of data packets, providing a smooth user experience without significant delays or data overlap issues.</a:t>
            </a:r>
          </a:p>
        </p:txBody>
      </p:sp>
      <p:sp>
        <p:nvSpPr>
          <p:cNvPr id="11" name="TextBox 11"/>
          <p:cNvSpPr txBox="1"/>
          <p:nvPr/>
        </p:nvSpPr>
        <p:spPr>
          <a:xfrm>
            <a:off x="12471413" y="2631825"/>
            <a:ext cx="4190326" cy="421719"/>
          </a:xfrm>
          <a:prstGeom prst="rect">
            <a:avLst/>
          </a:prstGeom>
        </p:spPr>
        <p:txBody>
          <a:bodyPr lIns="0" tIns="0" rIns="0" bIns="0" rtlCol="0" anchor="t">
            <a:spAutoFit/>
          </a:bodyPr>
          <a:lstStyle/>
          <a:p>
            <a:pPr algn="l">
              <a:lnSpc>
                <a:spcPts val="3485"/>
              </a:lnSpc>
            </a:pPr>
            <a:r>
              <a:rPr lang="en-US" sz="2323" b="1" dirty="0">
                <a:solidFill>
                  <a:schemeClr val="bg1"/>
                </a:solidFill>
                <a:latin typeface="DM Sans Bold"/>
                <a:ea typeface="DM Sans Bold"/>
                <a:cs typeface="DM Sans Bold"/>
                <a:sym typeface="DM Sans Bold"/>
                <a:hlinkClick r:id="rId3" tooltip="https://docs.google.com/spreadsheets/d/1DUF2isFWsqVSYhbaACYtbgcLi_YjDqpE3GLQIVgkKQg/edit#gid=69851113">
                  <a:extLst>
                    <a:ext uri="{A12FA001-AC4F-418D-AE19-62706E023703}">
                      <ahyp:hlinkClr xmlns:ahyp="http://schemas.microsoft.com/office/drawing/2018/hyperlinkcolor" val="tx"/>
                    </a:ext>
                  </a:extLst>
                </a:hlinkClick>
              </a:rPr>
              <a:t>TIMING</a:t>
            </a:r>
          </a:p>
        </p:txBody>
      </p:sp>
      <p:sp>
        <p:nvSpPr>
          <p:cNvPr id="12" name="Freeform 12"/>
          <p:cNvSpPr/>
          <p:nvPr/>
        </p:nvSpPr>
        <p:spPr>
          <a:xfrm>
            <a:off x="11342567" y="2537091"/>
            <a:ext cx="611067" cy="564404"/>
          </a:xfrm>
          <a:custGeom>
            <a:avLst/>
            <a:gdLst/>
            <a:ahLst/>
            <a:cxnLst/>
            <a:rect l="l" t="t" r="r" b="b"/>
            <a:pathLst>
              <a:path w="611067" h="564404">
                <a:moveTo>
                  <a:pt x="0" y="0"/>
                </a:moveTo>
                <a:lnTo>
                  <a:pt x="611067" y="0"/>
                </a:lnTo>
                <a:lnTo>
                  <a:pt x="611067" y="564404"/>
                </a:lnTo>
                <a:lnTo>
                  <a:pt x="0" y="5644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AutoShape 13"/>
          <p:cNvSpPr/>
          <p:nvPr/>
        </p:nvSpPr>
        <p:spPr>
          <a:xfrm rot="-5400000">
            <a:off x="5161264" y="5138738"/>
            <a:ext cx="10287000" cy="0"/>
          </a:xfrm>
          <a:prstGeom prst="line">
            <a:avLst/>
          </a:prstGeom>
          <a:ln w="9525" cap="rnd">
            <a:solidFill>
              <a:srgbClr val="000000"/>
            </a:solidFill>
            <a:prstDash val="solid"/>
            <a:headEnd type="none" w="sm" len="sm"/>
            <a:tailEnd type="none" w="sm" len="sm"/>
          </a:ln>
        </p:spPr>
      </p:sp>
      <p:sp>
        <p:nvSpPr>
          <p:cNvPr id="14" name="AutoShape 14"/>
          <p:cNvSpPr/>
          <p:nvPr/>
        </p:nvSpPr>
        <p:spPr>
          <a:xfrm>
            <a:off x="-549913" y="4882409"/>
            <a:ext cx="10849915" cy="0"/>
          </a:xfrm>
          <a:prstGeom prst="line">
            <a:avLst/>
          </a:prstGeom>
          <a:ln w="9525" cap="rnd">
            <a:solidFill>
              <a:srgbClr val="000000"/>
            </a:solidFill>
            <a:prstDash val="solid"/>
            <a:headEnd type="none" w="sm" len="sm"/>
            <a:tailEnd type="none" w="sm" len="sm"/>
          </a:ln>
        </p:spPr>
      </p:sp>
      <p:sp>
        <p:nvSpPr>
          <p:cNvPr id="15" name="AutoShape 15"/>
          <p:cNvSpPr/>
          <p:nvPr/>
        </p:nvSpPr>
        <p:spPr>
          <a:xfrm>
            <a:off x="10300001" y="2395521"/>
            <a:ext cx="8216890" cy="0"/>
          </a:xfrm>
          <a:prstGeom prst="line">
            <a:avLst/>
          </a:prstGeom>
          <a:ln w="9525" cap="rnd">
            <a:solidFill>
              <a:srgbClr val="000000"/>
            </a:solidFill>
            <a:prstDash val="solid"/>
            <a:headEnd type="none" w="sm" len="sm"/>
            <a:tailEnd type="none" w="sm" len="sm"/>
          </a:ln>
        </p:spPr>
      </p:sp>
      <p:sp>
        <p:nvSpPr>
          <p:cNvPr id="16" name="AutoShape 16"/>
          <p:cNvSpPr/>
          <p:nvPr/>
        </p:nvSpPr>
        <p:spPr>
          <a:xfrm>
            <a:off x="10300002" y="4872886"/>
            <a:ext cx="7987998" cy="28574"/>
          </a:xfrm>
          <a:prstGeom prst="line">
            <a:avLst/>
          </a:prstGeom>
          <a:ln w="9525" cap="rnd">
            <a:solidFill>
              <a:srgbClr val="000000"/>
            </a:solidFill>
            <a:prstDash val="solid"/>
            <a:headEnd type="none" w="sm" len="sm"/>
            <a:tailEnd type="none" w="sm" len="sm"/>
          </a:ln>
        </p:spPr>
      </p:sp>
      <p:sp>
        <p:nvSpPr>
          <p:cNvPr id="17" name="AutoShape 17"/>
          <p:cNvSpPr/>
          <p:nvPr/>
        </p:nvSpPr>
        <p:spPr>
          <a:xfrm>
            <a:off x="10323814" y="7578861"/>
            <a:ext cx="8216890" cy="0"/>
          </a:xfrm>
          <a:prstGeom prst="line">
            <a:avLst/>
          </a:prstGeom>
          <a:ln w="9525" cap="rnd">
            <a:solidFill>
              <a:srgbClr val="000000"/>
            </a:solidFill>
            <a:prstDash val="solid"/>
            <a:headEnd type="none" w="sm" len="sm"/>
            <a:tailEnd type="none" w="sm" len="sm"/>
          </a:ln>
        </p:spPr>
      </p:sp>
      <p:sp>
        <p:nvSpPr>
          <p:cNvPr id="19" name="TextBox 19"/>
          <p:cNvSpPr txBox="1"/>
          <p:nvPr/>
        </p:nvSpPr>
        <p:spPr>
          <a:xfrm>
            <a:off x="12508463" y="7593149"/>
            <a:ext cx="4327858" cy="441960"/>
          </a:xfrm>
          <a:prstGeom prst="rect">
            <a:avLst/>
          </a:prstGeom>
        </p:spPr>
        <p:txBody>
          <a:bodyPr lIns="0" tIns="0" rIns="0" bIns="0" rtlCol="0" anchor="t">
            <a:spAutoFit/>
          </a:bodyPr>
          <a:lstStyle/>
          <a:p>
            <a:pPr algn="l">
              <a:lnSpc>
                <a:spcPts val="3600"/>
              </a:lnSpc>
            </a:pPr>
            <a:r>
              <a:rPr lang="en-US" sz="2400" b="1" dirty="0">
                <a:solidFill>
                  <a:schemeClr val="bg1"/>
                </a:solidFill>
                <a:latin typeface="DM Sans Bold"/>
                <a:ea typeface="DM Sans Bold"/>
                <a:cs typeface="DM Sans Bold"/>
                <a:sym typeface="DM Sans Bold"/>
                <a:hlinkClick r:id="rId3" tooltip="https://docs.google.com/spreadsheets/d/1DUF2isFWsqVSYhbaACYtbgcLi_YjDqpE3GLQIVgkKQg/edit#gid=69851113">
                  <a:extLst>
                    <a:ext uri="{A12FA001-AC4F-418D-AE19-62706E023703}">
                      <ahyp:hlinkClr xmlns:ahyp="http://schemas.microsoft.com/office/drawing/2018/hyperlinkcolor" val="tx"/>
                    </a:ext>
                  </a:extLst>
                </a:hlinkClick>
              </a:rPr>
              <a:t>SECURITY </a:t>
            </a:r>
          </a:p>
        </p:txBody>
      </p:sp>
      <p:sp>
        <p:nvSpPr>
          <p:cNvPr id="20" name="Freeform 20"/>
          <p:cNvSpPr/>
          <p:nvPr/>
        </p:nvSpPr>
        <p:spPr>
          <a:xfrm>
            <a:off x="11352092" y="7785554"/>
            <a:ext cx="631123" cy="582928"/>
          </a:xfrm>
          <a:custGeom>
            <a:avLst/>
            <a:gdLst/>
            <a:ahLst/>
            <a:cxnLst/>
            <a:rect l="l" t="t" r="r" b="b"/>
            <a:pathLst>
              <a:path w="631123" h="582928">
                <a:moveTo>
                  <a:pt x="0" y="0"/>
                </a:moveTo>
                <a:lnTo>
                  <a:pt x="631123" y="0"/>
                </a:lnTo>
                <a:lnTo>
                  <a:pt x="631123" y="582928"/>
                </a:lnTo>
                <a:lnTo>
                  <a:pt x="0" y="5829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1" name="TextBox 21"/>
          <p:cNvSpPr txBox="1"/>
          <p:nvPr/>
        </p:nvSpPr>
        <p:spPr>
          <a:xfrm>
            <a:off x="283151" y="964939"/>
            <a:ext cx="9787959" cy="2645019"/>
          </a:xfrm>
          <a:prstGeom prst="rect">
            <a:avLst/>
          </a:prstGeom>
        </p:spPr>
        <p:txBody>
          <a:bodyPr lIns="0" tIns="0" rIns="0" bIns="0" rtlCol="0" anchor="t">
            <a:spAutoFit/>
          </a:bodyPr>
          <a:lstStyle/>
          <a:p>
            <a:pPr algn="ctr">
              <a:lnSpc>
                <a:spcPts val="10413"/>
              </a:lnSpc>
            </a:pPr>
            <a:r>
              <a:rPr lang="en-US" sz="8677" spc="-347">
                <a:solidFill>
                  <a:srgbClr val="FFFFFF"/>
                </a:solidFill>
                <a:latin typeface="Calistoga"/>
                <a:ea typeface="Calistoga"/>
                <a:cs typeface="Calistoga"/>
                <a:sym typeface="Calistoga"/>
              </a:rPr>
              <a:t>Design requirements of transport services</a:t>
            </a:r>
          </a:p>
        </p:txBody>
      </p:sp>
      <p:sp>
        <p:nvSpPr>
          <p:cNvPr id="22" name="TextBox 21">
            <a:extLst>
              <a:ext uri="{FF2B5EF4-FFF2-40B4-BE49-F238E27FC236}">
                <a16:creationId xmlns:a16="http://schemas.microsoft.com/office/drawing/2014/main" id="{12C3BD7E-66E5-1492-AC17-92C596DE30E3}"/>
              </a:ext>
            </a:extLst>
          </p:cNvPr>
          <p:cNvSpPr txBox="1"/>
          <p:nvPr/>
        </p:nvSpPr>
        <p:spPr>
          <a:xfrm>
            <a:off x="12432267" y="8035109"/>
            <a:ext cx="5474733" cy="2139047"/>
          </a:xfrm>
          <a:prstGeom prst="rect">
            <a:avLst/>
          </a:prstGeom>
          <a:noFill/>
        </p:spPr>
        <p:txBody>
          <a:bodyPr wrap="square" rtlCol="0">
            <a:spAutoFit/>
          </a:bodyPr>
          <a:lstStyle/>
          <a:p>
            <a:r>
              <a:rPr lang="en-US" sz="1900" dirty="0">
                <a:solidFill>
                  <a:schemeClr val="bg1"/>
                </a:solidFill>
                <a:latin typeface="Noto Serif" panose="02020600060500020200" pitchFamily="18" charset="0"/>
                <a:ea typeface="Noto Serif" panose="02020600060500020200" pitchFamily="18" charset="0"/>
                <a:cs typeface="Noto Serif" panose="02020600060500020200" pitchFamily="18" charset="0"/>
              </a:rPr>
              <a:t>Secure TCP connections are employed to protect data in transit. Additionally, the platform incorporates security measures such as input validation, password hashing, and user authentication protocols to safeguard user information and prevent security breaches.</a:t>
            </a:r>
            <a:endParaRPr lang="en-IN" sz="1900" dirty="0">
              <a:solidFill>
                <a:schemeClr val="bg1"/>
              </a:solidFill>
              <a:latin typeface="Noto Serif" panose="02020600060500020200" pitchFamily="18" charset="0"/>
              <a:ea typeface="Noto Serif" panose="02020600060500020200" pitchFamily="18" charset="0"/>
              <a:cs typeface="Noto Serif" panose="02020600060500020200"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83A53"/>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282158" y="313277"/>
          <a:ext cx="17723684" cy="9660444"/>
        </p:xfrm>
        <a:graphic>
          <a:graphicData uri="http://schemas.openxmlformats.org/drawingml/2006/table">
            <a:tbl>
              <a:tblPr/>
              <a:tblGrid>
                <a:gridCol w="5692941">
                  <a:extLst>
                    <a:ext uri="{9D8B030D-6E8A-4147-A177-3AD203B41FA5}">
                      <a16:colId xmlns:a16="http://schemas.microsoft.com/office/drawing/2014/main" val="20000"/>
                    </a:ext>
                  </a:extLst>
                </a:gridCol>
                <a:gridCol w="12030743">
                  <a:extLst>
                    <a:ext uri="{9D8B030D-6E8A-4147-A177-3AD203B41FA5}">
                      <a16:colId xmlns:a16="http://schemas.microsoft.com/office/drawing/2014/main" val="20001"/>
                    </a:ext>
                  </a:extLst>
                </a:gridCol>
              </a:tblGrid>
              <a:tr h="1387451">
                <a:tc>
                  <a:txBody>
                    <a:bodyPr/>
                    <a:lstStyle/>
                    <a:p>
                      <a:pPr algn="ctr">
                        <a:lnSpc>
                          <a:spcPts val="3381"/>
                        </a:lnSpc>
                        <a:defRPr/>
                      </a:pPr>
                      <a:r>
                        <a:rPr lang="en-US" sz="2415">
                          <a:solidFill>
                            <a:srgbClr val="FFFFFF"/>
                          </a:solidFill>
                          <a:latin typeface="Arimo"/>
                          <a:ea typeface="Arimo"/>
                          <a:cs typeface="Arimo"/>
                          <a:sym typeface="Arimo"/>
                        </a:rPr>
                        <a:t>Requirement</a:t>
                      </a:r>
                      <a:endParaRPr lang="en-US" sz="1100"/>
                    </a:p>
                  </a:txBody>
                  <a:tcPr marL="190500" marR="190500" marT="190500" marB="190500" anchor="ctr">
                    <a:lnL w="19050" cap="flat" cmpd="sng" algn="ctr">
                      <a:solidFill>
                        <a:srgbClr val="31516B"/>
                      </a:solidFill>
                      <a:prstDash val="solid"/>
                      <a:round/>
                      <a:headEnd type="none" w="med" len="med"/>
                      <a:tailEnd type="none" w="med" len="med"/>
                    </a:lnL>
                    <a:lnR w="19050" cap="flat" cmpd="sng" algn="ctr">
                      <a:solidFill>
                        <a:srgbClr val="31516B"/>
                      </a:solidFill>
                      <a:prstDash val="solid"/>
                      <a:round/>
                      <a:headEnd type="none" w="med" len="med"/>
                      <a:tailEnd type="none" w="med" len="med"/>
                    </a:lnR>
                    <a:lnT w="19050" cap="flat" cmpd="sng" algn="ctr">
                      <a:solidFill>
                        <a:srgbClr val="31516B"/>
                      </a:solidFill>
                      <a:prstDash val="solid"/>
                      <a:round/>
                      <a:headEnd type="none" w="med" len="med"/>
                      <a:tailEnd type="none" w="med" len="med"/>
                    </a:lnT>
                    <a:lnB w="19050" cap="flat" cmpd="sng" algn="ctr">
                      <a:solidFill>
                        <a:srgbClr val="31516B"/>
                      </a:solidFill>
                      <a:prstDash val="solid"/>
                      <a:round/>
                      <a:headEnd type="none" w="med" len="med"/>
                      <a:tailEnd type="none" w="med" len="med"/>
                    </a:lnB>
                    <a:solidFill>
                      <a:srgbClr val="31516B"/>
                    </a:solidFill>
                  </a:tcPr>
                </a:tc>
                <a:tc>
                  <a:txBody>
                    <a:bodyPr/>
                    <a:lstStyle/>
                    <a:p>
                      <a:pPr algn="ctr">
                        <a:lnSpc>
                          <a:spcPts val="3381"/>
                        </a:lnSpc>
                        <a:defRPr/>
                      </a:pPr>
                      <a:r>
                        <a:rPr lang="en-US" sz="2415">
                          <a:solidFill>
                            <a:srgbClr val="FFFFFF"/>
                          </a:solidFill>
                          <a:latin typeface="Arimo"/>
                          <a:ea typeface="Arimo"/>
                          <a:cs typeface="Arimo"/>
                          <a:sym typeface="Arimo"/>
                        </a:rPr>
                        <a:t>Description</a:t>
                      </a:r>
                      <a:endParaRPr lang="en-US" sz="1100"/>
                    </a:p>
                  </a:txBody>
                  <a:tcPr marL="190500" marR="190500" marT="190500" marB="190500" anchor="ctr">
                    <a:lnL w="19050" cap="flat" cmpd="sng" algn="ctr">
                      <a:solidFill>
                        <a:srgbClr val="31516B"/>
                      </a:solidFill>
                      <a:prstDash val="solid"/>
                      <a:round/>
                      <a:headEnd type="none" w="med" len="med"/>
                      <a:tailEnd type="none" w="med" len="med"/>
                    </a:lnL>
                    <a:lnR w="19050" cap="flat" cmpd="sng" algn="ctr">
                      <a:solidFill>
                        <a:srgbClr val="31516B"/>
                      </a:solidFill>
                      <a:prstDash val="solid"/>
                      <a:round/>
                      <a:headEnd type="none" w="med" len="med"/>
                      <a:tailEnd type="none" w="med" len="med"/>
                    </a:lnR>
                    <a:lnT w="19050" cap="flat" cmpd="sng" algn="ctr">
                      <a:solidFill>
                        <a:srgbClr val="31516B"/>
                      </a:solidFill>
                      <a:prstDash val="solid"/>
                      <a:round/>
                      <a:headEnd type="none" w="med" len="med"/>
                      <a:tailEnd type="none" w="med" len="med"/>
                    </a:lnT>
                    <a:lnB w="19050" cap="flat" cmpd="sng" algn="ctr">
                      <a:solidFill>
                        <a:srgbClr val="31516B"/>
                      </a:solidFill>
                      <a:prstDash val="solid"/>
                      <a:round/>
                      <a:headEnd type="none" w="med" len="med"/>
                      <a:tailEnd type="none" w="med" len="med"/>
                    </a:lnB>
                    <a:solidFill>
                      <a:srgbClr val="31516B"/>
                    </a:solidFill>
                  </a:tcPr>
                </a:tc>
                <a:extLst>
                  <a:ext uri="{0D108BD9-81ED-4DB2-BD59-A6C34878D82A}">
                    <a16:rowId xmlns:a16="http://schemas.microsoft.com/office/drawing/2014/main" val="10000"/>
                  </a:ext>
                </a:extLst>
              </a:tr>
              <a:tr h="1791187">
                <a:tc>
                  <a:txBody>
                    <a:bodyPr/>
                    <a:lstStyle/>
                    <a:p>
                      <a:pPr algn="ctr">
                        <a:lnSpc>
                          <a:spcPts val="4480"/>
                        </a:lnSpc>
                        <a:defRPr/>
                      </a:pPr>
                      <a:r>
                        <a:rPr lang="en-US" sz="3200">
                          <a:solidFill>
                            <a:srgbClr val="FFFFFF"/>
                          </a:solidFill>
                          <a:latin typeface="DM Sans"/>
                          <a:ea typeface="DM Sans"/>
                          <a:cs typeface="DM Sans"/>
                          <a:sym typeface="DM Sans"/>
                        </a:rPr>
                        <a:t>Reliable Data Transfer</a:t>
                      </a:r>
                      <a:endParaRPr lang="en-US" sz="1100"/>
                    </a:p>
                  </a:txBody>
                  <a:tcPr marL="190500" marR="190500" marT="190500" marB="190500" anchor="ctr">
                    <a:lnL w="19050" cap="flat" cmpd="sng" algn="ctr">
                      <a:solidFill>
                        <a:srgbClr val="31516B"/>
                      </a:solidFill>
                      <a:prstDash val="solid"/>
                      <a:round/>
                      <a:headEnd type="none" w="med" len="med"/>
                      <a:tailEnd type="none" w="med" len="med"/>
                    </a:lnL>
                    <a:lnR w="19050" cap="flat" cmpd="sng" algn="ctr">
                      <a:solidFill>
                        <a:srgbClr val="31516B"/>
                      </a:solidFill>
                      <a:prstDash val="solid"/>
                      <a:round/>
                      <a:headEnd type="none" w="med" len="med"/>
                      <a:tailEnd type="none" w="med" len="med"/>
                    </a:lnR>
                    <a:lnT w="19050" cap="flat" cmpd="sng" algn="ctr">
                      <a:solidFill>
                        <a:srgbClr val="31516B"/>
                      </a:solidFill>
                      <a:prstDash val="solid"/>
                      <a:round/>
                      <a:headEnd type="none" w="med" len="med"/>
                      <a:tailEnd type="none" w="med" len="med"/>
                    </a:lnT>
                    <a:lnB w="19050" cap="flat" cmpd="sng" algn="ctr">
                      <a:solidFill>
                        <a:srgbClr val="31516B"/>
                      </a:solidFill>
                      <a:prstDash val="solid"/>
                      <a:round/>
                      <a:headEnd type="none" w="med" len="med"/>
                      <a:tailEnd type="none" w="med" len="med"/>
                    </a:lnB>
                  </a:tcPr>
                </a:tc>
                <a:tc>
                  <a:txBody>
                    <a:bodyPr/>
                    <a:lstStyle/>
                    <a:p>
                      <a:pPr algn="ctr">
                        <a:lnSpc>
                          <a:spcPts val="2898"/>
                        </a:lnSpc>
                        <a:defRPr/>
                      </a:pPr>
                      <a:r>
                        <a:rPr lang="en-US" sz="2070">
                          <a:solidFill>
                            <a:srgbClr val="FFFFFF"/>
                          </a:solidFill>
                          <a:latin typeface="DM Sans"/>
                          <a:ea typeface="DM Sans"/>
                          <a:cs typeface="DM Sans"/>
                          <a:sym typeface="DM Sans"/>
                        </a:rPr>
                        <a:t>Critical operations (registration, login, order placement, payment processing) require guaranteed, reliable, and ordered data transfer. TCP is used to meet this requirement.</a:t>
                      </a:r>
                      <a:endParaRPr lang="en-US" sz="1100"/>
                    </a:p>
                    <a:p>
                      <a:pPr algn="ctr">
                        <a:lnSpc>
                          <a:spcPts val="2898"/>
                        </a:lnSpc>
                      </a:pPr>
                      <a:endParaRPr lang="en-US" sz="1100"/>
                    </a:p>
                  </a:txBody>
                  <a:tcPr marL="190500" marR="190500" marT="190500" marB="190500" anchor="ctr">
                    <a:lnL w="19050" cap="flat" cmpd="sng" algn="ctr">
                      <a:solidFill>
                        <a:srgbClr val="31516B"/>
                      </a:solidFill>
                      <a:prstDash val="solid"/>
                      <a:round/>
                      <a:headEnd type="none" w="med" len="med"/>
                      <a:tailEnd type="none" w="med" len="med"/>
                    </a:lnL>
                    <a:lnR w="19050" cap="flat" cmpd="sng" algn="ctr">
                      <a:solidFill>
                        <a:srgbClr val="31516B"/>
                      </a:solidFill>
                      <a:prstDash val="solid"/>
                      <a:round/>
                      <a:headEnd type="none" w="med" len="med"/>
                      <a:tailEnd type="none" w="med" len="med"/>
                    </a:lnR>
                    <a:lnT w="19050" cap="flat" cmpd="sng" algn="ctr">
                      <a:solidFill>
                        <a:srgbClr val="31516B"/>
                      </a:solidFill>
                      <a:prstDash val="solid"/>
                      <a:round/>
                      <a:headEnd type="none" w="med" len="med"/>
                      <a:tailEnd type="none" w="med" len="med"/>
                    </a:lnT>
                    <a:lnB w="19050" cap="flat" cmpd="sng" algn="ctr">
                      <a:solidFill>
                        <a:srgbClr val="31516B"/>
                      </a:solidFill>
                      <a:prstDash val="solid"/>
                      <a:round/>
                      <a:headEnd type="none" w="med" len="med"/>
                      <a:tailEnd type="none" w="med" len="med"/>
                    </a:lnB>
                  </a:tcPr>
                </a:tc>
                <a:extLst>
                  <a:ext uri="{0D108BD9-81ED-4DB2-BD59-A6C34878D82A}">
                    <a16:rowId xmlns:a16="http://schemas.microsoft.com/office/drawing/2014/main" val="10001"/>
                  </a:ext>
                </a:extLst>
              </a:tr>
              <a:tr h="1791187">
                <a:tc>
                  <a:txBody>
                    <a:bodyPr/>
                    <a:lstStyle/>
                    <a:p>
                      <a:pPr algn="ctr">
                        <a:lnSpc>
                          <a:spcPts val="4480"/>
                        </a:lnSpc>
                        <a:defRPr/>
                      </a:pPr>
                      <a:r>
                        <a:rPr lang="en-US" sz="3200">
                          <a:solidFill>
                            <a:srgbClr val="FFFFFF"/>
                          </a:solidFill>
                          <a:latin typeface="DM Sans"/>
                          <a:ea typeface="DM Sans"/>
                          <a:cs typeface="DM Sans"/>
                          <a:sym typeface="DM Sans"/>
                        </a:rPr>
                        <a:t>Timing</a:t>
                      </a:r>
                      <a:endParaRPr lang="en-US" sz="1100"/>
                    </a:p>
                  </a:txBody>
                  <a:tcPr marL="190500" marR="190500" marT="190500" marB="190500" anchor="ctr">
                    <a:lnL w="19050" cap="flat" cmpd="sng" algn="ctr">
                      <a:solidFill>
                        <a:srgbClr val="31516B"/>
                      </a:solidFill>
                      <a:prstDash val="solid"/>
                      <a:round/>
                      <a:headEnd type="none" w="med" len="med"/>
                      <a:tailEnd type="none" w="med" len="med"/>
                    </a:lnL>
                    <a:lnR w="19050" cap="flat" cmpd="sng" algn="ctr">
                      <a:solidFill>
                        <a:srgbClr val="31516B"/>
                      </a:solidFill>
                      <a:prstDash val="solid"/>
                      <a:round/>
                      <a:headEnd type="none" w="med" len="med"/>
                      <a:tailEnd type="none" w="med" len="med"/>
                    </a:lnR>
                    <a:lnT w="19050" cap="flat" cmpd="sng" algn="ctr">
                      <a:solidFill>
                        <a:srgbClr val="31516B"/>
                      </a:solidFill>
                      <a:prstDash val="solid"/>
                      <a:round/>
                      <a:headEnd type="none" w="med" len="med"/>
                      <a:tailEnd type="none" w="med" len="med"/>
                    </a:lnT>
                    <a:lnB w="19050" cap="flat" cmpd="sng" algn="ctr">
                      <a:solidFill>
                        <a:srgbClr val="31516B"/>
                      </a:solidFill>
                      <a:prstDash val="solid"/>
                      <a:round/>
                      <a:headEnd type="none" w="med" len="med"/>
                      <a:tailEnd type="none" w="med" len="med"/>
                    </a:lnB>
                  </a:tcPr>
                </a:tc>
                <a:tc>
                  <a:txBody>
                    <a:bodyPr/>
                    <a:lstStyle/>
                    <a:p>
                      <a:pPr algn="ctr">
                        <a:lnSpc>
                          <a:spcPts val="2898"/>
                        </a:lnSpc>
                        <a:defRPr/>
                      </a:pPr>
                      <a:r>
                        <a:rPr lang="en-US" sz="2070">
                          <a:solidFill>
                            <a:srgbClr val="FFFFFF"/>
                          </a:solidFill>
                          <a:latin typeface="DM Sans"/>
                          <a:ea typeface="DM Sans"/>
                          <a:cs typeface="DM Sans"/>
                          <a:sym typeface="DM Sans"/>
                        </a:rPr>
                        <a:t>The platform should handle user interactions (like login, order placement, payment processing) with minimal delay. TCP ensures timely data transfer for transactions.</a:t>
                      </a:r>
                      <a:endParaRPr lang="en-US" sz="1100"/>
                    </a:p>
                  </a:txBody>
                  <a:tcPr marL="190500" marR="190500" marT="190500" marB="190500" anchor="ctr">
                    <a:lnL w="19050" cap="flat" cmpd="sng" algn="ctr">
                      <a:solidFill>
                        <a:srgbClr val="31516B"/>
                      </a:solidFill>
                      <a:prstDash val="solid"/>
                      <a:round/>
                      <a:headEnd type="none" w="med" len="med"/>
                      <a:tailEnd type="none" w="med" len="med"/>
                    </a:lnL>
                    <a:lnR w="19050" cap="flat" cmpd="sng" algn="ctr">
                      <a:solidFill>
                        <a:srgbClr val="31516B"/>
                      </a:solidFill>
                      <a:prstDash val="solid"/>
                      <a:round/>
                      <a:headEnd type="none" w="med" len="med"/>
                      <a:tailEnd type="none" w="med" len="med"/>
                    </a:lnR>
                    <a:lnT w="19050" cap="flat" cmpd="sng" algn="ctr">
                      <a:solidFill>
                        <a:srgbClr val="31516B"/>
                      </a:solidFill>
                      <a:prstDash val="solid"/>
                      <a:round/>
                      <a:headEnd type="none" w="med" len="med"/>
                      <a:tailEnd type="none" w="med" len="med"/>
                    </a:lnT>
                    <a:lnB w="19050" cap="flat" cmpd="sng" algn="ctr">
                      <a:solidFill>
                        <a:srgbClr val="31516B"/>
                      </a:solidFill>
                      <a:prstDash val="solid"/>
                      <a:round/>
                      <a:headEnd type="none" w="med" len="med"/>
                      <a:tailEnd type="none" w="med" len="med"/>
                    </a:lnB>
                  </a:tcPr>
                </a:tc>
                <a:extLst>
                  <a:ext uri="{0D108BD9-81ED-4DB2-BD59-A6C34878D82A}">
                    <a16:rowId xmlns:a16="http://schemas.microsoft.com/office/drawing/2014/main" val="10002"/>
                  </a:ext>
                </a:extLst>
              </a:tr>
              <a:tr h="1791187">
                <a:tc>
                  <a:txBody>
                    <a:bodyPr/>
                    <a:lstStyle/>
                    <a:p>
                      <a:pPr algn="ctr">
                        <a:lnSpc>
                          <a:spcPts val="4480"/>
                        </a:lnSpc>
                        <a:defRPr/>
                      </a:pPr>
                      <a:r>
                        <a:rPr lang="en-US" sz="3200">
                          <a:solidFill>
                            <a:srgbClr val="FFFFFF"/>
                          </a:solidFill>
                          <a:latin typeface="DM Sans"/>
                          <a:ea typeface="DM Sans"/>
                          <a:cs typeface="DM Sans"/>
                          <a:sym typeface="DM Sans"/>
                        </a:rPr>
                        <a:t>Throughput</a:t>
                      </a:r>
                      <a:endParaRPr lang="en-US" sz="1100"/>
                    </a:p>
                  </a:txBody>
                  <a:tcPr marL="190500" marR="190500" marT="190500" marB="190500" anchor="ctr">
                    <a:lnL w="19050" cap="flat" cmpd="sng" algn="ctr">
                      <a:solidFill>
                        <a:srgbClr val="31516B"/>
                      </a:solidFill>
                      <a:prstDash val="solid"/>
                      <a:round/>
                      <a:headEnd type="none" w="med" len="med"/>
                      <a:tailEnd type="none" w="med" len="med"/>
                    </a:lnL>
                    <a:lnR w="19050" cap="flat" cmpd="sng" algn="ctr">
                      <a:solidFill>
                        <a:srgbClr val="31516B"/>
                      </a:solidFill>
                      <a:prstDash val="solid"/>
                      <a:round/>
                      <a:headEnd type="none" w="med" len="med"/>
                      <a:tailEnd type="none" w="med" len="med"/>
                    </a:lnR>
                    <a:lnT w="19050" cap="flat" cmpd="sng" algn="ctr">
                      <a:solidFill>
                        <a:srgbClr val="31516B"/>
                      </a:solidFill>
                      <a:prstDash val="solid"/>
                      <a:round/>
                      <a:headEnd type="none" w="med" len="med"/>
                      <a:tailEnd type="none" w="med" len="med"/>
                    </a:lnT>
                    <a:lnB w="19050" cap="flat" cmpd="sng" algn="ctr">
                      <a:solidFill>
                        <a:srgbClr val="31516B"/>
                      </a:solidFill>
                      <a:prstDash val="solid"/>
                      <a:round/>
                      <a:headEnd type="none" w="med" len="med"/>
                      <a:tailEnd type="none" w="med" len="med"/>
                    </a:lnB>
                  </a:tcPr>
                </a:tc>
                <a:tc>
                  <a:txBody>
                    <a:bodyPr/>
                    <a:lstStyle/>
                    <a:p>
                      <a:pPr algn="ctr">
                        <a:lnSpc>
                          <a:spcPts val="2898"/>
                        </a:lnSpc>
                        <a:defRPr/>
                      </a:pPr>
                      <a:r>
                        <a:rPr lang="en-US" sz="2070">
                          <a:solidFill>
                            <a:srgbClr val="FFFFFF"/>
                          </a:solidFill>
                          <a:latin typeface="DM Sans"/>
                          <a:ea typeface="DM Sans"/>
                          <a:cs typeface="DM Sans"/>
                          <a:sym typeface="DM Sans"/>
                        </a:rPr>
                        <a:t>The platform must support multiple concurrent connections without significant performance degradation. TCP is optimized for high throughput in the respective use cases.</a:t>
                      </a:r>
                      <a:endParaRPr lang="en-US" sz="1100"/>
                    </a:p>
                  </a:txBody>
                  <a:tcPr marL="190500" marR="190500" marT="190500" marB="190500" anchor="ctr">
                    <a:lnL w="19050" cap="flat" cmpd="sng" algn="ctr">
                      <a:solidFill>
                        <a:srgbClr val="31516B"/>
                      </a:solidFill>
                      <a:prstDash val="solid"/>
                      <a:round/>
                      <a:headEnd type="none" w="med" len="med"/>
                      <a:tailEnd type="none" w="med" len="med"/>
                    </a:lnL>
                    <a:lnR w="19050" cap="flat" cmpd="sng" algn="ctr">
                      <a:solidFill>
                        <a:srgbClr val="31516B"/>
                      </a:solidFill>
                      <a:prstDash val="solid"/>
                      <a:round/>
                      <a:headEnd type="none" w="med" len="med"/>
                      <a:tailEnd type="none" w="med" len="med"/>
                    </a:lnR>
                    <a:lnT w="19050" cap="flat" cmpd="sng" algn="ctr">
                      <a:solidFill>
                        <a:srgbClr val="31516B"/>
                      </a:solidFill>
                      <a:prstDash val="solid"/>
                      <a:round/>
                      <a:headEnd type="none" w="med" len="med"/>
                      <a:tailEnd type="none" w="med" len="med"/>
                    </a:lnT>
                    <a:lnB w="19050" cap="flat" cmpd="sng" algn="ctr">
                      <a:solidFill>
                        <a:srgbClr val="31516B"/>
                      </a:solidFill>
                      <a:prstDash val="solid"/>
                      <a:round/>
                      <a:headEnd type="none" w="med" len="med"/>
                      <a:tailEnd type="none" w="med" len="med"/>
                    </a:lnB>
                  </a:tcPr>
                </a:tc>
                <a:extLst>
                  <a:ext uri="{0D108BD9-81ED-4DB2-BD59-A6C34878D82A}">
                    <a16:rowId xmlns:a16="http://schemas.microsoft.com/office/drawing/2014/main" val="10003"/>
                  </a:ext>
                </a:extLst>
              </a:tr>
              <a:tr h="2899432">
                <a:tc>
                  <a:txBody>
                    <a:bodyPr/>
                    <a:lstStyle/>
                    <a:p>
                      <a:pPr algn="ctr">
                        <a:lnSpc>
                          <a:spcPts val="4480"/>
                        </a:lnSpc>
                        <a:defRPr/>
                      </a:pPr>
                      <a:r>
                        <a:rPr lang="en-US" sz="3200">
                          <a:solidFill>
                            <a:srgbClr val="FFFFFF"/>
                          </a:solidFill>
                          <a:latin typeface="DM Sans"/>
                          <a:ea typeface="DM Sans"/>
                          <a:cs typeface="DM Sans"/>
                          <a:sym typeface="DM Sans"/>
                        </a:rPr>
                        <a:t>Security </a:t>
                      </a:r>
                      <a:endParaRPr lang="en-US" sz="1100"/>
                    </a:p>
                  </a:txBody>
                  <a:tcPr marL="190500" marR="190500" marT="190500" marB="190500" anchor="ctr">
                    <a:lnL w="19050" cap="flat" cmpd="sng" algn="ctr">
                      <a:solidFill>
                        <a:srgbClr val="31516B"/>
                      </a:solidFill>
                      <a:prstDash val="solid"/>
                      <a:round/>
                      <a:headEnd type="none" w="med" len="med"/>
                      <a:tailEnd type="none" w="med" len="med"/>
                    </a:lnL>
                    <a:lnR w="19050" cap="flat" cmpd="sng" algn="ctr">
                      <a:solidFill>
                        <a:srgbClr val="31516B"/>
                      </a:solidFill>
                      <a:prstDash val="solid"/>
                      <a:round/>
                      <a:headEnd type="none" w="med" len="med"/>
                      <a:tailEnd type="none" w="med" len="med"/>
                    </a:lnR>
                    <a:lnT w="19050" cap="flat" cmpd="sng" algn="ctr">
                      <a:solidFill>
                        <a:srgbClr val="31516B"/>
                      </a:solidFill>
                      <a:prstDash val="solid"/>
                      <a:round/>
                      <a:headEnd type="none" w="med" len="med"/>
                      <a:tailEnd type="none" w="med" len="med"/>
                    </a:lnT>
                    <a:lnB w="19050" cap="flat" cmpd="sng" algn="ctr">
                      <a:solidFill>
                        <a:srgbClr val="31516B"/>
                      </a:solidFill>
                      <a:prstDash val="solid"/>
                      <a:round/>
                      <a:headEnd type="none" w="med" len="med"/>
                      <a:tailEnd type="none" w="med" len="med"/>
                    </a:lnB>
                  </a:tcPr>
                </a:tc>
                <a:tc>
                  <a:txBody>
                    <a:bodyPr/>
                    <a:lstStyle/>
                    <a:p>
                      <a:pPr algn="ctr">
                        <a:lnSpc>
                          <a:spcPts val="2898"/>
                        </a:lnSpc>
                        <a:defRPr/>
                      </a:pPr>
                      <a:r>
                        <a:rPr lang="en-US" sz="2070">
                          <a:solidFill>
                            <a:srgbClr val="FFFFFF"/>
                          </a:solidFill>
                          <a:latin typeface="DM Sans"/>
                          <a:ea typeface="DM Sans"/>
                          <a:cs typeface="DM Sans"/>
                          <a:sym typeface="DM Sans"/>
                        </a:rPr>
                        <a:t>Secure transmission of user data and transactions is essential. TCP is used with security protocols to ensure data integrity and protection against unauthorized access.</a:t>
                      </a:r>
                      <a:endParaRPr lang="en-US" sz="1100"/>
                    </a:p>
                  </a:txBody>
                  <a:tcPr marL="190500" marR="190500" marT="190500" marB="190500" anchor="ctr">
                    <a:lnL w="19050" cap="flat" cmpd="sng" algn="ctr">
                      <a:solidFill>
                        <a:srgbClr val="31516B"/>
                      </a:solidFill>
                      <a:prstDash val="solid"/>
                      <a:round/>
                      <a:headEnd type="none" w="med" len="med"/>
                      <a:tailEnd type="none" w="med" len="med"/>
                    </a:lnL>
                    <a:lnR w="19050" cap="flat" cmpd="sng" algn="ctr">
                      <a:solidFill>
                        <a:srgbClr val="31516B"/>
                      </a:solidFill>
                      <a:prstDash val="solid"/>
                      <a:round/>
                      <a:headEnd type="none" w="med" len="med"/>
                      <a:tailEnd type="none" w="med" len="med"/>
                    </a:lnR>
                    <a:lnT w="19050" cap="flat" cmpd="sng" algn="ctr">
                      <a:solidFill>
                        <a:srgbClr val="31516B"/>
                      </a:solidFill>
                      <a:prstDash val="solid"/>
                      <a:round/>
                      <a:headEnd type="none" w="med" len="med"/>
                      <a:tailEnd type="none" w="med" len="med"/>
                    </a:lnT>
                    <a:lnB w="19050" cap="flat" cmpd="sng" algn="ctr">
                      <a:solidFill>
                        <a:srgbClr val="31516B"/>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1516B"/>
        </a:solidFill>
        <a:effectLst/>
      </p:bgPr>
    </p:bg>
    <p:spTree>
      <p:nvGrpSpPr>
        <p:cNvPr id="1" name=""/>
        <p:cNvGrpSpPr/>
        <p:nvPr/>
      </p:nvGrpSpPr>
      <p:grpSpPr>
        <a:xfrm>
          <a:off x="0" y="0"/>
          <a:ext cx="0" cy="0"/>
          <a:chOff x="0" y="0"/>
          <a:chExt cx="0" cy="0"/>
        </a:xfrm>
      </p:grpSpPr>
      <p:sp>
        <p:nvSpPr>
          <p:cNvPr id="2" name="Freeform 2"/>
          <p:cNvSpPr/>
          <p:nvPr/>
        </p:nvSpPr>
        <p:spPr>
          <a:xfrm>
            <a:off x="3258277" y="1562100"/>
            <a:ext cx="11771441" cy="8332990"/>
          </a:xfrm>
          <a:custGeom>
            <a:avLst/>
            <a:gdLst/>
            <a:ahLst/>
            <a:cxnLst/>
            <a:rect l="l" t="t" r="r" b="b"/>
            <a:pathLst>
              <a:path w="11771441" h="8332990">
                <a:moveTo>
                  <a:pt x="0" y="0"/>
                </a:moveTo>
                <a:lnTo>
                  <a:pt x="11771442" y="0"/>
                </a:lnTo>
                <a:lnTo>
                  <a:pt x="11771442" y="8332990"/>
                </a:lnTo>
                <a:lnTo>
                  <a:pt x="0" y="8332990"/>
                </a:lnTo>
                <a:lnTo>
                  <a:pt x="0" y="0"/>
                </a:lnTo>
                <a:close/>
              </a:path>
            </a:pathLst>
          </a:custGeom>
          <a:blipFill>
            <a:blip r:embed="rId2"/>
            <a:stretch>
              <a:fillRect t="-1031" b="-1031"/>
            </a:stretch>
          </a:blipFill>
        </p:spPr>
      </p:sp>
      <p:sp>
        <p:nvSpPr>
          <p:cNvPr id="3" name="TextBox 3"/>
          <p:cNvSpPr txBox="1"/>
          <p:nvPr/>
        </p:nvSpPr>
        <p:spPr>
          <a:xfrm>
            <a:off x="5460728" y="266700"/>
            <a:ext cx="7366541" cy="871649"/>
          </a:xfrm>
          <a:prstGeom prst="rect">
            <a:avLst/>
          </a:prstGeom>
        </p:spPr>
        <p:txBody>
          <a:bodyPr wrap="square" lIns="0" tIns="0" rIns="0" bIns="0" rtlCol="0" anchor="ctr">
            <a:spAutoFit/>
          </a:bodyPr>
          <a:lstStyle/>
          <a:p>
            <a:pPr algn="ctr">
              <a:lnSpc>
                <a:spcPts val="7499"/>
              </a:lnSpc>
              <a:spcBef>
                <a:spcPct val="0"/>
              </a:spcBef>
            </a:pPr>
            <a:r>
              <a:rPr lang="en-US" sz="4999" b="1" dirty="0">
                <a:solidFill>
                  <a:srgbClr val="FFFFFF"/>
                </a:solidFill>
                <a:latin typeface="Times New Roman Bold"/>
                <a:ea typeface="Times New Roman Bold"/>
                <a:cs typeface="Times New Roman Bold"/>
                <a:sym typeface="Times New Roman Bold"/>
              </a:rPr>
              <a:t>Architecture Diagram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1516B"/>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838827" y="483021"/>
          <a:ext cx="16414050" cy="9142329"/>
        </p:xfrm>
        <a:graphic>
          <a:graphicData uri="http://schemas.openxmlformats.org/drawingml/2006/table">
            <a:tbl>
              <a:tblPr/>
              <a:tblGrid>
                <a:gridCol w="3729135">
                  <a:extLst>
                    <a:ext uri="{9D8B030D-6E8A-4147-A177-3AD203B41FA5}">
                      <a16:colId xmlns:a16="http://schemas.microsoft.com/office/drawing/2014/main" val="20000"/>
                    </a:ext>
                  </a:extLst>
                </a:gridCol>
                <a:gridCol w="4961719">
                  <a:extLst>
                    <a:ext uri="{9D8B030D-6E8A-4147-A177-3AD203B41FA5}">
                      <a16:colId xmlns:a16="http://schemas.microsoft.com/office/drawing/2014/main" val="20001"/>
                    </a:ext>
                  </a:extLst>
                </a:gridCol>
                <a:gridCol w="7723196">
                  <a:extLst>
                    <a:ext uri="{9D8B030D-6E8A-4147-A177-3AD203B41FA5}">
                      <a16:colId xmlns:a16="http://schemas.microsoft.com/office/drawing/2014/main" val="20002"/>
                    </a:ext>
                  </a:extLst>
                </a:gridCol>
              </a:tblGrid>
              <a:tr h="1483027">
                <a:tc gridSpan="3">
                  <a:txBody>
                    <a:bodyPr/>
                    <a:lstStyle/>
                    <a:p>
                      <a:pPr algn="ctr">
                        <a:lnSpc>
                          <a:spcPts val="280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12941"/>
                    </a:solidFill>
                  </a:tcPr>
                </a:tc>
                <a:tc hMerge="1">
                  <a:txBody>
                    <a:bodyPr/>
                    <a:lstStyle/>
                    <a:p>
                      <a:pPr algn="ctr">
                        <a:lnSpc>
                          <a:spcPts val="280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12941"/>
                    </a:solidFill>
                  </a:tcPr>
                </a:tc>
                <a:tc hMerge="1">
                  <a:txBody>
                    <a:bodyPr/>
                    <a:lstStyle/>
                    <a:p>
                      <a:pPr algn="ctr">
                        <a:lnSpc>
                          <a:spcPts val="280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12941"/>
                    </a:solidFill>
                  </a:tcPr>
                </a:tc>
                <a:extLst>
                  <a:ext uri="{0D108BD9-81ED-4DB2-BD59-A6C34878D82A}">
                    <a16:rowId xmlns:a16="http://schemas.microsoft.com/office/drawing/2014/main" val="10000"/>
                  </a:ext>
                </a:extLst>
              </a:tr>
              <a:tr h="1182807">
                <a:tc>
                  <a:txBody>
                    <a:bodyPr/>
                    <a:lstStyle/>
                    <a:p>
                      <a:pPr algn="ctr">
                        <a:lnSpc>
                          <a:spcPts val="280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22269">
                <a:tc>
                  <a:txBody>
                    <a:bodyPr/>
                    <a:lstStyle/>
                    <a:p>
                      <a:pPr algn="ctr">
                        <a:lnSpc>
                          <a:spcPts val="280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83828">
                <a:tc>
                  <a:txBody>
                    <a:bodyPr/>
                    <a:lstStyle/>
                    <a:p>
                      <a:pPr algn="ctr">
                        <a:lnSpc>
                          <a:spcPts val="280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167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19614">
                <a:tc>
                  <a:txBody>
                    <a:bodyPr/>
                    <a:lstStyle/>
                    <a:p>
                      <a:pPr algn="ctr">
                        <a:lnSpc>
                          <a:spcPts val="280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850784">
                <a:tc>
                  <a:txBody>
                    <a:bodyPr/>
                    <a:lstStyle/>
                    <a:p>
                      <a:pPr algn="ctr">
                        <a:lnSpc>
                          <a:spcPts val="280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pSp>
        <p:nvGrpSpPr>
          <p:cNvPr id="3" name="Group 3"/>
          <p:cNvGrpSpPr/>
          <p:nvPr/>
        </p:nvGrpSpPr>
        <p:grpSpPr>
          <a:xfrm>
            <a:off x="2479663" y="2288750"/>
            <a:ext cx="544830" cy="54483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FFFFFF"/>
            </a:solidFill>
          </p:spPr>
        </p:sp>
        <p:sp>
          <p:nvSpPr>
            <p:cNvPr id="5" name="TextBox 5"/>
            <p:cNvSpPr txBox="1"/>
            <p:nvPr/>
          </p:nvSpPr>
          <p:spPr>
            <a:xfrm>
              <a:off x="139700" y="63500"/>
              <a:ext cx="533400" cy="609600"/>
            </a:xfrm>
            <a:prstGeom prst="rect">
              <a:avLst/>
            </a:prstGeom>
          </p:spPr>
          <p:txBody>
            <a:bodyPr lIns="50800" tIns="50800" rIns="50800" bIns="50800" rtlCol="0" anchor="ctr"/>
            <a:lstStyle/>
            <a:p>
              <a:pPr algn="ctr">
                <a:lnSpc>
                  <a:spcPts val="3600"/>
                </a:lnSpc>
              </a:pPr>
              <a:endParaRPr/>
            </a:p>
          </p:txBody>
        </p:sp>
      </p:grpSp>
      <p:sp>
        <p:nvSpPr>
          <p:cNvPr id="6" name="TextBox 6"/>
          <p:cNvSpPr txBox="1"/>
          <p:nvPr/>
        </p:nvSpPr>
        <p:spPr>
          <a:xfrm>
            <a:off x="838827" y="694265"/>
            <a:ext cx="16081449" cy="887095"/>
          </a:xfrm>
          <a:prstGeom prst="rect">
            <a:avLst/>
          </a:prstGeom>
        </p:spPr>
        <p:txBody>
          <a:bodyPr lIns="0" tIns="0" rIns="0" bIns="0" rtlCol="0" anchor="t">
            <a:spAutoFit/>
          </a:bodyPr>
          <a:lstStyle/>
          <a:p>
            <a:pPr algn="ctr">
              <a:lnSpc>
                <a:spcPts val="7279"/>
              </a:lnSpc>
            </a:pPr>
            <a:r>
              <a:rPr lang="en-US" sz="5199" b="1">
                <a:solidFill>
                  <a:srgbClr val="FFFFFF"/>
                </a:solidFill>
                <a:latin typeface="Canva Sans Bold"/>
                <a:ea typeface="Canva Sans Bold"/>
                <a:cs typeface="Canva Sans Bold"/>
                <a:sym typeface="Canva Sans Bold"/>
              </a:rPr>
              <a:t>User Module</a:t>
            </a:r>
          </a:p>
        </p:txBody>
      </p:sp>
      <p:sp>
        <p:nvSpPr>
          <p:cNvPr id="7" name="TextBox 7"/>
          <p:cNvSpPr txBox="1"/>
          <p:nvPr/>
        </p:nvSpPr>
        <p:spPr>
          <a:xfrm>
            <a:off x="10600251" y="2250650"/>
            <a:ext cx="5197302" cy="1070610"/>
          </a:xfrm>
          <a:prstGeom prst="rect">
            <a:avLst/>
          </a:prstGeom>
        </p:spPr>
        <p:txBody>
          <a:bodyPr lIns="0" tIns="0" rIns="0" bIns="0" rtlCol="0" anchor="t">
            <a:spAutoFit/>
          </a:bodyPr>
          <a:lstStyle/>
          <a:p>
            <a:pPr algn="ctr">
              <a:lnSpc>
                <a:spcPts val="4349"/>
              </a:lnSpc>
            </a:pPr>
            <a:r>
              <a:rPr lang="en-US" sz="2899">
                <a:solidFill>
                  <a:srgbClr val="FFFFFF"/>
                </a:solidFill>
                <a:latin typeface="Elika Gorica"/>
                <a:ea typeface="Elika Gorica"/>
                <a:cs typeface="Elika Gorica"/>
                <a:sym typeface="Elika Gorica"/>
              </a:rPr>
              <a:t>Number of Connections</a:t>
            </a:r>
          </a:p>
          <a:p>
            <a:pPr algn="ctr">
              <a:lnSpc>
                <a:spcPts val="4349"/>
              </a:lnSpc>
              <a:spcBef>
                <a:spcPct val="0"/>
              </a:spcBef>
            </a:pPr>
            <a:endParaRPr lang="en-US" sz="2899">
              <a:solidFill>
                <a:srgbClr val="FFFFFF"/>
              </a:solidFill>
              <a:latin typeface="Elika Gorica"/>
              <a:ea typeface="Elika Gorica"/>
              <a:cs typeface="Elika Gorica"/>
              <a:sym typeface="Elika Gorica"/>
            </a:endParaRPr>
          </a:p>
        </p:txBody>
      </p:sp>
      <p:sp>
        <p:nvSpPr>
          <p:cNvPr id="8" name="TextBox 8"/>
          <p:cNvSpPr txBox="1"/>
          <p:nvPr/>
        </p:nvSpPr>
        <p:spPr>
          <a:xfrm>
            <a:off x="5563382" y="3006935"/>
            <a:ext cx="2827695" cy="1604010"/>
          </a:xfrm>
          <a:prstGeom prst="rect">
            <a:avLst/>
          </a:prstGeom>
        </p:spPr>
        <p:txBody>
          <a:bodyPr lIns="0" tIns="0" rIns="0" bIns="0" rtlCol="0" anchor="t">
            <a:spAutoFit/>
          </a:bodyPr>
          <a:lstStyle/>
          <a:p>
            <a:pPr algn="ctr">
              <a:lnSpc>
                <a:spcPts val="4349"/>
              </a:lnSpc>
            </a:pPr>
            <a:endParaRPr/>
          </a:p>
          <a:p>
            <a:pPr algn="ctr">
              <a:lnSpc>
                <a:spcPts val="4349"/>
              </a:lnSpc>
            </a:pPr>
            <a:r>
              <a:rPr lang="en-US" sz="2899">
                <a:solidFill>
                  <a:srgbClr val="FFFFFF"/>
                </a:solidFill>
                <a:latin typeface="Rowdies"/>
                <a:ea typeface="Rowdies"/>
                <a:cs typeface="Rowdies"/>
                <a:sym typeface="Rowdies"/>
              </a:rPr>
              <a:t>TCP</a:t>
            </a:r>
          </a:p>
          <a:p>
            <a:pPr algn="ctr">
              <a:lnSpc>
                <a:spcPts val="4349"/>
              </a:lnSpc>
              <a:spcBef>
                <a:spcPct val="0"/>
              </a:spcBef>
            </a:pPr>
            <a:endParaRPr lang="en-US" sz="2899">
              <a:solidFill>
                <a:srgbClr val="FFFFFF"/>
              </a:solidFill>
              <a:latin typeface="Rowdies"/>
              <a:ea typeface="Rowdies"/>
              <a:cs typeface="Rowdies"/>
              <a:sym typeface="Rowdies"/>
            </a:endParaRPr>
          </a:p>
        </p:txBody>
      </p:sp>
      <p:sp>
        <p:nvSpPr>
          <p:cNvPr id="9" name="TextBox 9"/>
          <p:cNvSpPr txBox="1"/>
          <p:nvPr/>
        </p:nvSpPr>
        <p:spPr>
          <a:xfrm>
            <a:off x="4680670" y="2239219"/>
            <a:ext cx="4706114" cy="527685"/>
          </a:xfrm>
          <a:prstGeom prst="rect">
            <a:avLst/>
          </a:prstGeom>
        </p:spPr>
        <p:txBody>
          <a:bodyPr lIns="0" tIns="0" rIns="0" bIns="0" rtlCol="0" anchor="t">
            <a:spAutoFit/>
          </a:bodyPr>
          <a:lstStyle/>
          <a:p>
            <a:pPr algn="ctr">
              <a:lnSpc>
                <a:spcPts val="4349"/>
              </a:lnSpc>
              <a:spcBef>
                <a:spcPct val="0"/>
              </a:spcBef>
            </a:pPr>
            <a:r>
              <a:rPr lang="en-US" sz="2899">
                <a:solidFill>
                  <a:srgbClr val="FFFFFF"/>
                </a:solidFill>
                <a:latin typeface="Elika Gorica"/>
                <a:ea typeface="Elika Gorica"/>
                <a:cs typeface="Elika Gorica"/>
                <a:sym typeface="Elika Gorica"/>
              </a:rPr>
              <a:t>Type of transport protocol </a:t>
            </a:r>
          </a:p>
        </p:txBody>
      </p:sp>
      <p:sp>
        <p:nvSpPr>
          <p:cNvPr id="10" name="TextBox 10"/>
          <p:cNvSpPr txBox="1"/>
          <p:nvPr/>
        </p:nvSpPr>
        <p:spPr>
          <a:xfrm>
            <a:off x="1338230" y="3528270"/>
            <a:ext cx="2827695"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Register</a:t>
            </a:r>
          </a:p>
        </p:txBody>
      </p:sp>
      <p:sp>
        <p:nvSpPr>
          <p:cNvPr id="11" name="TextBox 11"/>
          <p:cNvSpPr txBox="1"/>
          <p:nvPr/>
        </p:nvSpPr>
        <p:spPr>
          <a:xfrm>
            <a:off x="1338230" y="4819967"/>
            <a:ext cx="2827695"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Login</a:t>
            </a:r>
          </a:p>
        </p:txBody>
      </p:sp>
      <p:sp>
        <p:nvSpPr>
          <p:cNvPr id="12" name="TextBox 12"/>
          <p:cNvSpPr txBox="1"/>
          <p:nvPr/>
        </p:nvSpPr>
        <p:spPr>
          <a:xfrm>
            <a:off x="1338230" y="6095683"/>
            <a:ext cx="2827695" cy="1180465"/>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Change Password</a:t>
            </a:r>
          </a:p>
        </p:txBody>
      </p:sp>
      <p:sp>
        <p:nvSpPr>
          <p:cNvPr id="13" name="TextBox 13"/>
          <p:cNvSpPr txBox="1"/>
          <p:nvPr/>
        </p:nvSpPr>
        <p:spPr>
          <a:xfrm>
            <a:off x="5563382" y="4298632"/>
            <a:ext cx="2827695" cy="1604010"/>
          </a:xfrm>
          <a:prstGeom prst="rect">
            <a:avLst/>
          </a:prstGeom>
        </p:spPr>
        <p:txBody>
          <a:bodyPr lIns="0" tIns="0" rIns="0" bIns="0" rtlCol="0" anchor="t">
            <a:spAutoFit/>
          </a:bodyPr>
          <a:lstStyle/>
          <a:p>
            <a:pPr algn="ctr">
              <a:lnSpc>
                <a:spcPts val="4349"/>
              </a:lnSpc>
            </a:pPr>
            <a:endParaRPr/>
          </a:p>
          <a:p>
            <a:pPr algn="ctr">
              <a:lnSpc>
                <a:spcPts val="4349"/>
              </a:lnSpc>
            </a:pPr>
            <a:r>
              <a:rPr lang="en-US" sz="2899">
                <a:solidFill>
                  <a:srgbClr val="FFFFFF"/>
                </a:solidFill>
                <a:latin typeface="Rowdies"/>
                <a:ea typeface="Rowdies"/>
                <a:cs typeface="Rowdies"/>
                <a:sym typeface="Rowdies"/>
              </a:rPr>
              <a:t>TCP</a:t>
            </a:r>
          </a:p>
          <a:p>
            <a:pPr algn="ctr">
              <a:lnSpc>
                <a:spcPts val="4349"/>
              </a:lnSpc>
              <a:spcBef>
                <a:spcPct val="0"/>
              </a:spcBef>
            </a:pPr>
            <a:endParaRPr lang="en-US" sz="2899">
              <a:solidFill>
                <a:srgbClr val="FFFFFF"/>
              </a:solidFill>
              <a:latin typeface="Rowdies"/>
              <a:ea typeface="Rowdies"/>
              <a:cs typeface="Rowdies"/>
              <a:sym typeface="Rowdies"/>
            </a:endParaRPr>
          </a:p>
        </p:txBody>
      </p:sp>
      <p:sp>
        <p:nvSpPr>
          <p:cNvPr id="14" name="TextBox 14"/>
          <p:cNvSpPr txBox="1"/>
          <p:nvPr/>
        </p:nvSpPr>
        <p:spPr>
          <a:xfrm>
            <a:off x="5563382" y="5874385"/>
            <a:ext cx="2827695" cy="1604010"/>
          </a:xfrm>
          <a:prstGeom prst="rect">
            <a:avLst/>
          </a:prstGeom>
        </p:spPr>
        <p:txBody>
          <a:bodyPr lIns="0" tIns="0" rIns="0" bIns="0" rtlCol="0" anchor="t">
            <a:spAutoFit/>
          </a:bodyPr>
          <a:lstStyle/>
          <a:p>
            <a:pPr algn="ctr">
              <a:lnSpc>
                <a:spcPts val="4349"/>
              </a:lnSpc>
            </a:pPr>
            <a:endParaRPr/>
          </a:p>
          <a:p>
            <a:pPr algn="ctr">
              <a:lnSpc>
                <a:spcPts val="4349"/>
              </a:lnSpc>
            </a:pPr>
            <a:r>
              <a:rPr lang="en-US" sz="2899">
                <a:solidFill>
                  <a:srgbClr val="FFFFFF"/>
                </a:solidFill>
                <a:latin typeface="Rowdies"/>
                <a:ea typeface="Rowdies"/>
                <a:cs typeface="Rowdies"/>
                <a:sym typeface="Rowdies"/>
              </a:rPr>
              <a:t>TCP</a:t>
            </a:r>
          </a:p>
          <a:p>
            <a:pPr algn="ctr">
              <a:lnSpc>
                <a:spcPts val="4349"/>
              </a:lnSpc>
              <a:spcBef>
                <a:spcPct val="0"/>
              </a:spcBef>
            </a:pPr>
            <a:endParaRPr lang="en-US" sz="2899">
              <a:solidFill>
                <a:srgbClr val="FFFFFF"/>
              </a:solidFill>
              <a:latin typeface="Rowdies"/>
              <a:ea typeface="Rowdies"/>
              <a:cs typeface="Rowdies"/>
              <a:sym typeface="Rowdies"/>
            </a:endParaRPr>
          </a:p>
        </p:txBody>
      </p:sp>
      <p:sp>
        <p:nvSpPr>
          <p:cNvPr id="15" name="TextBox 15"/>
          <p:cNvSpPr txBox="1"/>
          <p:nvPr/>
        </p:nvSpPr>
        <p:spPr>
          <a:xfrm>
            <a:off x="11204623" y="3528270"/>
            <a:ext cx="2900725"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1</a:t>
            </a:r>
          </a:p>
        </p:txBody>
      </p:sp>
      <p:sp>
        <p:nvSpPr>
          <p:cNvPr id="16" name="TextBox 16"/>
          <p:cNvSpPr txBox="1"/>
          <p:nvPr/>
        </p:nvSpPr>
        <p:spPr>
          <a:xfrm>
            <a:off x="11204623" y="6395720"/>
            <a:ext cx="2900725"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1</a:t>
            </a:r>
          </a:p>
        </p:txBody>
      </p:sp>
      <p:sp>
        <p:nvSpPr>
          <p:cNvPr id="17" name="TextBox 17"/>
          <p:cNvSpPr txBox="1"/>
          <p:nvPr/>
        </p:nvSpPr>
        <p:spPr>
          <a:xfrm>
            <a:off x="11204623" y="8288412"/>
            <a:ext cx="2900725"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0</a:t>
            </a:r>
          </a:p>
        </p:txBody>
      </p:sp>
      <p:sp>
        <p:nvSpPr>
          <p:cNvPr id="18" name="TextBox 18"/>
          <p:cNvSpPr txBox="1"/>
          <p:nvPr/>
        </p:nvSpPr>
        <p:spPr>
          <a:xfrm>
            <a:off x="11204623" y="4819967"/>
            <a:ext cx="2900725"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1</a:t>
            </a:r>
          </a:p>
        </p:txBody>
      </p:sp>
      <p:sp>
        <p:nvSpPr>
          <p:cNvPr id="19" name="TextBox 19"/>
          <p:cNvSpPr txBox="1"/>
          <p:nvPr/>
        </p:nvSpPr>
        <p:spPr>
          <a:xfrm>
            <a:off x="5619880" y="7767077"/>
            <a:ext cx="2827695" cy="1604010"/>
          </a:xfrm>
          <a:prstGeom prst="rect">
            <a:avLst/>
          </a:prstGeom>
        </p:spPr>
        <p:txBody>
          <a:bodyPr lIns="0" tIns="0" rIns="0" bIns="0" rtlCol="0" anchor="t">
            <a:spAutoFit/>
          </a:bodyPr>
          <a:lstStyle/>
          <a:p>
            <a:pPr algn="ctr">
              <a:lnSpc>
                <a:spcPts val="4349"/>
              </a:lnSpc>
            </a:pPr>
            <a:endParaRPr/>
          </a:p>
          <a:p>
            <a:pPr algn="ctr">
              <a:lnSpc>
                <a:spcPts val="4349"/>
              </a:lnSpc>
            </a:pPr>
            <a:r>
              <a:rPr lang="en-US" sz="2899">
                <a:solidFill>
                  <a:srgbClr val="FFFFFF"/>
                </a:solidFill>
                <a:latin typeface="Rowdies"/>
                <a:ea typeface="Rowdies"/>
                <a:cs typeface="Rowdies"/>
                <a:sym typeface="Rowdies"/>
              </a:rPr>
              <a:t>N/A</a:t>
            </a:r>
          </a:p>
          <a:p>
            <a:pPr algn="ctr">
              <a:lnSpc>
                <a:spcPts val="4349"/>
              </a:lnSpc>
              <a:spcBef>
                <a:spcPct val="0"/>
              </a:spcBef>
            </a:pPr>
            <a:endParaRPr lang="en-US" sz="2899">
              <a:solidFill>
                <a:srgbClr val="FFFFFF"/>
              </a:solidFill>
              <a:latin typeface="Rowdies"/>
              <a:ea typeface="Rowdies"/>
              <a:cs typeface="Rowdies"/>
              <a:sym typeface="Rowdies"/>
            </a:endParaRPr>
          </a:p>
        </p:txBody>
      </p:sp>
      <p:sp>
        <p:nvSpPr>
          <p:cNvPr id="20" name="TextBox 20"/>
          <p:cNvSpPr txBox="1"/>
          <p:nvPr/>
        </p:nvSpPr>
        <p:spPr>
          <a:xfrm>
            <a:off x="1338230" y="8288412"/>
            <a:ext cx="2827695"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Logout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1516B"/>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838827" y="483021"/>
          <a:ext cx="16414050" cy="9173107"/>
        </p:xfrm>
        <a:graphic>
          <a:graphicData uri="http://schemas.openxmlformats.org/drawingml/2006/table">
            <a:tbl>
              <a:tblPr/>
              <a:tblGrid>
                <a:gridCol w="3729135">
                  <a:extLst>
                    <a:ext uri="{9D8B030D-6E8A-4147-A177-3AD203B41FA5}">
                      <a16:colId xmlns:a16="http://schemas.microsoft.com/office/drawing/2014/main" val="20000"/>
                    </a:ext>
                  </a:extLst>
                </a:gridCol>
                <a:gridCol w="5056533">
                  <a:extLst>
                    <a:ext uri="{9D8B030D-6E8A-4147-A177-3AD203B41FA5}">
                      <a16:colId xmlns:a16="http://schemas.microsoft.com/office/drawing/2014/main" val="20001"/>
                    </a:ext>
                  </a:extLst>
                </a:gridCol>
                <a:gridCol w="7628382">
                  <a:extLst>
                    <a:ext uri="{9D8B030D-6E8A-4147-A177-3AD203B41FA5}">
                      <a16:colId xmlns:a16="http://schemas.microsoft.com/office/drawing/2014/main" val="20002"/>
                    </a:ext>
                  </a:extLst>
                </a:gridCol>
              </a:tblGrid>
              <a:tr h="1483006">
                <a:tc gridSpan="3">
                  <a:txBody>
                    <a:bodyPr/>
                    <a:lstStyle/>
                    <a:p>
                      <a:pPr algn="ctr">
                        <a:lnSpc>
                          <a:spcPts val="280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12941"/>
                    </a:solidFill>
                  </a:tcPr>
                </a:tc>
                <a:tc hMerge="1">
                  <a:txBody>
                    <a:bodyPr/>
                    <a:lstStyle/>
                    <a:p>
                      <a:pPr algn="ctr">
                        <a:lnSpc>
                          <a:spcPts val="280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12941"/>
                    </a:solidFill>
                  </a:tcPr>
                </a:tc>
                <a:tc hMerge="1">
                  <a:txBody>
                    <a:bodyPr/>
                    <a:lstStyle/>
                    <a:p>
                      <a:pPr algn="ctr">
                        <a:lnSpc>
                          <a:spcPts val="280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012941"/>
                    </a:solidFill>
                  </a:tcPr>
                </a:tc>
                <a:extLst>
                  <a:ext uri="{0D108BD9-81ED-4DB2-BD59-A6C34878D82A}">
                    <a16:rowId xmlns:a16="http://schemas.microsoft.com/office/drawing/2014/main" val="10000"/>
                  </a:ext>
                </a:extLst>
              </a:tr>
              <a:tr h="1182791">
                <a:tc>
                  <a:txBody>
                    <a:bodyPr/>
                    <a:lstStyle/>
                    <a:p>
                      <a:pPr algn="ctr">
                        <a:lnSpc>
                          <a:spcPts val="280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77069">
                <a:tc>
                  <a:txBody>
                    <a:bodyPr/>
                    <a:lstStyle/>
                    <a:p>
                      <a:pPr algn="ctr">
                        <a:lnSpc>
                          <a:spcPts val="280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18776">
                <a:tc>
                  <a:txBody>
                    <a:bodyPr/>
                    <a:lstStyle/>
                    <a:p>
                      <a:pPr algn="ctr">
                        <a:lnSpc>
                          <a:spcPts val="280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167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11465">
                <a:tc>
                  <a:txBody>
                    <a:bodyPr/>
                    <a:lstStyle/>
                    <a:p>
                      <a:pPr algn="ctr">
                        <a:lnSpc>
                          <a:spcPts val="280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TextBox 3"/>
          <p:cNvSpPr txBox="1"/>
          <p:nvPr/>
        </p:nvSpPr>
        <p:spPr>
          <a:xfrm>
            <a:off x="838827" y="727139"/>
            <a:ext cx="16081449" cy="887095"/>
          </a:xfrm>
          <a:prstGeom prst="rect">
            <a:avLst/>
          </a:prstGeom>
        </p:spPr>
        <p:txBody>
          <a:bodyPr lIns="0" tIns="0" rIns="0" bIns="0" rtlCol="0" anchor="t">
            <a:spAutoFit/>
          </a:bodyPr>
          <a:lstStyle/>
          <a:p>
            <a:pPr algn="ctr">
              <a:lnSpc>
                <a:spcPts val="7279"/>
              </a:lnSpc>
            </a:pPr>
            <a:r>
              <a:rPr lang="en-US" sz="5199" b="1">
                <a:solidFill>
                  <a:srgbClr val="FFFFFF"/>
                </a:solidFill>
                <a:latin typeface="Canva Sans Bold"/>
                <a:ea typeface="Canva Sans Bold"/>
                <a:cs typeface="Canva Sans Bold"/>
                <a:sym typeface="Canva Sans Bold"/>
              </a:rPr>
              <a:t>Product Module</a:t>
            </a:r>
          </a:p>
        </p:txBody>
      </p:sp>
      <p:sp>
        <p:nvSpPr>
          <p:cNvPr id="4" name="TextBox 4"/>
          <p:cNvSpPr txBox="1"/>
          <p:nvPr/>
        </p:nvSpPr>
        <p:spPr>
          <a:xfrm>
            <a:off x="5502296" y="3168860"/>
            <a:ext cx="2827695" cy="1604010"/>
          </a:xfrm>
          <a:prstGeom prst="rect">
            <a:avLst/>
          </a:prstGeom>
        </p:spPr>
        <p:txBody>
          <a:bodyPr lIns="0" tIns="0" rIns="0" bIns="0" rtlCol="0" anchor="t">
            <a:spAutoFit/>
          </a:bodyPr>
          <a:lstStyle/>
          <a:p>
            <a:pPr algn="ctr">
              <a:lnSpc>
                <a:spcPts val="4349"/>
              </a:lnSpc>
            </a:pPr>
            <a:endParaRPr/>
          </a:p>
          <a:p>
            <a:pPr algn="ctr">
              <a:lnSpc>
                <a:spcPts val="4349"/>
              </a:lnSpc>
            </a:pPr>
            <a:r>
              <a:rPr lang="en-US" sz="2899">
                <a:solidFill>
                  <a:srgbClr val="FFFFFF"/>
                </a:solidFill>
                <a:latin typeface="Rowdies"/>
                <a:ea typeface="Rowdies"/>
                <a:cs typeface="Rowdies"/>
                <a:sym typeface="Rowdies"/>
              </a:rPr>
              <a:t>TCP</a:t>
            </a:r>
          </a:p>
          <a:p>
            <a:pPr algn="ctr">
              <a:lnSpc>
                <a:spcPts val="4349"/>
              </a:lnSpc>
              <a:spcBef>
                <a:spcPct val="0"/>
              </a:spcBef>
            </a:pPr>
            <a:endParaRPr lang="en-US" sz="2899">
              <a:solidFill>
                <a:srgbClr val="FFFFFF"/>
              </a:solidFill>
              <a:latin typeface="Rowdies"/>
              <a:ea typeface="Rowdies"/>
              <a:cs typeface="Rowdies"/>
              <a:sym typeface="Rowdies"/>
            </a:endParaRPr>
          </a:p>
        </p:txBody>
      </p:sp>
      <p:sp>
        <p:nvSpPr>
          <p:cNvPr id="5" name="TextBox 5"/>
          <p:cNvSpPr txBox="1"/>
          <p:nvPr/>
        </p:nvSpPr>
        <p:spPr>
          <a:xfrm>
            <a:off x="1338230" y="3699273"/>
            <a:ext cx="3001508"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Add Product</a:t>
            </a:r>
          </a:p>
        </p:txBody>
      </p:sp>
      <p:sp>
        <p:nvSpPr>
          <p:cNvPr id="6" name="TextBox 6"/>
          <p:cNvSpPr txBox="1"/>
          <p:nvPr/>
        </p:nvSpPr>
        <p:spPr>
          <a:xfrm>
            <a:off x="1226918" y="5843221"/>
            <a:ext cx="3224132"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View Products:</a:t>
            </a:r>
          </a:p>
        </p:txBody>
      </p:sp>
      <p:sp>
        <p:nvSpPr>
          <p:cNvPr id="7" name="TextBox 7"/>
          <p:cNvSpPr txBox="1"/>
          <p:nvPr/>
        </p:nvSpPr>
        <p:spPr>
          <a:xfrm>
            <a:off x="1152215" y="7716918"/>
            <a:ext cx="3199726" cy="1180465"/>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View Categories</a:t>
            </a:r>
          </a:p>
        </p:txBody>
      </p:sp>
      <p:sp>
        <p:nvSpPr>
          <p:cNvPr id="8" name="TextBox 8"/>
          <p:cNvSpPr txBox="1"/>
          <p:nvPr/>
        </p:nvSpPr>
        <p:spPr>
          <a:xfrm>
            <a:off x="5502296" y="5321885"/>
            <a:ext cx="2827695" cy="1604010"/>
          </a:xfrm>
          <a:prstGeom prst="rect">
            <a:avLst/>
          </a:prstGeom>
        </p:spPr>
        <p:txBody>
          <a:bodyPr lIns="0" tIns="0" rIns="0" bIns="0" rtlCol="0" anchor="t">
            <a:spAutoFit/>
          </a:bodyPr>
          <a:lstStyle/>
          <a:p>
            <a:pPr algn="ctr">
              <a:lnSpc>
                <a:spcPts val="4349"/>
              </a:lnSpc>
            </a:pPr>
            <a:endParaRPr/>
          </a:p>
          <a:p>
            <a:pPr algn="ctr">
              <a:lnSpc>
                <a:spcPts val="4349"/>
              </a:lnSpc>
            </a:pPr>
            <a:r>
              <a:rPr lang="en-US" sz="2899">
                <a:solidFill>
                  <a:srgbClr val="FFFFFF"/>
                </a:solidFill>
                <a:latin typeface="Rowdies"/>
                <a:ea typeface="Rowdies"/>
                <a:cs typeface="Rowdies"/>
                <a:sym typeface="Rowdies"/>
              </a:rPr>
              <a:t>TCP</a:t>
            </a:r>
          </a:p>
          <a:p>
            <a:pPr algn="ctr">
              <a:lnSpc>
                <a:spcPts val="4349"/>
              </a:lnSpc>
              <a:spcBef>
                <a:spcPct val="0"/>
              </a:spcBef>
            </a:pPr>
            <a:endParaRPr lang="en-US" sz="2899">
              <a:solidFill>
                <a:srgbClr val="FFFFFF"/>
              </a:solidFill>
              <a:latin typeface="Rowdies"/>
              <a:ea typeface="Rowdies"/>
              <a:cs typeface="Rowdies"/>
              <a:sym typeface="Rowdies"/>
            </a:endParaRPr>
          </a:p>
        </p:txBody>
      </p:sp>
      <p:sp>
        <p:nvSpPr>
          <p:cNvPr id="9" name="TextBox 9"/>
          <p:cNvSpPr txBox="1"/>
          <p:nvPr/>
        </p:nvSpPr>
        <p:spPr>
          <a:xfrm>
            <a:off x="5502296" y="7495620"/>
            <a:ext cx="2827695" cy="1604010"/>
          </a:xfrm>
          <a:prstGeom prst="rect">
            <a:avLst/>
          </a:prstGeom>
        </p:spPr>
        <p:txBody>
          <a:bodyPr lIns="0" tIns="0" rIns="0" bIns="0" rtlCol="0" anchor="t">
            <a:spAutoFit/>
          </a:bodyPr>
          <a:lstStyle/>
          <a:p>
            <a:pPr algn="ctr">
              <a:lnSpc>
                <a:spcPts val="4349"/>
              </a:lnSpc>
            </a:pPr>
            <a:endParaRPr/>
          </a:p>
          <a:p>
            <a:pPr algn="ctr">
              <a:lnSpc>
                <a:spcPts val="4349"/>
              </a:lnSpc>
            </a:pPr>
            <a:r>
              <a:rPr lang="en-US" sz="2899">
                <a:solidFill>
                  <a:srgbClr val="FFFFFF"/>
                </a:solidFill>
                <a:latin typeface="Rowdies"/>
                <a:ea typeface="Rowdies"/>
                <a:cs typeface="Rowdies"/>
                <a:sym typeface="Rowdies"/>
              </a:rPr>
              <a:t>TCP</a:t>
            </a:r>
          </a:p>
          <a:p>
            <a:pPr algn="ctr">
              <a:lnSpc>
                <a:spcPts val="4349"/>
              </a:lnSpc>
              <a:spcBef>
                <a:spcPct val="0"/>
              </a:spcBef>
            </a:pPr>
            <a:endParaRPr lang="en-US" sz="2899">
              <a:solidFill>
                <a:srgbClr val="FFFFFF"/>
              </a:solidFill>
              <a:latin typeface="Rowdies"/>
              <a:ea typeface="Rowdies"/>
              <a:cs typeface="Rowdies"/>
              <a:sym typeface="Rowdies"/>
            </a:endParaRPr>
          </a:p>
        </p:txBody>
      </p:sp>
      <p:sp>
        <p:nvSpPr>
          <p:cNvPr id="10" name="TextBox 10"/>
          <p:cNvSpPr txBox="1"/>
          <p:nvPr/>
        </p:nvSpPr>
        <p:spPr>
          <a:xfrm>
            <a:off x="11204623" y="3690195"/>
            <a:ext cx="2900725"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1</a:t>
            </a:r>
          </a:p>
        </p:txBody>
      </p:sp>
      <p:sp>
        <p:nvSpPr>
          <p:cNvPr id="11" name="TextBox 11"/>
          <p:cNvSpPr txBox="1"/>
          <p:nvPr/>
        </p:nvSpPr>
        <p:spPr>
          <a:xfrm>
            <a:off x="11204623" y="5843221"/>
            <a:ext cx="2900725"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1</a:t>
            </a:r>
          </a:p>
        </p:txBody>
      </p:sp>
      <p:sp>
        <p:nvSpPr>
          <p:cNvPr id="12" name="TextBox 12"/>
          <p:cNvSpPr txBox="1"/>
          <p:nvPr/>
        </p:nvSpPr>
        <p:spPr>
          <a:xfrm>
            <a:off x="11204623" y="7995236"/>
            <a:ext cx="2900725"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1</a:t>
            </a:r>
          </a:p>
        </p:txBody>
      </p:sp>
      <p:grpSp>
        <p:nvGrpSpPr>
          <p:cNvPr id="13" name="Group 13"/>
          <p:cNvGrpSpPr/>
          <p:nvPr/>
        </p:nvGrpSpPr>
        <p:grpSpPr>
          <a:xfrm>
            <a:off x="2479663" y="2288750"/>
            <a:ext cx="544830" cy="544830"/>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FFFFFF"/>
            </a:solidFill>
          </p:spPr>
        </p:sp>
        <p:sp>
          <p:nvSpPr>
            <p:cNvPr id="15" name="TextBox 15"/>
            <p:cNvSpPr txBox="1"/>
            <p:nvPr/>
          </p:nvSpPr>
          <p:spPr>
            <a:xfrm>
              <a:off x="139700" y="63500"/>
              <a:ext cx="533400" cy="609600"/>
            </a:xfrm>
            <a:prstGeom prst="rect">
              <a:avLst/>
            </a:prstGeom>
          </p:spPr>
          <p:txBody>
            <a:bodyPr lIns="50800" tIns="50800" rIns="50800" bIns="50800" rtlCol="0" anchor="ctr"/>
            <a:lstStyle/>
            <a:p>
              <a:pPr algn="ctr">
                <a:lnSpc>
                  <a:spcPts val="3600"/>
                </a:lnSpc>
              </a:pPr>
              <a:endParaRPr/>
            </a:p>
          </p:txBody>
        </p:sp>
      </p:grpSp>
      <p:sp>
        <p:nvSpPr>
          <p:cNvPr id="16" name="TextBox 16"/>
          <p:cNvSpPr txBox="1"/>
          <p:nvPr/>
        </p:nvSpPr>
        <p:spPr>
          <a:xfrm>
            <a:off x="4680670" y="2239219"/>
            <a:ext cx="4706114" cy="527685"/>
          </a:xfrm>
          <a:prstGeom prst="rect">
            <a:avLst/>
          </a:prstGeom>
        </p:spPr>
        <p:txBody>
          <a:bodyPr lIns="0" tIns="0" rIns="0" bIns="0" rtlCol="0" anchor="t">
            <a:spAutoFit/>
          </a:bodyPr>
          <a:lstStyle/>
          <a:p>
            <a:pPr algn="ctr">
              <a:lnSpc>
                <a:spcPts val="4349"/>
              </a:lnSpc>
              <a:spcBef>
                <a:spcPct val="0"/>
              </a:spcBef>
            </a:pPr>
            <a:r>
              <a:rPr lang="en-US" sz="2899">
                <a:solidFill>
                  <a:srgbClr val="FFFFFF"/>
                </a:solidFill>
                <a:latin typeface="Elika Gorica"/>
                <a:ea typeface="Elika Gorica"/>
                <a:cs typeface="Elika Gorica"/>
                <a:sym typeface="Elika Gorica"/>
              </a:rPr>
              <a:t>Type of transport protocol </a:t>
            </a:r>
          </a:p>
        </p:txBody>
      </p:sp>
      <p:sp>
        <p:nvSpPr>
          <p:cNvPr id="17" name="TextBox 17"/>
          <p:cNvSpPr txBox="1"/>
          <p:nvPr/>
        </p:nvSpPr>
        <p:spPr>
          <a:xfrm>
            <a:off x="10600251" y="2250650"/>
            <a:ext cx="5197302" cy="1070610"/>
          </a:xfrm>
          <a:prstGeom prst="rect">
            <a:avLst/>
          </a:prstGeom>
        </p:spPr>
        <p:txBody>
          <a:bodyPr lIns="0" tIns="0" rIns="0" bIns="0" rtlCol="0" anchor="t">
            <a:spAutoFit/>
          </a:bodyPr>
          <a:lstStyle/>
          <a:p>
            <a:pPr algn="ctr">
              <a:lnSpc>
                <a:spcPts val="4349"/>
              </a:lnSpc>
            </a:pPr>
            <a:r>
              <a:rPr lang="en-US" sz="2899">
                <a:solidFill>
                  <a:srgbClr val="FFFFFF"/>
                </a:solidFill>
                <a:latin typeface="Elika Gorica"/>
                <a:ea typeface="Elika Gorica"/>
                <a:cs typeface="Elika Gorica"/>
                <a:sym typeface="Elika Gorica"/>
              </a:rPr>
              <a:t>Number of Connections</a:t>
            </a:r>
          </a:p>
          <a:p>
            <a:pPr algn="ctr">
              <a:lnSpc>
                <a:spcPts val="4349"/>
              </a:lnSpc>
              <a:spcBef>
                <a:spcPct val="0"/>
              </a:spcBef>
            </a:pPr>
            <a:endParaRPr lang="en-US" sz="2899">
              <a:solidFill>
                <a:srgbClr val="FFFFFF"/>
              </a:solidFill>
              <a:latin typeface="Elika Gorica"/>
              <a:ea typeface="Elika Gorica"/>
              <a:cs typeface="Elika Gorica"/>
              <a:sym typeface="Elika Goric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1516B"/>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584281" y="1526859"/>
          <a:ext cx="17855142" cy="7257857"/>
        </p:xfrm>
        <a:graphic>
          <a:graphicData uri="http://schemas.openxmlformats.org/drawingml/2006/table">
            <a:tbl>
              <a:tblPr/>
              <a:tblGrid>
                <a:gridCol w="4056539">
                  <a:extLst>
                    <a:ext uri="{9D8B030D-6E8A-4147-A177-3AD203B41FA5}">
                      <a16:colId xmlns:a16="http://schemas.microsoft.com/office/drawing/2014/main" val="20000"/>
                    </a:ext>
                  </a:extLst>
                </a:gridCol>
                <a:gridCol w="5448909">
                  <a:extLst>
                    <a:ext uri="{9D8B030D-6E8A-4147-A177-3AD203B41FA5}">
                      <a16:colId xmlns:a16="http://schemas.microsoft.com/office/drawing/2014/main" val="20001"/>
                    </a:ext>
                  </a:extLst>
                </a:gridCol>
                <a:gridCol w="8349694">
                  <a:extLst>
                    <a:ext uri="{9D8B030D-6E8A-4147-A177-3AD203B41FA5}">
                      <a16:colId xmlns:a16="http://schemas.microsoft.com/office/drawing/2014/main" val="20002"/>
                    </a:ext>
                  </a:extLst>
                </a:gridCol>
              </a:tblGrid>
              <a:tr h="1615735">
                <a:tc gridSpan="3">
                  <a:txBody>
                    <a:bodyPr/>
                    <a:lstStyle/>
                    <a:p>
                      <a:pPr algn="ctr">
                        <a:lnSpc>
                          <a:spcPts val="2920"/>
                        </a:lnSpc>
                        <a:defRPr/>
                      </a:pPr>
                      <a:endParaRPr lang="en-US" sz="1100"/>
                    </a:p>
                  </a:txBody>
                  <a:tcPr marL="198687" marR="198687" marT="198687" marB="198687" anchor="ctr">
                    <a:lnL w="41445" cap="flat" cmpd="sng" algn="ctr">
                      <a:solidFill>
                        <a:srgbClr val="000000"/>
                      </a:solidFill>
                      <a:prstDash val="solid"/>
                      <a:round/>
                      <a:headEnd type="none" w="med" len="med"/>
                      <a:tailEnd type="none" w="med" len="med"/>
                    </a:lnL>
                    <a:lnR w="41445" cap="flat" cmpd="sng" algn="ctr">
                      <a:solidFill>
                        <a:srgbClr val="000000"/>
                      </a:solidFill>
                      <a:prstDash val="solid"/>
                      <a:round/>
                      <a:headEnd type="none" w="med" len="med"/>
                      <a:tailEnd type="none" w="med" len="med"/>
                    </a:lnR>
                    <a:lnT w="41445" cap="flat" cmpd="sng" algn="ctr">
                      <a:solidFill>
                        <a:srgbClr val="000000"/>
                      </a:solidFill>
                      <a:prstDash val="solid"/>
                      <a:round/>
                      <a:headEnd type="none" w="med" len="med"/>
                      <a:tailEnd type="none" w="med" len="med"/>
                    </a:lnT>
                    <a:lnB w="41445" cap="flat" cmpd="sng" algn="ctr">
                      <a:solidFill>
                        <a:srgbClr val="000000"/>
                      </a:solidFill>
                      <a:prstDash val="solid"/>
                      <a:round/>
                      <a:headEnd type="none" w="med" len="med"/>
                      <a:tailEnd type="none" w="med" len="med"/>
                    </a:lnB>
                    <a:solidFill>
                      <a:srgbClr val="012941"/>
                    </a:solidFill>
                  </a:tcPr>
                </a:tc>
                <a:tc hMerge="1">
                  <a:txBody>
                    <a:bodyPr/>
                    <a:lstStyle/>
                    <a:p>
                      <a:pPr algn="ctr">
                        <a:lnSpc>
                          <a:spcPts val="2920"/>
                        </a:lnSpc>
                        <a:defRPr/>
                      </a:pPr>
                      <a:endParaRPr lang="en-US" sz="1100"/>
                    </a:p>
                  </a:txBody>
                  <a:tcPr marL="198687" marR="198687" marT="198687" marB="198687" anchor="ctr">
                    <a:lnL w="41445" cap="flat" cmpd="sng" algn="ctr">
                      <a:solidFill>
                        <a:srgbClr val="000000"/>
                      </a:solidFill>
                      <a:prstDash val="solid"/>
                      <a:round/>
                      <a:headEnd type="none" w="med" len="med"/>
                      <a:tailEnd type="none" w="med" len="med"/>
                    </a:lnL>
                    <a:lnR w="41445" cap="flat" cmpd="sng" algn="ctr">
                      <a:solidFill>
                        <a:srgbClr val="000000"/>
                      </a:solidFill>
                      <a:prstDash val="solid"/>
                      <a:round/>
                      <a:headEnd type="none" w="med" len="med"/>
                      <a:tailEnd type="none" w="med" len="med"/>
                    </a:lnR>
                    <a:lnT w="41445" cap="flat" cmpd="sng" algn="ctr">
                      <a:solidFill>
                        <a:srgbClr val="000000"/>
                      </a:solidFill>
                      <a:prstDash val="solid"/>
                      <a:round/>
                      <a:headEnd type="none" w="med" len="med"/>
                      <a:tailEnd type="none" w="med" len="med"/>
                    </a:lnT>
                    <a:lnB w="41445" cap="flat" cmpd="sng" algn="ctr">
                      <a:solidFill>
                        <a:srgbClr val="000000"/>
                      </a:solidFill>
                      <a:prstDash val="solid"/>
                      <a:round/>
                      <a:headEnd type="none" w="med" len="med"/>
                      <a:tailEnd type="none" w="med" len="med"/>
                    </a:lnB>
                    <a:solidFill>
                      <a:srgbClr val="012941"/>
                    </a:solidFill>
                  </a:tcPr>
                </a:tc>
                <a:tc hMerge="1">
                  <a:txBody>
                    <a:bodyPr/>
                    <a:lstStyle/>
                    <a:p>
                      <a:pPr algn="ctr">
                        <a:lnSpc>
                          <a:spcPts val="2920"/>
                        </a:lnSpc>
                        <a:defRPr/>
                      </a:pPr>
                      <a:endParaRPr lang="en-US" sz="1100"/>
                    </a:p>
                  </a:txBody>
                  <a:tcPr marL="198687" marR="198687" marT="198687" marB="198687" anchor="ctr">
                    <a:lnL w="41445" cap="flat" cmpd="sng" algn="ctr">
                      <a:solidFill>
                        <a:srgbClr val="000000"/>
                      </a:solidFill>
                      <a:prstDash val="solid"/>
                      <a:round/>
                      <a:headEnd type="none" w="med" len="med"/>
                      <a:tailEnd type="none" w="med" len="med"/>
                    </a:lnL>
                    <a:lnR w="41445" cap="flat" cmpd="sng" algn="ctr">
                      <a:solidFill>
                        <a:srgbClr val="000000"/>
                      </a:solidFill>
                      <a:prstDash val="solid"/>
                      <a:round/>
                      <a:headEnd type="none" w="med" len="med"/>
                      <a:tailEnd type="none" w="med" len="med"/>
                    </a:lnR>
                    <a:lnT w="41445" cap="flat" cmpd="sng" algn="ctr">
                      <a:solidFill>
                        <a:srgbClr val="000000"/>
                      </a:solidFill>
                      <a:prstDash val="solid"/>
                      <a:round/>
                      <a:headEnd type="none" w="med" len="med"/>
                      <a:tailEnd type="none" w="med" len="med"/>
                    </a:lnT>
                    <a:lnB w="41445" cap="flat" cmpd="sng" algn="ctr">
                      <a:solidFill>
                        <a:srgbClr val="000000"/>
                      </a:solidFill>
                      <a:prstDash val="solid"/>
                      <a:round/>
                      <a:headEnd type="none" w="med" len="med"/>
                      <a:tailEnd type="none" w="med" len="med"/>
                    </a:lnB>
                    <a:solidFill>
                      <a:srgbClr val="012941"/>
                    </a:solidFill>
                  </a:tcPr>
                </a:tc>
                <a:extLst>
                  <a:ext uri="{0D108BD9-81ED-4DB2-BD59-A6C34878D82A}">
                    <a16:rowId xmlns:a16="http://schemas.microsoft.com/office/drawing/2014/main" val="10000"/>
                  </a:ext>
                </a:extLst>
              </a:tr>
              <a:tr h="1288650">
                <a:tc>
                  <a:txBody>
                    <a:bodyPr/>
                    <a:lstStyle/>
                    <a:p>
                      <a:pPr algn="ctr">
                        <a:lnSpc>
                          <a:spcPts val="2920"/>
                        </a:lnSpc>
                        <a:defRPr/>
                      </a:pPr>
                      <a:endParaRPr lang="en-US" sz="1100"/>
                    </a:p>
                  </a:txBody>
                  <a:tcPr marL="198687" marR="198687" marT="198687" marB="198687" anchor="ctr">
                    <a:lnL w="41445" cap="flat" cmpd="sng" algn="ctr">
                      <a:solidFill>
                        <a:srgbClr val="000000"/>
                      </a:solidFill>
                      <a:prstDash val="solid"/>
                      <a:round/>
                      <a:headEnd type="none" w="med" len="med"/>
                      <a:tailEnd type="none" w="med" len="med"/>
                    </a:lnL>
                    <a:lnR w="41445" cap="flat" cmpd="sng" algn="ctr">
                      <a:solidFill>
                        <a:srgbClr val="000000"/>
                      </a:solidFill>
                      <a:prstDash val="solid"/>
                      <a:round/>
                      <a:headEnd type="none" w="med" len="med"/>
                      <a:tailEnd type="none" w="med" len="med"/>
                    </a:lnR>
                    <a:lnT w="41445" cap="flat" cmpd="sng" algn="ctr">
                      <a:solidFill>
                        <a:srgbClr val="000000"/>
                      </a:solidFill>
                      <a:prstDash val="solid"/>
                      <a:round/>
                      <a:headEnd type="none" w="med" len="med"/>
                      <a:tailEnd type="none" w="med" len="med"/>
                    </a:lnT>
                    <a:lnB w="41445" cap="flat" cmpd="sng" algn="ctr">
                      <a:solidFill>
                        <a:srgbClr val="000000"/>
                      </a:solidFill>
                      <a:prstDash val="solid"/>
                      <a:round/>
                      <a:headEnd type="none" w="med" len="med"/>
                      <a:tailEnd type="none" w="med" len="med"/>
                    </a:lnB>
                  </a:tcPr>
                </a:tc>
                <a:tc>
                  <a:txBody>
                    <a:bodyPr/>
                    <a:lstStyle/>
                    <a:p>
                      <a:pPr algn="ctr">
                        <a:lnSpc>
                          <a:spcPts val="2920"/>
                        </a:lnSpc>
                        <a:defRPr/>
                      </a:pPr>
                      <a:endParaRPr lang="en-US" sz="1100"/>
                    </a:p>
                  </a:txBody>
                  <a:tcPr marL="198687" marR="198687" marT="198687" marB="198687" anchor="ctr">
                    <a:lnL w="41445" cap="flat" cmpd="sng" algn="ctr">
                      <a:solidFill>
                        <a:srgbClr val="000000"/>
                      </a:solidFill>
                      <a:prstDash val="solid"/>
                      <a:round/>
                      <a:headEnd type="none" w="med" len="med"/>
                      <a:tailEnd type="none" w="med" len="med"/>
                    </a:lnL>
                    <a:lnR w="41445" cap="flat" cmpd="sng" algn="ctr">
                      <a:solidFill>
                        <a:srgbClr val="000000"/>
                      </a:solidFill>
                      <a:prstDash val="solid"/>
                      <a:round/>
                      <a:headEnd type="none" w="med" len="med"/>
                      <a:tailEnd type="none" w="med" len="med"/>
                    </a:lnR>
                    <a:lnT w="41445" cap="flat" cmpd="sng" algn="ctr">
                      <a:solidFill>
                        <a:srgbClr val="000000"/>
                      </a:solidFill>
                      <a:prstDash val="solid"/>
                      <a:round/>
                      <a:headEnd type="none" w="med" len="med"/>
                      <a:tailEnd type="none" w="med" len="med"/>
                    </a:lnT>
                    <a:lnB w="41445" cap="flat" cmpd="sng" algn="ctr">
                      <a:solidFill>
                        <a:srgbClr val="000000"/>
                      </a:solidFill>
                      <a:prstDash val="solid"/>
                      <a:round/>
                      <a:headEnd type="none" w="med" len="med"/>
                      <a:tailEnd type="none" w="med" len="med"/>
                    </a:lnB>
                  </a:tcPr>
                </a:tc>
                <a:tc>
                  <a:txBody>
                    <a:bodyPr/>
                    <a:lstStyle/>
                    <a:p>
                      <a:pPr algn="ctr">
                        <a:lnSpc>
                          <a:spcPts val="2920"/>
                        </a:lnSpc>
                        <a:defRPr/>
                      </a:pPr>
                      <a:endParaRPr lang="en-US" sz="1100"/>
                    </a:p>
                  </a:txBody>
                  <a:tcPr marL="198687" marR="198687" marT="198687" marB="198687" anchor="ctr">
                    <a:lnL w="41445" cap="flat" cmpd="sng" algn="ctr">
                      <a:solidFill>
                        <a:srgbClr val="000000"/>
                      </a:solidFill>
                      <a:prstDash val="solid"/>
                      <a:round/>
                      <a:headEnd type="none" w="med" len="med"/>
                      <a:tailEnd type="none" w="med" len="med"/>
                    </a:lnL>
                    <a:lnR w="41445" cap="flat" cmpd="sng" algn="ctr">
                      <a:solidFill>
                        <a:srgbClr val="000000"/>
                      </a:solidFill>
                      <a:prstDash val="solid"/>
                      <a:round/>
                      <a:headEnd type="none" w="med" len="med"/>
                      <a:tailEnd type="none" w="med" len="med"/>
                    </a:lnR>
                    <a:lnT w="41445" cap="flat" cmpd="sng" algn="ctr">
                      <a:solidFill>
                        <a:srgbClr val="000000"/>
                      </a:solidFill>
                      <a:prstDash val="solid"/>
                      <a:round/>
                      <a:headEnd type="none" w="med" len="med"/>
                      <a:tailEnd type="none" w="med" len="med"/>
                    </a:lnT>
                    <a:lnB w="4144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45066">
                <a:tc>
                  <a:txBody>
                    <a:bodyPr/>
                    <a:lstStyle/>
                    <a:p>
                      <a:pPr algn="ctr">
                        <a:lnSpc>
                          <a:spcPts val="2920"/>
                        </a:lnSpc>
                        <a:defRPr/>
                      </a:pPr>
                      <a:endParaRPr lang="en-US" sz="1100"/>
                    </a:p>
                  </a:txBody>
                  <a:tcPr marL="198687" marR="198687" marT="198687" marB="198687" anchor="ctr">
                    <a:lnL w="41445" cap="flat" cmpd="sng" algn="ctr">
                      <a:solidFill>
                        <a:srgbClr val="000000"/>
                      </a:solidFill>
                      <a:prstDash val="solid"/>
                      <a:round/>
                      <a:headEnd type="none" w="med" len="med"/>
                      <a:tailEnd type="none" w="med" len="med"/>
                    </a:lnL>
                    <a:lnR w="41445" cap="flat" cmpd="sng" algn="ctr">
                      <a:solidFill>
                        <a:srgbClr val="000000"/>
                      </a:solidFill>
                      <a:prstDash val="solid"/>
                      <a:round/>
                      <a:headEnd type="none" w="med" len="med"/>
                      <a:tailEnd type="none" w="med" len="med"/>
                    </a:lnR>
                    <a:lnT w="41445" cap="flat" cmpd="sng" algn="ctr">
                      <a:solidFill>
                        <a:srgbClr val="000000"/>
                      </a:solidFill>
                      <a:prstDash val="solid"/>
                      <a:round/>
                      <a:headEnd type="none" w="med" len="med"/>
                      <a:tailEnd type="none" w="med" len="med"/>
                    </a:lnT>
                    <a:lnB w="41445" cap="flat" cmpd="sng" algn="ctr">
                      <a:solidFill>
                        <a:srgbClr val="000000"/>
                      </a:solidFill>
                      <a:prstDash val="solid"/>
                      <a:round/>
                      <a:headEnd type="none" w="med" len="med"/>
                      <a:tailEnd type="none" w="med" len="med"/>
                    </a:lnB>
                  </a:tcPr>
                </a:tc>
                <a:tc>
                  <a:txBody>
                    <a:bodyPr/>
                    <a:lstStyle/>
                    <a:p>
                      <a:pPr algn="ctr">
                        <a:lnSpc>
                          <a:spcPts val="2920"/>
                        </a:lnSpc>
                        <a:defRPr/>
                      </a:pPr>
                      <a:endParaRPr lang="en-US" sz="1100"/>
                    </a:p>
                  </a:txBody>
                  <a:tcPr marL="198687" marR="198687" marT="198687" marB="198687" anchor="ctr">
                    <a:lnL w="41445" cap="flat" cmpd="sng" algn="ctr">
                      <a:solidFill>
                        <a:srgbClr val="000000"/>
                      </a:solidFill>
                      <a:prstDash val="solid"/>
                      <a:round/>
                      <a:headEnd type="none" w="med" len="med"/>
                      <a:tailEnd type="none" w="med" len="med"/>
                    </a:lnL>
                    <a:lnR w="41445" cap="flat" cmpd="sng" algn="ctr">
                      <a:solidFill>
                        <a:srgbClr val="000000"/>
                      </a:solidFill>
                      <a:prstDash val="solid"/>
                      <a:round/>
                      <a:headEnd type="none" w="med" len="med"/>
                      <a:tailEnd type="none" w="med" len="med"/>
                    </a:lnR>
                    <a:lnT w="41445" cap="flat" cmpd="sng" algn="ctr">
                      <a:solidFill>
                        <a:srgbClr val="000000"/>
                      </a:solidFill>
                      <a:prstDash val="solid"/>
                      <a:round/>
                      <a:headEnd type="none" w="med" len="med"/>
                      <a:tailEnd type="none" w="med" len="med"/>
                    </a:lnT>
                    <a:lnB w="41445" cap="flat" cmpd="sng" algn="ctr">
                      <a:solidFill>
                        <a:srgbClr val="000000"/>
                      </a:solidFill>
                      <a:prstDash val="solid"/>
                      <a:round/>
                      <a:headEnd type="none" w="med" len="med"/>
                      <a:tailEnd type="none" w="med" len="med"/>
                    </a:lnB>
                  </a:tcPr>
                </a:tc>
                <a:tc>
                  <a:txBody>
                    <a:bodyPr/>
                    <a:lstStyle/>
                    <a:p>
                      <a:pPr algn="ctr">
                        <a:lnSpc>
                          <a:spcPts val="2920"/>
                        </a:lnSpc>
                        <a:defRPr/>
                      </a:pPr>
                      <a:endParaRPr lang="en-US" sz="1100"/>
                    </a:p>
                  </a:txBody>
                  <a:tcPr marL="198687" marR="198687" marT="198687" marB="198687" anchor="ctr">
                    <a:lnL w="41445" cap="flat" cmpd="sng" algn="ctr">
                      <a:solidFill>
                        <a:srgbClr val="000000"/>
                      </a:solidFill>
                      <a:prstDash val="solid"/>
                      <a:round/>
                      <a:headEnd type="none" w="med" len="med"/>
                      <a:tailEnd type="none" w="med" len="med"/>
                    </a:lnL>
                    <a:lnR w="41445" cap="flat" cmpd="sng" algn="ctr">
                      <a:solidFill>
                        <a:srgbClr val="000000"/>
                      </a:solidFill>
                      <a:prstDash val="solid"/>
                      <a:round/>
                      <a:headEnd type="none" w="med" len="med"/>
                      <a:tailEnd type="none" w="med" len="med"/>
                    </a:lnR>
                    <a:lnT w="41445" cap="flat" cmpd="sng" algn="ctr">
                      <a:solidFill>
                        <a:srgbClr val="000000"/>
                      </a:solidFill>
                      <a:prstDash val="solid"/>
                      <a:round/>
                      <a:headEnd type="none" w="med" len="med"/>
                      <a:tailEnd type="none" w="med" len="med"/>
                    </a:lnT>
                    <a:lnB w="4144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08406">
                <a:tc>
                  <a:txBody>
                    <a:bodyPr/>
                    <a:lstStyle/>
                    <a:p>
                      <a:pPr algn="ctr">
                        <a:lnSpc>
                          <a:spcPts val="2920"/>
                        </a:lnSpc>
                        <a:defRPr/>
                      </a:pPr>
                      <a:endParaRPr lang="en-US" sz="1100"/>
                    </a:p>
                  </a:txBody>
                  <a:tcPr marL="198687" marR="198687" marT="198687" marB="198687" anchor="ctr">
                    <a:lnL w="41445" cap="flat" cmpd="sng" algn="ctr">
                      <a:solidFill>
                        <a:srgbClr val="000000"/>
                      </a:solidFill>
                      <a:prstDash val="solid"/>
                      <a:round/>
                      <a:headEnd type="none" w="med" len="med"/>
                      <a:tailEnd type="none" w="med" len="med"/>
                    </a:lnL>
                    <a:lnR w="41445" cap="flat" cmpd="sng" algn="ctr">
                      <a:solidFill>
                        <a:srgbClr val="000000"/>
                      </a:solidFill>
                      <a:prstDash val="solid"/>
                      <a:round/>
                      <a:headEnd type="none" w="med" len="med"/>
                      <a:tailEnd type="none" w="med" len="med"/>
                    </a:lnR>
                    <a:lnT w="41445" cap="flat" cmpd="sng" algn="ctr">
                      <a:solidFill>
                        <a:srgbClr val="000000"/>
                      </a:solidFill>
                      <a:prstDash val="solid"/>
                      <a:round/>
                      <a:headEnd type="none" w="med" len="med"/>
                      <a:tailEnd type="none" w="med" len="med"/>
                    </a:lnT>
                    <a:lnB w="41445" cap="flat" cmpd="sng" algn="ctr">
                      <a:solidFill>
                        <a:srgbClr val="000000"/>
                      </a:solidFill>
                      <a:prstDash val="solid"/>
                      <a:round/>
                      <a:headEnd type="none" w="med" len="med"/>
                      <a:tailEnd type="none" w="med" len="med"/>
                    </a:lnB>
                  </a:tcPr>
                </a:tc>
                <a:tc>
                  <a:txBody>
                    <a:bodyPr/>
                    <a:lstStyle/>
                    <a:p>
                      <a:pPr algn="l">
                        <a:lnSpc>
                          <a:spcPts val="1752"/>
                        </a:lnSpc>
                        <a:defRPr/>
                      </a:pPr>
                      <a:endParaRPr lang="en-US" sz="1100"/>
                    </a:p>
                  </a:txBody>
                  <a:tcPr marL="198687" marR="198687" marT="198687" marB="198687" anchor="ctr">
                    <a:lnL w="41445" cap="flat" cmpd="sng" algn="ctr">
                      <a:solidFill>
                        <a:srgbClr val="000000"/>
                      </a:solidFill>
                      <a:prstDash val="solid"/>
                      <a:round/>
                      <a:headEnd type="none" w="med" len="med"/>
                      <a:tailEnd type="none" w="med" len="med"/>
                    </a:lnL>
                    <a:lnR w="41445" cap="flat" cmpd="sng" algn="ctr">
                      <a:solidFill>
                        <a:srgbClr val="000000"/>
                      </a:solidFill>
                      <a:prstDash val="solid"/>
                      <a:round/>
                      <a:headEnd type="none" w="med" len="med"/>
                      <a:tailEnd type="none" w="med" len="med"/>
                    </a:lnR>
                    <a:lnT w="41445" cap="flat" cmpd="sng" algn="ctr">
                      <a:solidFill>
                        <a:srgbClr val="000000"/>
                      </a:solidFill>
                      <a:prstDash val="solid"/>
                      <a:round/>
                      <a:headEnd type="none" w="med" len="med"/>
                      <a:tailEnd type="none" w="med" len="med"/>
                    </a:lnT>
                    <a:lnB w="41445" cap="flat" cmpd="sng" algn="ctr">
                      <a:solidFill>
                        <a:srgbClr val="000000"/>
                      </a:solidFill>
                      <a:prstDash val="solid"/>
                      <a:round/>
                      <a:headEnd type="none" w="med" len="med"/>
                      <a:tailEnd type="none" w="med" len="med"/>
                    </a:lnB>
                  </a:tcPr>
                </a:tc>
                <a:tc>
                  <a:txBody>
                    <a:bodyPr/>
                    <a:lstStyle/>
                    <a:p>
                      <a:pPr algn="ctr">
                        <a:lnSpc>
                          <a:spcPts val="2920"/>
                        </a:lnSpc>
                        <a:defRPr/>
                      </a:pPr>
                      <a:endParaRPr lang="en-US" sz="1100"/>
                    </a:p>
                  </a:txBody>
                  <a:tcPr marL="198687" marR="198687" marT="198687" marB="198687" anchor="ctr">
                    <a:lnL w="41445" cap="flat" cmpd="sng" algn="ctr">
                      <a:solidFill>
                        <a:srgbClr val="000000"/>
                      </a:solidFill>
                      <a:prstDash val="solid"/>
                      <a:round/>
                      <a:headEnd type="none" w="med" len="med"/>
                      <a:tailEnd type="none" w="med" len="med"/>
                    </a:lnL>
                    <a:lnR w="41445" cap="flat" cmpd="sng" algn="ctr">
                      <a:solidFill>
                        <a:srgbClr val="000000"/>
                      </a:solidFill>
                      <a:prstDash val="solid"/>
                      <a:round/>
                      <a:headEnd type="none" w="med" len="med"/>
                      <a:tailEnd type="none" w="med" len="med"/>
                    </a:lnR>
                    <a:lnT w="41445" cap="flat" cmpd="sng" algn="ctr">
                      <a:solidFill>
                        <a:srgbClr val="000000"/>
                      </a:solidFill>
                      <a:prstDash val="solid"/>
                      <a:round/>
                      <a:headEnd type="none" w="med" len="med"/>
                      <a:tailEnd type="none" w="med" len="med"/>
                    </a:lnT>
                    <a:lnB w="4144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TextBox 3"/>
          <p:cNvSpPr txBox="1"/>
          <p:nvPr/>
        </p:nvSpPr>
        <p:spPr>
          <a:xfrm>
            <a:off x="584281" y="1776037"/>
            <a:ext cx="16772545" cy="930649"/>
          </a:xfrm>
          <a:prstGeom prst="rect">
            <a:avLst/>
          </a:prstGeom>
        </p:spPr>
        <p:txBody>
          <a:bodyPr lIns="0" tIns="0" rIns="0" bIns="0" rtlCol="0" anchor="t">
            <a:spAutoFit/>
          </a:bodyPr>
          <a:lstStyle/>
          <a:p>
            <a:pPr algn="ctr">
              <a:lnSpc>
                <a:spcPts val="7592"/>
              </a:lnSpc>
            </a:pPr>
            <a:r>
              <a:rPr lang="en-US" sz="5423" b="1">
                <a:solidFill>
                  <a:srgbClr val="FFFFFF"/>
                </a:solidFill>
                <a:latin typeface="Canva Sans Bold"/>
                <a:ea typeface="Canva Sans Bold"/>
                <a:cs typeface="Canva Sans Bold"/>
                <a:sym typeface="Canva Sans Bold"/>
              </a:rPr>
              <a:t>Order Module</a:t>
            </a:r>
          </a:p>
        </p:txBody>
      </p:sp>
      <p:sp>
        <p:nvSpPr>
          <p:cNvPr id="4" name="TextBox 4"/>
          <p:cNvSpPr txBox="1"/>
          <p:nvPr/>
        </p:nvSpPr>
        <p:spPr>
          <a:xfrm>
            <a:off x="5412528" y="4331806"/>
            <a:ext cx="2949215" cy="1669258"/>
          </a:xfrm>
          <a:prstGeom prst="rect">
            <a:avLst/>
          </a:prstGeom>
        </p:spPr>
        <p:txBody>
          <a:bodyPr lIns="0" tIns="0" rIns="0" bIns="0" rtlCol="0" anchor="t">
            <a:spAutoFit/>
          </a:bodyPr>
          <a:lstStyle/>
          <a:p>
            <a:pPr algn="ctr">
              <a:lnSpc>
                <a:spcPts val="4536"/>
              </a:lnSpc>
            </a:pPr>
            <a:endParaRPr/>
          </a:p>
          <a:p>
            <a:pPr algn="ctr">
              <a:lnSpc>
                <a:spcPts val="4536"/>
              </a:lnSpc>
            </a:pPr>
            <a:r>
              <a:rPr lang="en-US" sz="3024">
                <a:solidFill>
                  <a:srgbClr val="FFFFFF"/>
                </a:solidFill>
                <a:latin typeface="Rowdies"/>
                <a:ea typeface="Rowdies"/>
                <a:cs typeface="Rowdies"/>
                <a:sym typeface="Rowdies"/>
              </a:rPr>
              <a:t>TCP</a:t>
            </a:r>
          </a:p>
          <a:p>
            <a:pPr algn="ctr">
              <a:lnSpc>
                <a:spcPts val="4536"/>
              </a:lnSpc>
              <a:spcBef>
                <a:spcPct val="0"/>
              </a:spcBef>
            </a:pPr>
            <a:endParaRPr lang="en-US" sz="3024">
              <a:solidFill>
                <a:srgbClr val="FFFFFF"/>
              </a:solidFill>
              <a:latin typeface="Rowdies"/>
              <a:ea typeface="Rowdies"/>
              <a:cs typeface="Rowdies"/>
              <a:sym typeface="Rowdies"/>
            </a:endParaRPr>
          </a:p>
        </p:txBody>
      </p:sp>
      <p:sp>
        <p:nvSpPr>
          <p:cNvPr id="5" name="TextBox 5"/>
          <p:cNvSpPr txBox="1"/>
          <p:nvPr/>
        </p:nvSpPr>
        <p:spPr>
          <a:xfrm>
            <a:off x="584281" y="4852893"/>
            <a:ext cx="3951451" cy="524064"/>
          </a:xfrm>
          <a:prstGeom prst="rect">
            <a:avLst/>
          </a:prstGeom>
        </p:spPr>
        <p:txBody>
          <a:bodyPr lIns="0" tIns="0" rIns="0" bIns="0" rtlCol="0" anchor="t">
            <a:spAutoFit/>
          </a:bodyPr>
          <a:lstStyle/>
          <a:p>
            <a:pPr algn="ctr">
              <a:lnSpc>
                <a:spcPts val="4380"/>
              </a:lnSpc>
            </a:pPr>
            <a:r>
              <a:rPr lang="en-US" sz="3128">
                <a:solidFill>
                  <a:srgbClr val="FFFFFF"/>
                </a:solidFill>
                <a:latin typeface="Canva Sans"/>
                <a:ea typeface="Canva Sans"/>
                <a:cs typeface="Canva Sans"/>
                <a:sym typeface="Canva Sans"/>
              </a:rPr>
              <a:t>View Order History</a:t>
            </a:r>
          </a:p>
        </p:txBody>
      </p:sp>
      <p:sp>
        <p:nvSpPr>
          <p:cNvPr id="6" name="TextBox 6"/>
          <p:cNvSpPr txBox="1"/>
          <p:nvPr/>
        </p:nvSpPr>
        <p:spPr>
          <a:xfrm>
            <a:off x="898409" y="7053603"/>
            <a:ext cx="3362688" cy="1228330"/>
          </a:xfrm>
          <a:prstGeom prst="rect">
            <a:avLst/>
          </a:prstGeom>
        </p:spPr>
        <p:txBody>
          <a:bodyPr lIns="0" tIns="0" rIns="0" bIns="0" rtlCol="0" anchor="t">
            <a:spAutoFit/>
          </a:bodyPr>
          <a:lstStyle/>
          <a:p>
            <a:pPr algn="ctr">
              <a:lnSpc>
                <a:spcPts val="4964"/>
              </a:lnSpc>
            </a:pPr>
            <a:r>
              <a:rPr lang="en-US" sz="3546">
                <a:solidFill>
                  <a:srgbClr val="FFFFFF"/>
                </a:solidFill>
                <a:latin typeface="Canva Sans"/>
                <a:ea typeface="Canva Sans"/>
                <a:cs typeface="Canva Sans"/>
                <a:sym typeface="Canva Sans"/>
              </a:rPr>
              <a:t>Place an Order</a:t>
            </a:r>
          </a:p>
          <a:p>
            <a:pPr algn="ctr">
              <a:lnSpc>
                <a:spcPts val="4964"/>
              </a:lnSpc>
            </a:pPr>
            <a:endParaRPr lang="en-US" sz="3546">
              <a:solidFill>
                <a:srgbClr val="FFFFFF"/>
              </a:solidFill>
              <a:latin typeface="Canva Sans"/>
              <a:ea typeface="Canva Sans"/>
              <a:cs typeface="Canva Sans"/>
              <a:sym typeface="Canva Sans"/>
            </a:endParaRPr>
          </a:p>
        </p:txBody>
      </p:sp>
      <p:sp>
        <p:nvSpPr>
          <p:cNvPr id="7" name="TextBox 7"/>
          <p:cNvSpPr txBox="1"/>
          <p:nvPr/>
        </p:nvSpPr>
        <p:spPr>
          <a:xfrm>
            <a:off x="5412528" y="6577357"/>
            <a:ext cx="2949215" cy="1669258"/>
          </a:xfrm>
          <a:prstGeom prst="rect">
            <a:avLst/>
          </a:prstGeom>
        </p:spPr>
        <p:txBody>
          <a:bodyPr lIns="0" tIns="0" rIns="0" bIns="0" rtlCol="0" anchor="t">
            <a:spAutoFit/>
          </a:bodyPr>
          <a:lstStyle/>
          <a:p>
            <a:pPr algn="ctr">
              <a:lnSpc>
                <a:spcPts val="4536"/>
              </a:lnSpc>
            </a:pPr>
            <a:endParaRPr/>
          </a:p>
          <a:p>
            <a:pPr algn="ctr">
              <a:lnSpc>
                <a:spcPts val="4536"/>
              </a:lnSpc>
            </a:pPr>
            <a:r>
              <a:rPr lang="en-US" sz="3024">
                <a:solidFill>
                  <a:srgbClr val="FFFFFF"/>
                </a:solidFill>
                <a:latin typeface="Rowdies"/>
                <a:ea typeface="Rowdies"/>
                <a:cs typeface="Rowdies"/>
                <a:sym typeface="Rowdies"/>
              </a:rPr>
              <a:t>TCP</a:t>
            </a:r>
          </a:p>
          <a:p>
            <a:pPr algn="ctr">
              <a:lnSpc>
                <a:spcPts val="4536"/>
              </a:lnSpc>
              <a:spcBef>
                <a:spcPct val="0"/>
              </a:spcBef>
            </a:pPr>
            <a:endParaRPr lang="en-US" sz="3024">
              <a:solidFill>
                <a:srgbClr val="FFFFFF"/>
              </a:solidFill>
              <a:latin typeface="Rowdies"/>
              <a:ea typeface="Rowdies"/>
              <a:cs typeface="Rowdies"/>
              <a:sym typeface="Rowdies"/>
            </a:endParaRPr>
          </a:p>
        </p:txBody>
      </p:sp>
      <p:sp>
        <p:nvSpPr>
          <p:cNvPr id="8" name="TextBox 8"/>
          <p:cNvSpPr txBox="1"/>
          <p:nvPr/>
        </p:nvSpPr>
        <p:spPr>
          <a:xfrm>
            <a:off x="12019984" y="4874727"/>
            <a:ext cx="3025383" cy="602467"/>
          </a:xfrm>
          <a:prstGeom prst="rect">
            <a:avLst/>
          </a:prstGeom>
        </p:spPr>
        <p:txBody>
          <a:bodyPr lIns="0" tIns="0" rIns="0" bIns="0" rtlCol="0" anchor="t">
            <a:spAutoFit/>
          </a:bodyPr>
          <a:lstStyle/>
          <a:p>
            <a:pPr algn="ctr">
              <a:lnSpc>
                <a:spcPts val="4964"/>
              </a:lnSpc>
            </a:pPr>
            <a:r>
              <a:rPr lang="en-US" sz="3546">
                <a:solidFill>
                  <a:srgbClr val="FFFFFF"/>
                </a:solidFill>
                <a:latin typeface="Canva Sans"/>
                <a:ea typeface="Canva Sans"/>
                <a:cs typeface="Canva Sans"/>
                <a:sym typeface="Canva Sans"/>
              </a:rPr>
              <a:t>1</a:t>
            </a:r>
          </a:p>
        </p:txBody>
      </p:sp>
      <p:sp>
        <p:nvSpPr>
          <p:cNvPr id="9" name="TextBox 9"/>
          <p:cNvSpPr txBox="1"/>
          <p:nvPr/>
        </p:nvSpPr>
        <p:spPr>
          <a:xfrm>
            <a:off x="12019984" y="7053603"/>
            <a:ext cx="3025383" cy="602467"/>
          </a:xfrm>
          <a:prstGeom prst="rect">
            <a:avLst/>
          </a:prstGeom>
        </p:spPr>
        <p:txBody>
          <a:bodyPr lIns="0" tIns="0" rIns="0" bIns="0" rtlCol="0" anchor="t">
            <a:spAutoFit/>
          </a:bodyPr>
          <a:lstStyle/>
          <a:p>
            <a:pPr algn="ctr">
              <a:lnSpc>
                <a:spcPts val="4964"/>
              </a:lnSpc>
            </a:pPr>
            <a:r>
              <a:rPr lang="en-US" sz="3546">
                <a:solidFill>
                  <a:srgbClr val="FFFFFF"/>
                </a:solidFill>
                <a:latin typeface="Canva Sans"/>
                <a:ea typeface="Canva Sans"/>
                <a:cs typeface="Canva Sans"/>
                <a:sym typeface="Canva Sans"/>
              </a:rPr>
              <a:t>1</a:t>
            </a:r>
          </a:p>
        </p:txBody>
      </p:sp>
      <p:grpSp>
        <p:nvGrpSpPr>
          <p:cNvPr id="10" name="Group 10"/>
          <p:cNvGrpSpPr/>
          <p:nvPr/>
        </p:nvGrpSpPr>
        <p:grpSpPr>
          <a:xfrm>
            <a:off x="2295631" y="3410189"/>
            <a:ext cx="568244" cy="56824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FFFFFF"/>
            </a:solidFill>
          </p:spPr>
        </p:sp>
        <p:sp>
          <p:nvSpPr>
            <p:cNvPr id="12" name="TextBox 12"/>
            <p:cNvSpPr txBox="1"/>
            <p:nvPr/>
          </p:nvSpPr>
          <p:spPr>
            <a:xfrm>
              <a:off x="139700" y="63500"/>
              <a:ext cx="533400" cy="609600"/>
            </a:xfrm>
            <a:prstGeom prst="rect">
              <a:avLst/>
            </a:prstGeom>
          </p:spPr>
          <p:txBody>
            <a:bodyPr lIns="50800" tIns="50800" rIns="50800" bIns="50800" rtlCol="0" anchor="ctr"/>
            <a:lstStyle/>
            <a:p>
              <a:pPr algn="ctr">
                <a:lnSpc>
                  <a:spcPts val="3600"/>
                </a:lnSpc>
              </a:pPr>
              <a:endParaRPr/>
            </a:p>
          </p:txBody>
        </p:sp>
      </p:grpSp>
      <p:sp>
        <p:nvSpPr>
          <p:cNvPr id="13" name="TextBox 13"/>
          <p:cNvSpPr txBox="1"/>
          <p:nvPr/>
        </p:nvSpPr>
        <p:spPr>
          <a:xfrm>
            <a:off x="4591226" y="3362624"/>
            <a:ext cx="4908358" cy="546269"/>
          </a:xfrm>
          <a:prstGeom prst="rect">
            <a:avLst/>
          </a:prstGeom>
        </p:spPr>
        <p:txBody>
          <a:bodyPr lIns="0" tIns="0" rIns="0" bIns="0" rtlCol="0" anchor="t">
            <a:spAutoFit/>
          </a:bodyPr>
          <a:lstStyle/>
          <a:p>
            <a:pPr algn="ctr">
              <a:lnSpc>
                <a:spcPts val="4536"/>
              </a:lnSpc>
              <a:spcBef>
                <a:spcPct val="0"/>
              </a:spcBef>
            </a:pPr>
            <a:r>
              <a:rPr lang="en-US" sz="3024">
                <a:solidFill>
                  <a:srgbClr val="FFFFFF"/>
                </a:solidFill>
                <a:latin typeface="Elika Gorica"/>
                <a:ea typeface="Elika Gorica"/>
                <a:cs typeface="Elika Gorica"/>
                <a:sym typeface="Elika Gorica"/>
              </a:rPr>
              <a:t>Type of transport protocol </a:t>
            </a:r>
          </a:p>
        </p:txBody>
      </p:sp>
      <p:sp>
        <p:nvSpPr>
          <p:cNvPr id="14" name="TextBox 14"/>
          <p:cNvSpPr txBox="1"/>
          <p:nvPr/>
        </p:nvSpPr>
        <p:spPr>
          <a:xfrm>
            <a:off x="10765199" y="3374545"/>
            <a:ext cx="5420655" cy="1112526"/>
          </a:xfrm>
          <a:prstGeom prst="rect">
            <a:avLst/>
          </a:prstGeom>
        </p:spPr>
        <p:txBody>
          <a:bodyPr lIns="0" tIns="0" rIns="0" bIns="0" rtlCol="0" anchor="t">
            <a:spAutoFit/>
          </a:bodyPr>
          <a:lstStyle/>
          <a:p>
            <a:pPr algn="ctr">
              <a:lnSpc>
                <a:spcPts val="4536"/>
              </a:lnSpc>
            </a:pPr>
            <a:r>
              <a:rPr lang="en-US" sz="3024">
                <a:solidFill>
                  <a:srgbClr val="FFFFFF"/>
                </a:solidFill>
                <a:latin typeface="Elika Gorica"/>
                <a:ea typeface="Elika Gorica"/>
                <a:cs typeface="Elika Gorica"/>
                <a:sym typeface="Elika Gorica"/>
              </a:rPr>
              <a:t>Number of Connections</a:t>
            </a:r>
          </a:p>
          <a:p>
            <a:pPr algn="ctr">
              <a:lnSpc>
                <a:spcPts val="4536"/>
              </a:lnSpc>
              <a:spcBef>
                <a:spcPct val="0"/>
              </a:spcBef>
            </a:pPr>
            <a:endParaRPr lang="en-US" sz="3024">
              <a:solidFill>
                <a:srgbClr val="FFFFFF"/>
              </a:solidFill>
              <a:latin typeface="Elika Gorica"/>
              <a:ea typeface="Elika Gorica"/>
              <a:cs typeface="Elika Gorica"/>
              <a:sym typeface="Elika Goric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564</Words>
  <Application>Microsoft Office PowerPoint</Application>
  <PresentationFormat>Custom</PresentationFormat>
  <Paragraphs>94</Paragraphs>
  <Slides>15</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vt:i4>
      </vt:variant>
    </vt:vector>
  </HeadingPairs>
  <TitlesOfParts>
    <vt:vector size="30" baseType="lpstr">
      <vt:lpstr>DM Sans</vt:lpstr>
      <vt:lpstr>Elika Gorica</vt:lpstr>
      <vt:lpstr>Calibri</vt:lpstr>
      <vt:lpstr>Canva Sans Bold Italics</vt:lpstr>
      <vt:lpstr>Times New Roman Bold</vt:lpstr>
      <vt:lpstr>DM Sans Bold</vt:lpstr>
      <vt:lpstr>Arimo</vt:lpstr>
      <vt:lpstr>Calistoga</vt:lpstr>
      <vt:lpstr>Canva Sans Bold</vt:lpstr>
      <vt:lpstr>Russo One</vt:lpstr>
      <vt:lpstr>Rowdies</vt:lpstr>
      <vt:lpstr>Noto Serif</vt:lpstr>
      <vt:lpstr>Arial</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Networks Project | E-Commerce Platform</dc:title>
  <dc:creator>Suman Panigrahi</dc:creator>
  <cp:lastModifiedBy>Suman Panigrahi</cp:lastModifiedBy>
  <cp:revision>3</cp:revision>
  <dcterms:created xsi:type="dcterms:W3CDTF">2006-08-16T00:00:00Z</dcterms:created>
  <dcterms:modified xsi:type="dcterms:W3CDTF">2024-09-20T08:59:51Z</dcterms:modified>
  <dc:identifier>DAGQpdqZW6A</dc:identifier>
</cp:coreProperties>
</file>