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howGuides="1" snapToGrid="0">
      <p:cViewPr varScale="1">
        <p:scale>
          <a:sx n="47" d="100"/>
          <a:sy n="47" d="100"/>
        </p:scale>
        <p:origin x="10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/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anchor="b" bIns="0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/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585" name="Footer Placeholder 4"/>
          <p:cNvSpPr/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p>
            <a:endParaRPr lang="en-IN"/>
          </a:p>
        </p:txBody>
      </p:sp>
      <p:sp>
        <p:nvSpPr>
          <p:cNvPr id="1048586" name="Slide Number Placeholder 5"/>
          <p:cNvSpPr/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/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39" name="Footer Placeholder 4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Slide Number Placeholder 5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/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/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5" name="Date Placeholder 3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26" name="Footer Placeholder 4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7" name="Slide Number Placeholder 5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/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3" name="Date Placeholder 3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594" name="Footer Placeholder 4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/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/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3" name="Date Placeholder 3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44" name="Footer Placeholder 4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5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/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/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Content Placeholder 3"/>
          <p:cNvSpPr/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4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50" name="Footer Placeholder 5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6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/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/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4" name="Content Placeholder 3"/>
          <p:cNvSpPr/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Text Placeholder 4"/>
          <p:cNvSpPr/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5"/>
          <p:cNvSpPr/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6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58" name="Footer Placeholder 7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8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18" name="Footer Placeholder 3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Slide Number Placeholder 4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1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13" name="Footer Placeholder 2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3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/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Content Placeholder 2"/>
          <p:cNvSpPr/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Text Placeholder 3"/>
          <p:cNvSpPr/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3" name="Date Placeholder 4"/>
          <p:cNvSpPr/>
          <p:nvPr>
            <p:ph type="dt" sz="half" idx="10"/>
          </p:nvPr>
        </p:nvSpPr>
        <p:spPr/>
        <p:txBody>
          <a:bodyPr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64" name="Footer Placeholder 5"/>
          <p:cNvSpPr/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6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2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0" name="Title 1"/>
          <p:cNvSpPr/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/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/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3" name="Date Placeholder 4"/>
          <p:cNvSpPr/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634" name="Footer Placeholder 5"/>
          <p:cNvSpPr/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p>
            <a:endParaRPr lang="en-IN"/>
          </a:p>
        </p:txBody>
      </p:sp>
      <p:sp>
        <p:nvSpPr>
          <p:cNvPr id="1048635" name="Slide Number Placeholder 6"/>
          <p:cNvSpPr/>
          <p:nvPr>
            <p:ph type="sldNum" sz="quarter" idx="12"/>
          </p:nvPr>
        </p:nvSpPr>
        <p:spPr/>
        <p:txBody>
          <a:bodyPr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/>
        </p:spPr>
      </p:pic>
      <p:sp>
        <p:nvSpPr>
          <p:cNvPr id="1048577" name="Title Placeholder 1"/>
          <p:cNvSpPr/>
          <p:nvPr>
            <p:ph type="title"/>
          </p:nvPr>
        </p:nvSpPr>
        <p:spPr>
          <a:xfrm>
            <a:off x="1451579" y="804519"/>
            <a:ext cx="9603275" cy="1049235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/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1048580" name="Footer Placeholder 4"/>
          <p:cNvSpPr/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/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baseline="0"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www.askpython.com/python-modules/python-pip" TargetMode="Externa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ubtitle 2"/>
          <p:cNvSpPr/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p>
            <a:r>
              <a:rPr b="1" dirty="0" sz="4400" lang="en-US" spc="1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dirty="0" sz="4400" lang="en-US">
              <a:latin typeface="Trebuchet MS"/>
              <a:cs typeface="Trebuchet MS"/>
            </a:endParaRPr>
          </a:p>
          <a:p>
            <a:endParaRPr dirty="0" lang="en-IN"/>
          </a:p>
        </p:txBody>
      </p:sp>
      <p:sp>
        <p:nvSpPr>
          <p:cNvPr id="104867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 rot="21600000">
            <a:off x="2504166" y="1911349"/>
            <a:ext cx="8787754" cy="1818641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altLang="en-IN" sz="8800" lang="en-US">
                <a:solidFill>
                  <a:srgbClr val="000000"/>
                </a:solidFill>
              </a:rPr>
              <a:t>P</a:t>
            </a:r>
            <a:r>
              <a:rPr altLang="en-IN" sz="8800" lang="en-US">
                <a:solidFill>
                  <a:srgbClr val="000000"/>
                </a:solidFill>
              </a:rPr>
              <a:t>.</a:t>
            </a:r>
            <a:r>
              <a:rPr altLang="en-IN" sz="8800" lang="en-US">
                <a:solidFill>
                  <a:srgbClr val="000000"/>
                </a:solidFill>
              </a:rPr>
              <a:t>g</a:t>
            </a:r>
            <a:r>
              <a:rPr altLang="en-IN" sz="8800" lang="en-US">
                <a:solidFill>
                  <a:srgbClr val="000000"/>
                </a:solidFill>
              </a:rPr>
              <a:t>a</a:t>
            </a:r>
            <a:r>
              <a:rPr altLang="en-IN" sz="8800" lang="en-US">
                <a:solidFill>
                  <a:srgbClr val="000000"/>
                </a:solidFill>
              </a:rPr>
              <a:t>y</a:t>
            </a:r>
            <a:r>
              <a:rPr altLang="en-IN" sz="8800" lang="en-US">
                <a:solidFill>
                  <a:srgbClr val="000000"/>
                </a:solidFill>
              </a:rPr>
              <a:t>a</a:t>
            </a:r>
            <a:r>
              <a:rPr altLang="en-IN" sz="8800" lang="en-US">
                <a:solidFill>
                  <a:srgbClr val="000000"/>
                </a:solidFill>
              </a:rPr>
              <a:t>t</a:t>
            </a:r>
            <a:r>
              <a:rPr altLang="en-IN" sz="8800" lang="en-US">
                <a:solidFill>
                  <a:srgbClr val="000000"/>
                </a:solidFill>
              </a:rPr>
              <a:t>h</a:t>
            </a:r>
            <a:r>
              <a:rPr altLang="en-IN" sz="8800" lang="en-US">
                <a:solidFill>
                  <a:srgbClr val="000000"/>
                </a:solidFill>
              </a:rPr>
              <a:t>r</a:t>
            </a:r>
            <a:r>
              <a:rPr altLang="en-IN" sz="8800" lang="en-US">
                <a:solidFill>
                  <a:srgbClr val="000000"/>
                </a:solidFill>
              </a:rPr>
              <a:t>i</a:t>
            </a:r>
            <a:r>
              <a:rPr altLang="en-IN" sz="8800" lang="en-US">
                <a:solidFill>
                  <a:srgbClr val="000000"/>
                </a:solidFill>
              </a:rPr>
              <a:t> </a:t>
            </a:r>
            <a:r>
              <a:rPr altLang="en-IN" sz="8800" lang="en-US">
                <a:solidFill>
                  <a:srgbClr val="000000"/>
                </a:solidFill>
              </a:rPr>
              <a:t>s</a:t>
            </a:r>
            <a:r>
              <a:rPr altLang="en-IN" sz="8800" lang="en-US">
                <a:solidFill>
                  <a:srgbClr val="000000"/>
                </a:solidFill>
              </a:rPr>
              <a:t>r</a:t>
            </a:r>
            <a:r>
              <a:rPr altLang="en-IN" sz="8800" lang="en-US">
                <a:solidFill>
                  <a:srgbClr val="000000"/>
                </a:solidFill>
              </a:rPr>
              <a:t>a</a:t>
            </a:r>
            <a:r>
              <a:rPr altLang="en-IN" sz="8800" lang="en-US">
                <a:solidFill>
                  <a:srgbClr val="000000"/>
                </a:solidFill>
              </a:rPr>
              <a:t>v</a:t>
            </a:r>
            <a:r>
              <a:rPr altLang="en-IN" sz="8800" lang="en-US">
                <a:solidFill>
                  <a:srgbClr val="000000"/>
                </a:solidFill>
              </a:rPr>
              <a:t>y</a:t>
            </a:r>
            <a:r>
              <a:rPr altLang="en-IN" sz="8800" lang="en-US">
                <a:solidFill>
                  <a:srgbClr val="000000"/>
                </a:solidFill>
              </a:rPr>
              <a:t>a</a:t>
            </a:r>
            <a:r>
              <a:rPr altLang="en-IN" sz="8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pPr indent="0" marL="0">
              <a:buNone/>
            </a:pP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Modelling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11" name="Content Placeholder 2"/>
          <p:cNvSpPr/>
          <p:nvPr>
            <p:ph idx="1"/>
          </p:nvPr>
        </p:nvSpPr>
        <p:spPr/>
        <p:txBody>
          <a:bodyPr/>
          <a:p>
            <a:r>
              <a:rPr dirty="0" sz="2400" lang="en-IN"/>
              <a:t>Installing Required Libraries</a:t>
            </a:r>
            <a:endParaRPr dirty="0" sz="2400" lang="en-IN"/>
          </a:p>
          <a:p>
            <a:pPr>
              <a:buFont typeface="Wingdings" charset="2"/>
              <a:buChar char="Ø"/>
            </a:pPr>
            <a:r>
              <a:rPr dirty="0" lang="en-US"/>
              <a:t>Before we begin, we need to install a particular library, which we can do with the </a:t>
            </a:r>
            <a:r>
              <a:rPr dirty="0" lang="en-US">
                <a:hlinkClick r:id="rId1"/>
              </a:rPr>
              <a:t>pip command</a:t>
            </a:r>
            <a:r>
              <a:rPr dirty="0" lang="en-US"/>
              <a:t>:</a:t>
            </a:r>
            <a:r>
              <a:rPr dirty="0" lang="en-IN"/>
              <a:t> pip install </a:t>
            </a:r>
            <a:r>
              <a:rPr dirty="0" lang="en-IN" err="1"/>
              <a:t>pynput</a:t>
            </a:r>
            <a:r>
              <a:rPr dirty="0" lang="en-IN"/>
              <a:t> and pip install </a:t>
            </a:r>
            <a:r>
              <a:rPr dirty="0" lang="en-IN" err="1"/>
              <a:t>jsonlib</a:t>
            </a:r>
            <a:r>
              <a:rPr dirty="0" lang="en-IN"/>
              <a:t>.</a:t>
            </a:r>
            <a:endParaRPr dirty="0" lang="en-IN"/>
          </a:p>
          <a:p>
            <a:r>
              <a:rPr dirty="0" lang="en-IN"/>
              <a:t>Importing Required Libraries</a:t>
            </a:r>
            <a:endParaRPr dirty="0" lang="en-IN"/>
          </a:p>
          <a:p>
            <a:pPr>
              <a:buFont typeface="Wingdings" charset="2"/>
              <a:buChar char="Ø"/>
            </a:pPr>
            <a:r>
              <a:rPr dirty="0" lang="en-US" err="1"/>
              <a:t>pynput</a:t>
            </a:r>
            <a:r>
              <a:rPr dirty="0" lang="en-US"/>
              <a:t>: This will help us read the keystrokes as the user types in stuff</a:t>
            </a:r>
            <a:endParaRPr dirty="0" lang="en-US"/>
          </a:p>
          <a:p>
            <a:pPr>
              <a:buFont typeface="Wingdings" charset="2"/>
              <a:buChar char="Ø"/>
            </a:pPr>
            <a:r>
              <a:rPr dirty="0" lang="en-US"/>
              <a:t>JSON is a lightweight data-interchange format. It is often used for exchanging data between a web server and user agent</a:t>
            </a:r>
            <a:endParaRPr dirty="0" lang="en-IN"/>
          </a:p>
          <a:p>
            <a:endParaRPr dirty="0" lang="en-IN"/>
          </a:p>
          <a:p>
            <a:pPr>
              <a:buFont typeface="Wingdings" charset="2"/>
              <a:buChar char="Ø"/>
            </a:pP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/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p>
            <a:pPr lvl="1">
              <a:buFont typeface="Arial" charset="0"/>
              <a:buChar char="•"/>
            </a:pPr>
            <a:r>
              <a:rPr b="1" dirty="0" sz="8000" lang="en-US"/>
              <a:t>Initialization: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Set up the main GUI window.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Initialize global variables for key logging.</a:t>
            </a:r>
            <a:endParaRPr dirty="0" sz="8000" lang="en-US"/>
          </a:p>
          <a:p>
            <a:pPr lvl="1">
              <a:buFont typeface="Arial" charset="0"/>
              <a:buChar char="•"/>
            </a:pPr>
            <a:r>
              <a:rPr b="1" dirty="0" sz="8000" lang="en-US"/>
              <a:t>Event Capture: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Start capturing key events when the "Start" button is pressed.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Log key press and release events.</a:t>
            </a:r>
            <a:endParaRPr dirty="0" sz="8000" lang="en-US"/>
          </a:p>
          <a:p>
            <a:pPr lvl="1">
              <a:buFont typeface="Arial" charset="0"/>
              <a:buChar char="•"/>
            </a:pPr>
            <a:r>
              <a:rPr b="1" dirty="0" sz="8000" lang="en-US"/>
              <a:t>Data Logging: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Continuously update text and JSON log files with captured key events.</a:t>
            </a:r>
            <a:endParaRPr dirty="0" sz="8000" lang="en-US"/>
          </a:p>
          <a:p>
            <a:pPr lvl="1">
              <a:buFont typeface="Arial" charset="0"/>
              <a:buChar char="•"/>
            </a:pPr>
            <a:r>
              <a:rPr b="1" dirty="0" sz="8000" lang="en-US"/>
              <a:t>Stop Logging: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Stop capturing key events when the "Stop" button is pressed.</a:t>
            </a:r>
            <a:endParaRPr dirty="0" sz="8000" lang="en-US"/>
          </a:p>
          <a:p>
            <a:pPr indent="-285750" lvl="2" marL="1200150">
              <a:buFont typeface="Arial" charset="0"/>
              <a:buChar char="•"/>
            </a:pPr>
            <a:r>
              <a:rPr dirty="0" sz="8000" lang="en-US"/>
              <a:t>Update the GUI status to indicate the keylogger is stopped.</a:t>
            </a:r>
            <a:endParaRPr dirty="0" sz="80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  <a:endParaRPr dirty="0" lang="en-IN"/>
          </a:p>
        </p:txBody>
      </p:sp>
      <p:pic>
        <p:nvPicPr>
          <p:cNvPr id="2097153" name="Content Placeholder 12"/>
          <p:cNvPicPr>
            <a:picLocks noChangeAspect="1" noGrp="1"/>
          </p:cNvPicPr>
          <p:nvPr>
            <p:ph idx="4294967295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2097154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87579" y="2041758"/>
            <a:ext cx="2844089" cy="2227653"/>
          </a:xfrm>
          <a:prstGeom prst="rect"/>
        </p:spPr>
      </p:pic>
      <p:pic>
        <p:nvPicPr>
          <p:cNvPr id="2097155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484656" y="4428820"/>
            <a:ext cx="7693573" cy="230753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2"/>
          <p:cNvSpPr/>
          <p:nvPr>
            <p:ph type="title"/>
          </p:nvPr>
        </p:nvSpPr>
        <p:spPr/>
        <p:txBody>
          <a:bodyPr/>
          <a:p>
            <a:pPr algn="ctr"/>
            <a:r>
              <a:rPr dirty="0" lang="en-IN"/>
              <a:t>result</a:t>
            </a:r>
            <a:endParaRPr dirty="0" lang="en-IN"/>
          </a:p>
        </p:txBody>
      </p:sp>
      <p:sp>
        <p:nvSpPr>
          <p:cNvPr id="1048622" name="Content Placeholder 3"/>
          <p:cNvSpPr/>
          <p:nvPr>
            <p:ph idx="1"/>
          </p:nvPr>
        </p:nvSpPr>
        <p:spPr/>
        <p:txBody>
          <a:bodyPr>
            <a:normAutofit fontScale="95000" lnSpcReduction="10000"/>
          </a:bodyPr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indent="-457200" marL="457200">
              <a:buFont typeface="Arial" charset="0"/>
              <a:buChar char="•"/>
            </a:pPr>
            <a:r>
              <a:rPr dirty="0" lang="en-US"/>
              <a:t>The keylogger project demonstrated the capability to effectively capture and log keystrokes in real-time.</a:t>
            </a:r>
            <a:endParaRPr dirty="0" lang="en-US"/>
          </a:p>
          <a:p>
            <a:pPr indent="-457200" marL="457200">
              <a:buFont typeface="Arial" charset="0"/>
              <a:buChar char="•"/>
            </a:pPr>
            <a:r>
              <a:rPr dirty="0" lang="en-US"/>
              <a:t>The GUI provided a user-friendly way to control the keylogger, making it accessible and easy to use.</a:t>
            </a:r>
            <a:endParaRPr dirty="0" lang="en-US"/>
          </a:p>
          <a:p>
            <a:pPr indent="-457200" marL="457200">
              <a:buFont typeface="Arial" charset="0"/>
              <a:buChar char="•"/>
            </a:pPr>
            <a:r>
              <a:rPr dirty="0" lang="en-US"/>
              <a:t>Emphasized the ethical use of keyloggers and the importance of implementing security measures to protect against malicious use.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/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909"/>
          </a:bodyPr>
          <a:p>
            <a:r>
              <a:rPr b="1" dirty="0" sz="6600" lang="en-US" spc="1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dirty="0" sz="6600" lang="en-US">
                <a:latin typeface="Trebuchet MS"/>
                <a:cs typeface="Trebuchet MS"/>
              </a:rPr>
            </a:br>
            <a:endParaRPr dirty="0" lang="en-IN"/>
          </a:p>
        </p:txBody>
      </p:sp>
      <p:sp>
        <p:nvSpPr>
          <p:cNvPr id="1048590" name="Subtitle 2"/>
          <p:cNvSpPr/>
          <p:nvPr>
            <p:ph type="subTitle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/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5400" lang="en-IN" spc="25"/>
              <a:t>A</a:t>
            </a:r>
            <a:r>
              <a:rPr dirty="0" sz="5400" lang="en-IN" spc="-5"/>
              <a:t>G</a:t>
            </a:r>
            <a:r>
              <a:rPr dirty="0" sz="5400" lang="en-IN" spc="-35"/>
              <a:t>E</a:t>
            </a:r>
            <a:r>
              <a:rPr dirty="0" sz="5400" lang="en-IN" spc="15"/>
              <a:t>N</a:t>
            </a:r>
            <a:r>
              <a:rPr dirty="0" sz="5400" lang="en-IN"/>
              <a:t>DA</a:t>
            </a:r>
            <a:endParaRPr dirty="0" sz="5400" lang="en-IN"/>
          </a:p>
        </p:txBody>
      </p:sp>
      <p:sp>
        <p:nvSpPr>
          <p:cNvPr id="1048597" name="Content Placeholder 2"/>
          <p:cNvSpPr/>
          <p:nvPr>
            <p:ph idx="1"/>
          </p:nvPr>
        </p:nvSpPr>
        <p:spPr/>
        <p:txBody>
          <a:bodyPr/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Introduction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Problem Statement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Project Overview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b="1" dirty="0" lang="en-IN">
                <a:latin typeface="+mj-lt"/>
              </a:rPr>
              <a:t>Who Are The </a:t>
            </a:r>
            <a:r>
              <a:rPr altLang="en-US" b="1" dirty="0" lang="en-US">
                <a:latin typeface="+mj-lt"/>
              </a:rPr>
              <a:t>End Users</a:t>
            </a:r>
            <a:endParaRPr altLang="en-US" b="1" dirty="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Solution and Value Proposition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The "Wow" Factor in Our Solution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Modelling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Results</a:t>
            </a:r>
            <a:endParaRPr altLang="en-US" b="1" dirty="0" sz="2000" lang="en-US">
              <a:latin typeface="+mj-lt"/>
            </a:endParaRP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sz="2000" lang="en-US">
                <a:latin typeface="+mj-lt"/>
              </a:rPr>
              <a:t>Conclusion and Q&amp;A </a:t>
            </a:r>
            <a:endParaRPr altLang="en-US" b="1" dirty="0" sz="2000" lang="en-US">
              <a:latin typeface="+mj-lt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Introduction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599" name="Content Placeholder 2"/>
          <p:cNvSpPr/>
          <p:nvPr>
            <p:ph idx="1"/>
          </p:nvPr>
        </p:nvSpPr>
        <p:spPr/>
        <p:txBody>
          <a:bodyPr/>
          <a:p>
            <a:pPr indent="0" marL="0">
              <a:buNone/>
            </a:pPr>
            <a:endParaRPr altLang="en-US" b="1" dirty="0" sz="2000" lang="en-US">
              <a:latin typeface="+mj-lt"/>
            </a:endParaRPr>
          </a:p>
          <a:p>
            <a:r>
              <a:rPr dirty="0" lang="en-US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dirty="0" lang="en-US"/>
          </a:p>
          <a:p>
            <a:r>
              <a:rPr dirty="0" lang="en-US"/>
              <a:t> Working: Mainly key-loggers are used to steal password or confidential details such as bank information etc. 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Problem Statement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01" name="Content Placeholder 2"/>
          <p:cNvSpPr/>
          <p:nvPr>
            <p:ph idx="1"/>
          </p:nvPr>
        </p:nvSpPr>
        <p:spPr/>
        <p:txBody>
          <a:bodyPr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dirty="0" lang="en-IN"/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400" lang="en-US"/>
              <a:t>Affects individuals, businesses, and organizations by compromising data privacy and security. </a:t>
            </a:r>
            <a:endParaRPr altLang="en-US" dirty="0" sz="24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Project Overview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03" name="Content Placeholder 2"/>
          <p:cNvSpPr/>
          <p:nvPr>
            <p:ph idx="1"/>
          </p:nvPr>
        </p:nvSpPr>
        <p:spPr/>
        <p:txBody>
          <a:bodyPr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32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altLang="en-US" baseline="0" b="0" cap="none" dirty="0" sz="32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b="1" dirty="0" lang="en-IN"/>
              <a:t>WHO ARE THE </a:t>
            </a:r>
            <a:r>
              <a:rPr altLang="en-US" b="1" dirty="0" lang="en-US"/>
              <a:t>End Users?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05" name="Content Placeholder 2"/>
          <p:cNvSpPr/>
          <p:nvPr>
            <p:ph idx="1"/>
          </p:nvPr>
        </p:nvSpPr>
        <p:spPr/>
        <p:txBody>
          <a:bodyPr/>
          <a:p>
            <a:r>
              <a:rPr dirty="0" sz="2800" lang="en-US"/>
              <a:t>End users are the individuals within an organization who interact with various digital platforms, applications, and devices daily. They are often the first line of defense against cyber threats.</a:t>
            </a:r>
            <a:endParaRPr dirty="0" sz="28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Solution and Value Proposition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07" name="Content Placeholder 2"/>
          <p:cNvSpPr/>
          <p:nvPr>
            <p:ph idx="1"/>
          </p:nvPr>
        </p:nvSpPr>
        <p:spPr/>
        <p:txBody>
          <a:bodyPr>
            <a:normAutofit fontScale="25000" lnSpcReduction="20000"/>
          </a:bodyPr>
          <a:p>
            <a:pPr algn="l" fontAlgn="base">
              <a:buFont typeface="+mj-lt"/>
              <a:buAutoNum type="arabicPeriod"/>
            </a:pPr>
            <a:r>
              <a:rPr dirty="0" sz="6400" lang="en-US"/>
              <a:t>Anti-Key-logger – As the name suggest these are the software which are anti / against key loggers and main task is to detect key-logger from a computer system.</a:t>
            </a:r>
            <a:endParaRPr dirty="0" sz="6400" lang="en-US"/>
          </a:p>
          <a:p>
            <a:pPr algn="l" fontAlgn="base">
              <a:buFont typeface="+mj-lt"/>
              <a:buAutoNum type="arabicPeriod"/>
            </a:pPr>
            <a:r>
              <a:rPr dirty="0" sz="6400" lang="en-US"/>
              <a:t>Anti-Virus – Many anti-virus software also detect key loggers and delete them from the computer system. These are software anti-software so these can not get rid from the hardware key-loggers.</a:t>
            </a:r>
            <a:endParaRPr dirty="0" sz="6400" lang="en-US"/>
          </a:p>
          <a:p>
            <a:pPr algn="l" fontAlgn="base">
              <a:buFont typeface="+mj-lt"/>
              <a:buAutoNum type="arabicPeriod"/>
            </a:pPr>
            <a:r>
              <a:rPr dirty="0" sz="6400" lang="en-US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dirty="0" sz="6400" lang="en-US"/>
          </a:p>
          <a:p>
            <a:pPr algn="l" fontAlgn="base">
              <a:buFont typeface="+mj-lt"/>
              <a:buAutoNum type="arabicPeriod"/>
            </a:pPr>
            <a:r>
              <a:rPr dirty="0" sz="6400" lang="en-US"/>
              <a:t>One-Time-Passwords – Using OTP’s as password may be safe as every time we login we have to use a new password.</a:t>
            </a:r>
            <a:endParaRPr dirty="0" sz="6400" lang="en-US"/>
          </a:p>
          <a:p>
            <a:pPr algn="l" fontAlgn="base">
              <a:buFont typeface="+mj-lt"/>
              <a:buAutoNum type="arabicPeriod"/>
            </a:pPr>
            <a:r>
              <a:rPr dirty="0" sz="6400" lang="en-US"/>
              <a:t>Patterns or mouse-recognition – On android devices used pattern as a password of applications and on PC use mouse recognition, mouse program uses mouse gestures instead of stylus.</a:t>
            </a:r>
            <a:endParaRPr dirty="0" sz="6400" lang="en-US"/>
          </a:p>
          <a:p>
            <a:pPr algn="l" fontAlgn="base">
              <a:buFont typeface="+mj-lt"/>
              <a:buAutoNum type="arabicPeriod"/>
            </a:pPr>
            <a:r>
              <a:rPr dirty="0" sz="6400" lang="en-US"/>
              <a:t>Voice to Text Converter – This software helps to prevent Keylogging which targets a specific part of our keyboard.</a:t>
            </a:r>
            <a:endParaRPr dirty="0" sz="640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b="1" dirty="0" sz="3200" lang="en-US">
                <a:latin typeface="+mj-lt"/>
              </a:rPr>
              <a:t>The "Wow" Factor in Our Solution</a:t>
            </a:r>
            <a:br>
              <a:rPr altLang="en-US" b="1" dirty="0" sz="3200" lang="en-US">
                <a:latin typeface="+mj-lt"/>
              </a:rPr>
            </a:br>
            <a:endParaRPr dirty="0" lang="en-IN"/>
          </a:p>
        </p:txBody>
      </p:sp>
      <p:sp>
        <p:nvSpPr>
          <p:cNvPr id="1048609" name="Content Placeholder 2"/>
          <p:cNvSpPr/>
          <p:nvPr>
            <p:ph idx="1"/>
          </p:nvPr>
        </p:nvSpPr>
        <p:spPr/>
        <p:txBody>
          <a:bodyPr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Mellow</dc:creator>
  <cp:lastModifiedBy>iPhone</cp:lastModifiedBy>
  <dcterms:created xsi:type="dcterms:W3CDTF">1969-12-31T18:30:00Z</dcterms:created>
  <dcterms:modified xsi:type="dcterms:W3CDTF">2024-06-25T09:05:57Z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