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FF"/>
    <a:srgbClr val="FFCCFF"/>
    <a:srgbClr val="039397"/>
    <a:srgbClr val="99FF99"/>
    <a:srgbClr val="FF99FF"/>
    <a:srgbClr val="01D1CC"/>
    <a:srgbClr val="F7F9A5"/>
    <a:srgbClr val="66FF66"/>
    <a:srgbClr val="019995"/>
    <a:srgbClr val="F6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6" autoAdjust="0"/>
    <p:restoredTop sz="94467" autoAdjust="0"/>
  </p:normalViewPr>
  <p:slideViewPr>
    <p:cSldViewPr snapToGrid="0">
      <p:cViewPr varScale="1">
        <p:scale>
          <a:sx n="78" d="100"/>
          <a:sy n="7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AB34-7D4E-417F-9993-65D0B5E6A18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301EC-33C6-4F37-81BD-7877A917B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0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301EC-33C6-4F37-81BD-7877A917BE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8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17F8-8F12-39A4-B58C-40DEBB5D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72FB9-CD94-FBEF-E8B5-09CB4561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6025-F726-A812-F98A-B0DD756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3391-A05E-E48E-698F-823D0368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3DC4-455B-DC1F-3DF5-47F55450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4677-E825-7EA0-2BAB-9BF1F130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5E18-2CCB-D81E-3087-337EC8F4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E289-04B9-8EFC-7437-B0293E90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EA95-83E1-11BE-D6AB-5C331F1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74E5-4160-13FA-9B4B-2517DA4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DA75E-4962-DB2E-9D33-33B2AE393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19E7D-E1CE-D174-C4BC-8417B913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358A-B397-463A-A9A5-4BCA2FCC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539F-2619-DC5C-E0CD-E9D07D2F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0B3A-6FF3-F14D-D028-418377A4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A90E-9993-F4DF-7A2B-BBF4BD87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87E9-D09F-D4E2-9F70-A77504C6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3354-FC63-2423-BB63-A20733FA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2F7C-E4C4-EAAB-73C6-44456409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A1C8-8578-F411-90B9-C5C9E53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64E8-F838-E823-C1B2-CF727460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09B3-1363-C677-DF19-C7D7E746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83E2-FA45-AB9A-4EC2-DB74DA6A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6ED1-62A4-BA05-6799-3A79E80E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837A-B58A-DC68-DA84-45B2AE5C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4B2E-9F99-A7B5-9E77-53842A8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8F68-8043-40C8-2CEE-9F35E395A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2ED5-B27B-F3DB-9FC4-EDB2558B5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73A8-058A-4B81-971D-EBB6BD6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2B38-73F0-DAF5-1D3B-792F251B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73079-8877-41DC-1A9A-6C1792A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8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3F96-DD05-4182-D275-523C62EF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18DC3-F228-FF2F-FD3C-A53F5845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CAF00-0A1A-3AAF-E816-606599BF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789AD-C802-282B-FBBE-97A0BD891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18A64-61DE-793E-E9DE-6AD011A75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29AA-CE7C-0807-0E3A-297046E9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F9F49-F7F1-BBC5-6892-97D286F5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388D2-1B04-5975-1FFF-FE9B8B19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9A0F-8A07-87AC-89AF-087C058C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F32B2-A323-A20E-F84D-235472AF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94A2A-FB7B-FB9B-920C-65B2BADC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1A771-41A2-9C4D-6DA8-C8D94F5B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9C1CE-364E-D60D-AFF2-28C15911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AB486-CDD2-16BC-ADC6-3F7456FA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A1F4-C832-71AE-F2A6-EE4959E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FA85-182E-4EAA-074C-01E21E2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6F5D-D122-B533-1EEF-737BBE99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60EA9-8B0D-6F25-DB6B-9B99C2BE1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E0C84-185B-D9D4-E683-576E3EEB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DBB4-C340-C3A7-6CA9-877593C9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DE9D-DA22-803D-F269-7FF9B47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4988-52C4-E6F9-510F-0C1861DA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BB6ED-0379-642D-544F-FD29975B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F6B7-B475-2B4C-4C14-47F2403F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D7E24-9BD4-45D5-A47B-AFCEBEF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F354-5A3D-EACA-346A-3596487B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4C66C-A140-F66B-B5F4-993E298C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5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E61D2-7918-3557-E47C-B0CBC559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4E09A-EA15-BDC1-18AE-9DAA5EDD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D174-45BA-4EA3-E31B-5BC8F4FD7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0088-1A3F-454D-BF6A-E83D4625D96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26C0-F919-D6A8-8B1E-3969BC5E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58FA-0F8D-09AD-D74F-1AB380B9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C5C7-46A9-48EE-BCB1-3AB259B31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EF492F-FF15-AFF5-4142-A7DD6444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561" y="2721881"/>
            <a:ext cx="7556878" cy="1414237"/>
          </a:xfrm>
        </p:spPr>
        <p:txBody>
          <a:bodyPr>
            <a:noAutofit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AVISHKAR</a:t>
            </a:r>
            <a:endParaRPr lang="en-IN" sz="8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IN" sz="8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IN" sz="8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IN" sz="8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1A9CB-35A6-922B-2A97-7FD9FE21D03C}"/>
              </a:ext>
            </a:extLst>
          </p:cNvPr>
          <p:cNvSpPr txBox="1"/>
          <p:nvPr/>
        </p:nvSpPr>
        <p:spPr>
          <a:xfrm>
            <a:off x="342000" y="5662732"/>
            <a:ext cx="2659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21P61A6286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-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DA463-8333-BB53-A2F2-415FB88388AC}"/>
              </a:ext>
            </a:extLst>
          </p:cNvPr>
          <p:cNvSpPr txBox="1"/>
          <p:nvPr/>
        </p:nvSpPr>
        <p:spPr>
          <a:xfrm>
            <a:off x="10080171" y="5662731"/>
            <a:ext cx="1769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VARSHITH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21P61A66M4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 - D</a:t>
            </a:r>
          </a:p>
        </p:txBody>
      </p:sp>
      <p:pic>
        <p:nvPicPr>
          <p:cNvPr id="4" name="Google Shape;148;p1">
            <a:extLst>
              <a:ext uri="{FF2B5EF4-FFF2-40B4-BE49-F238E27FC236}">
                <a16:creationId xmlns:a16="http://schemas.microsoft.com/office/drawing/2014/main" id="{D3994EA0-0B7B-3874-D2BB-B4DBB36DC5A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342000" y="212262"/>
            <a:ext cx="5119200" cy="10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5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005677-7E5B-8883-89BE-005EC198CFE4}"/>
              </a:ext>
            </a:extLst>
          </p:cNvPr>
          <p:cNvSpPr txBox="1"/>
          <p:nvPr/>
        </p:nvSpPr>
        <p:spPr>
          <a:xfrm>
            <a:off x="1572985" y="2321004"/>
            <a:ext cx="9046029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</a:t>
            </a:r>
            <a:r>
              <a:rPr lang="en-IN" sz="6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aste Management System for </a:t>
            </a:r>
            <a:r>
              <a:rPr lang="en-IN" sz="6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 </a:t>
            </a:r>
            <a:r>
              <a:rPr lang="en-IN" sz="6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ity</a:t>
            </a:r>
            <a:endParaRPr lang="en-IN" sz="6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09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9FDD-167D-2884-D3CF-53D7957B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7" y="821657"/>
            <a:ext cx="6634655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Explanation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D35B-B93D-4576-E56F-F5BACAD4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7" y="1973674"/>
            <a:ext cx="10902943" cy="3948155"/>
          </a:xfrm>
        </p:spPr>
        <p:txBody>
          <a:bodyPr>
            <a:normAutofit/>
          </a:bodyPr>
          <a:lstStyle/>
          <a:p>
            <a:pPr marL="358775" indent="-358775"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today's world, we frequently see garbage bins or dust bins placed in public places are overflowing.</a:t>
            </a:r>
          </a:p>
          <a:p>
            <a:pPr marL="358775" indent="-358775"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creates an unhygienic condition for the people and a bad smell around the surroundings. This leads to the spread of some deadly diseases and human illnesses.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58775" indent="-358775" algn="just"/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 inefficiency of the trash collection system is due to the lack of timely notification to the authorities, resulting in overflowing garbage.</a:t>
            </a:r>
          </a:p>
          <a:p>
            <a:pPr marL="358775" indent="-358775" algn="just"/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improve the quality of life for individuals, it is imperative to ensure a safer and healthier environment by enhancing the efficiency of waste collection.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58775" indent="-358775"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avoid such situations, we are planning to design an IoT-based solution that can greatly optimize collection services and reduce the operational cost for cities.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58775" indent="-358775" algn="just"/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shift to innovative waste management techniques involves a data-centric approach to the collection process.</a:t>
            </a:r>
          </a:p>
        </p:txBody>
      </p:sp>
    </p:spTree>
    <p:extLst>
      <p:ext uri="{BB962C8B-B14F-4D97-AF65-F5344CB8AC3E}">
        <p14:creationId xmlns:p14="http://schemas.microsoft.com/office/powerpoint/2010/main" val="362772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4E51-197A-2633-8D59-9C366D8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655992"/>
            <a:ext cx="2934600" cy="885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66F-D1EB-4364-8CD2-85428857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71" y="1759857"/>
            <a:ext cx="7833172" cy="3487057"/>
          </a:xfrm>
        </p:spPr>
        <p:txBody>
          <a:bodyPr>
            <a:normAutofit/>
          </a:bodyPr>
          <a:lstStyle/>
          <a:p>
            <a:pPr marL="533400" indent="-358775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solutions to the given problem is E-bins on an IoT-based platform.</a:t>
            </a:r>
          </a:p>
          <a:p>
            <a:pPr marL="533400" indent="-358775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E-bins will be equipped with GPS for precise location, which will make it easier to collect and throw away the garbage.</a:t>
            </a:r>
          </a:p>
          <a:p>
            <a:pPr marL="533400" indent="-358775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panels are affixed to the tops of the E-bins, helping to power the sensors.</a:t>
            </a:r>
          </a:p>
          <a:p>
            <a:pPr marL="533400" indent="-358775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sensors assist in indicating the level of trash in the E-bins; once the level reaches maximum, a sign indicating "The Bag is Full" appears.</a:t>
            </a:r>
          </a:p>
          <a:p>
            <a:pPr marL="174625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358775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Smart Waste Management System - My city 360 Innovation Ltd">
            <a:extLst>
              <a:ext uri="{FF2B5EF4-FFF2-40B4-BE49-F238E27FC236}">
                <a16:creationId xmlns:a16="http://schemas.microsoft.com/office/drawing/2014/main" id="{2B64DCAF-DFBF-A08B-FE97-C6A3B71BE5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FF799-355B-F2D9-FAFF-882DF7531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7" b="93333" l="10000" r="90000">
                        <a14:foregroundMark x1="20500" y1="83467" x2="18167" y2="92000"/>
                        <a14:foregroundMark x1="32500" y1="85333" x2="32833" y2="92267"/>
                        <a14:foregroundMark x1="70679" y1="92267" x2="70667" y2="93067"/>
                        <a14:foregroundMark x1="70667" y1="93067" x2="70231" y2="93057"/>
                        <a14:foregroundMark x1="56386" y1="72283" x2="56064" y2="72276"/>
                        <a14:foregroundMark x1="67667" y1="72533" x2="57455" y2="72307"/>
                        <a14:foregroundMark x1="56454" y1="72800" x2="57552" y2="75215"/>
                        <a14:foregroundMark x1="56333" y1="72533" x2="56454" y2="72800"/>
                        <a14:foregroundMark x1="79946" y1="20288" x2="84167" y2="20800"/>
                        <a14:foregroundMark x1="79368" y1="20218" x2="79628" y2="20249"/>
                        <a14:foregroundMark x1="77155" y1="19950" x2="77402" y2="19980"/>
                        <a14:foregroundMark x1="75335" y1="19729" x2="75682" y2="19771"/>
                        <a14:foregroundMark x1="70000" y1="19733" x2="70500" y2="19733"/>
                        <a14:foregroundMark x1="66894" y1="19733" x2="67223" y2="19733"/>
                        <a14:foregroundMark x1="64561" y1="19733" x2="64727" y2="19733"/>
                        <a14:foregroundMark x1="62394" y1="19733" x2="62561" y2="19733"/>
                        <a14:foregroundMark x1="59227" y1="19733" x2="59541" y2="19733"/>
                        <a14:foregroundMark x1="62167" y1="28267" x2="74000" y2="28000"/>
                        <a14:foregroundMark x1="74000" y1="28000" x2="76833" y2="28000"/>
                        <a14:foregroundMark x1="61636" y1="24249" x2="63167" y2="26133"/>
                        <a14:foregroundMark x1="77333" y1="28533" x2="76500" y2="28533"/>
                        <a14:foregroundMark x1="83833" y1="20800" x2="84833" y2="21867"/>
                        <a14:foregroundMark x1="75725" y1="19878" x2="75282" y2="19862"/>
                        <a14:foregroundMark x1="77419" y1="19938" x2="77163" y2="19929"/>
                        <a14:foregroundMark x1="60606" y1="20000" x2="60500" y2="20000"/>
                        <a14:foregroundMark x1="60606" y1="20000" x2="60167" y2="20000"/>
                        <a14:foregroundMark x1="56235" y1="21539" x2="56000" y2="22667"/>
                        <a14:foregroundMark x1="56167" y1="22400" x2="56000" y2="24533"/>
                        <a14:foregroundMark x1="56167" y1="24000" x2="56000" y2="25600"/>
                        <a14:foregroundMark x1="56167" y1="25333" x2="56000" y2="26667"/>
                        <a14:foregroundMark x1="56117" y1="27225" x2="56167" y2="27467"/>
                        <a14:foregroundMark x1="56000" y1="26667" x2="56038" y2="26848"/>
                        <a14:foregroundMark x1="56667" y1="26400" x2="56667" y2="26743"/>
                        <a14:foregroundMark x1="56167" y1="27162" x2="56167" y2="27371"/>
                        <a14:foregroundMark x1="32333" y1="13067" x2="32253" y2="11915"/>
                        <a14:foregroundMark x1="70939" y1="18311" x2="71000" y2="18933"/>
                        <a14:foregroundMark x1="62667" y1="80267" x2="59000" y2="80267"/>
                        <a14:foregroundMark x1="59833" y1="80267" x2="59167" y2="80267"/>
                        <a14:foregroundMark x1="59833" y1="80267" x2="59000" y2="80267"/>
                        <a14:foregroundMark x1="59500" y1="80267" x2="58667" y2="80267"/>
                        <a14:foregroundMark x1="56273" y1="72000" x2="56000" y2="72000"/>
                        <a14:foregroundMark x1="56379" y1="72267" x2="55833" y2="72267"/>
                        <a14:foregroundMark x1="58167" y1="72267" x2="56833" y2="72267"/>
                        <a14:foregroundMark x1="56379" y1="72267" x2="56000" y2="72267"/>
                        <a14:foregroundMark x1="57333" y1="72267" x2="56545" y2="72267"/>
                        <a14:backgroundMark x1="59000" y1="32989" x2="59000" y2="45333"/>
                        <a14:backgroundMark x1="59000" y1="45333" x2="65086" y2="33849"/>
                        <a14:backgroundMark x1="65935" y1="33849" x2="72167" y2="45067"/>
                        <a14:backgroundMark x1="72167" y1="45067" x2="78333" y2="33600"/>
                        <a14:backgroundMark x1="78333" y1="33600" x2="79667" y2="47467"/>
                        <a14:backgroundMark x1="79667" y1="47467" x2="86000" y2="35733"/>
                        <a14:backgroundMark x1="75860" y1="32104" x2="75282" y2="31897"/>
                        <a14:backgroundMark x1="86000" y1="35733" x2="77153" y2="32567"/>
                        <a14:backgroundMark x1="59167" y1="51200" x2="61000" y2="34933"/>
                        <a14:backgroundMark x1="60000" y1="50667" x2="59835" y2="33582"/>
                        <a14:backgroundMark x1="78190" y1="30687" x2="83500" y2="30933"/>
                        <a14:backgroundMark x1="76602" y1="30614" x2="77341" y2="30648"/>
                        <a14:backgroundMark x1="83500" y1="30933" x2="77167" y2="46400"/>
                        <a14:backgroundMark x1="77167" y1="46400" x2="81667" y2="33333"/>
                        <a14:backgroundMark x1="81667" y1="33333" x2="72500" y2="35733"/>
                        <a14:backgroundMark x1="78151" y1="30588" x2="88000" y2="30400"/>
                        <a14:backgroundMark x1="76604" y1="30618" x2="77324" y2="30604"/>
                        <a14:backgroundMark x1="78571" y1="31644" x2="86167" y2="30933"/>
                        <a14:backgroundMark x1="76936" y1="31797" x2="77768" y2="31719"/>
                        <a14:backgroundMark x1="75260" y1="31953" x2="75701" y2="31912"/>
                        <a14:backgroundMark x1="60500" y1="33333" x2="61870" y2="33205"/>
                        <a14:backgroundMark x1="75000" y1="7733" x2="75333" y2="9867"/>
                        <a14:backgroundMark x1="55939" y1="72533" x2="55500" y2="72533"/>
                        <a14:backgroundMark x1="60167" y1="39467" x2="60333" y2="45600"/>
                        <a14:backgroundMark x1="76303" y1="29333" x2="76818" y2="29333"/>
                        <a14:backgroundMark x1="58500" y1="19467" x2="59333" y2="19467"/>
                        <a14:backgroundMark x1="59667" y1="19467" x2="60009" y2="19604"/>
                        <a14:backgroundMark x1="61379" y1="19467" x2="62500" y2="19467"/>
                        <a14:backgroundMark x1="62667" y1="19467" x2="64667" y2="19467"/>
                        <a14:backgroundMark x1="64833" y1="19467" x2="67000" y2="19467"/>
                        <a14:backgroundMark x1="67773" y1="19733" x2="70000" y2="19733"/>
                        <a14:backgroundMark x1="71000" y1="19733" x2="73167" y2="19733"/>
                        <a14:backgroundMark x1="73167" y1="19733" x2="75333" y2="19733"/>
                        <a14:backgroundMark x1="71000" y1="19733" x2="70500" y2="19733"/>
                        <a14:backgroundMark x1="76000" y1="19733" x2="77333" y2="19467"/>
                        <a14:backgroundMark x1="76167" y1="19733" x2="75667" y2="19733"/>
                        <a14:backgroundMark x1="77500" y1="19733" x2="78333" y2="19733"/>
                        <a14:backgroundMark x1="78333" y1="19733" x2="79333" y2="19733"/>
                        <a14:backgroundMark x1="79167" y1="19467" x2="79667" y2="19467"/>
                        <a14:backgroundMark x1="79833" y1="19733" x2="80167" y2="19733"/>
                        <a14:backgroundMark x1="57333" y1="19733" x2="57045" y2="19733"/>
                        <a14:backgroundMark x1="56833" y1="19733" x2="56727" y2="19733"/>
                        <a14:backgroundMark x1="41333" y1="9067" x2="51667" y2="9067"/>
                        <a14:backgroundMark x1="32333" y1="12800" x2="43833" y2="9867"/>
                        <a14:backgroundMark x1="43833" y1="9867" x2="67833" y2="10133"/>
                        <a14:backgroundMark x1="67833" y1="10133" x2="70833" y2="18400"/>
                        <a14:backgroundMark x1="34000" y1="9867" x2="32000" y2="11467"/>
                        <a14:backgroundMark x1="32167" y1="12533" x2="32167" y2="11733"/>
                        <a14:backgroundMark x1="32833" y1="92800" x2="70333" y2="92800"/>
                        <a14:backgroundMark x1="70333" y1="92800" x2="71167" y2="81333"/>
                        <a14:backgroundMark x1="70833" y1="81600" x2="70833" y2="92267"/>
                        <a14:backgroundMark x1="58500" y1="19733" x2="57833" y2="19733"/>
                        <a14:backgroundMark x1="61500" y1="19733" x2="60500" y2="19733"/>
                        <a14:backgroundMark x1="56667" y1="29067" x2="58667" y2="29067"/>
                        <a14:backgroundMark x1="67500" y1="19733" x2="67500" y2="19733"/>
                        <a14:backgroundMark x1="55333" y1="27733" x2="55500" y2="28000"/>
                        <a14:backgroundMark x1="55667" y1="28000" x2="56000" y2="28533"/>
                        <a14:backgroundMark x1="56167" y1="28533" x2="56333" y2="28800"/>
                        <a14:backgroundMark x1="56833" y1="29333" x2="56833" y2="29333"/>
                        <a14:backgroundMark x1="57000" y1="29067" x2="57500" y2="29067"/>
                        <a14:backgroundMark x1="56500" y1="71733" x2="56500" y2="71733"/>
                        <a14:backgroundMark x1="56333" y1="71733" x2="56167" y2="71733"/>
                        <a14:backgroundMark x1="56333" y1="71733" x2="56167" y2="71733"/>
                        <a14:backgroundMark x1="56667" y1="19733" x2="56000" y2="20267"/>
                        <a14:backgroundMark x1="56000" y1="20267" x2="55667" y2="20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080" y="1541592"/>
            <a:ext cx="3302977" cy="3487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9D466-0B3A-6499-1D0F-8D5E9C3CB97F}"/>
              </a:ext>
            </a:extLst>
          </p:cNvPr>
          <p:cNvSpPr txBox="1"/>
          <p:nvPr/>
        </p:nvSpPr>
        <p:spPr>
          <a:xfrm>
            <a:off x="508457" y="4916298"/>
            <a:ext cx="1117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358775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E-bin is full, the trash van will receive the location of the E-bin for collection of the trash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2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26B4-5F38-059C-CBD3-3E3D5D1B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86" y="549516"/>
            <a:ext cx="7122662" cy="885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Solution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F2F4-5EAE-BF74-DF90-3F3FB1D0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99" y="1818299"/>
            <a:ext cx="7122663" cy="3874930"/>
          </a:xfrm>
        </p:spPr>
        <p:txBody>
          <a:bodyPr>
            <a:normAutofit/>
          </a:bodyPr>
          <a:lstStyle/>
          <a:p>
            <a:pPr marL="631825" indent="-36036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E-bins include smart sensors and GPS, which help to locate the trash, and E-bin fill levels are measured using ultrasound technology.</a:t>
            </a:r>
          </a:p>
          <a:p>
            <a:pPr marL="631825" indent="-36036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E-bins transmit data to a smart waste management system via a cloud-based platform and several IoT protocols, allowing us to collect data.</a:t>
            </a:r>
          </a:p>
          <a:p>
            <a:pPr marL="631825" indent="-36036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sensors help calculate the accurate weight of the trash. Solar panels are installed on top of the E-bins to help charge the battery that powers the E-bins.</a:t>
            </a:r>
          </a:p>
          <a:p>
            <a:pPr marL="631825" indent="-36036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such software are Sig Fox and LoRa WAN.</a:t>
            </a:r>
          </a:p>
          <a:p>
            <a:pPr marL="631825" indent="-360363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62E4A-B0E4-9A9C-F341-2AE0A379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48" y="1818299"/>
            <a:ext cx="3679666" cy="29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F752-39DA-000B-C5AB-3E8E0D0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72" y="603680"/>
            <a:ext cx="10576371" cy="885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Existing Solutions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5015-DB39-4C4F-96C4-53F9656F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11" y="1791600"/>
            <a:ext cx="8020708" cy="3194057"/>
          </a:xfrm>
        </p:spPr>
        <p:txBody>
          <a:bodyPr>
            <a:normAutofit/>
          </a:bodyPr>
          <a:lstStyle/>
          <a:p>
            <a:pPr marL="533400" indent="-358775" algn="just">
              <a:tabLst>
                <a:tab pos="533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 that are present today are not being maintained properly, and the trash is not being placed in a proper way.</a:t>
            </a:r>
          </a:p>
          <a:p>
            <a:pPr marL="533400" indent="-358775" algn="just">
              <a:tabLst>
                <a:tab pos="533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E-trash bins will bring new innovations and ideas to garbage collection and waste management.</a:t>
            </a:r>
          </a:p>
          <a:p>
            <a:pPr marL="533400" indent="-358775" algn="just">
              <a:tabLst>
                <a:tab pos="533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with other software like Zigbee, RSM, and RFID, the IoT is easier to use.</a:t>
            </a:r>
          </a:p>
          <a:p>
            <a:pPr marL="533400" indent="-358775" algn="just">
              <a:tabLst>
                <a:tab pos="5334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waste management solution for E-trash bins includes smart sensors and GPS, which help in accurately locating the trash bin, and ultrasound technology is used to measure the fill level in e-trash bins.</a:t>
            </a:r>
          </a:p>
          <a:p>
            <a:pPr marL="533400" indent="-358775" algn="just">
              <a:tabLst>
                <a:tab pos="5334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 Waste, Printer Cartridge, Cell Phone Recycling Bins">
            <a:extLst>
              <a:ext uri="{FF2B5EF4-FFF2-40B4-BE49-F238E27FC236}">
                <a16:creationId xmlns:a16="http://schemas.microsoft.com/office/drawing/2014/main" id="{C1BB1576-17C1-950B-3DC4-3CEFDF3B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5" b="90000" l="9886" r="98099">
                        <a14:foregroundMark x1="38403" y1="21667" x2="39119" y2="9108"/>
                        <a14:foregroundMark x1="60524" y1="5857" x2="78707" y2="3750"/>
                        <a14:foregroundMark x1="57321" y1="6228" x2="59249" y2="6005"/>
                        <a14:foregroundMark x1="46455" y1="7488" x2="55452" y2="6445"/>
                        <a14:foregroundMark x1="78707" y1="3750" x2="84171" y2="5649"/>
                        <a14:foregroundMark x1="57747" y1="3053" x2="57454" y2="3028"/>
                        <a14:foregroundMark x1="85604" y1="5456" x2="61550" y2="3381"/>
                        <a14:foregroundMark x1="93156" y1="24583" x2="93241" y2="24344"/>
                        <a14:foregroundMark x1="85932" y1="5208" x2="86312" y2="5833"/>
                        <a14:foregroundMark x1="85932" y1="5833" x2="87072" y2="6667"/>
                        <a14:foregroundMark x1="83650" y1="10208" x2="85932" y2="10208"/>
                        <a14:foregroundMark x1="85932" y1="8750" x2="88973" y2="8750"/>
                        <a14:foregroundMark x1="88593" y1="7292" x2="89734" y2="7292"/>
                        <a14:foregroundMark x1="87833" y1="6250" x2="89354" y2="6250"/>
                        <a14:foregroundMark x1="89354" y1="6875" x2="92395" y2="9792"/>
                        <a14:foregroundMark x1="92395" y1="11875" x2="92395" y2="14583"/>
                        <a14:foregroundMark x1="89354" y1="11667" x2="90494" y2="14375"/>
                        <a14:foregroundMark x1="90114" y1="11042" x2="90114" y2="11875"/>
                        <a14:foregroundMark x1="92015" y1="15833" x2="92776" y2="17500"/>
                        <a14:foregroundMark x1="91635" y1="14375" x2="91635" y2="17500"/>
                        <a14:foregroundMark x1="89734" y1="10833" x2="88213" y2="11250"/>
                        <a14:foregroundMark x1="91255" y1="10833" x2="87452" y2="9792"/>
                        <a14:foregroundMark x1="52852" y1="1875" x2="52328" y2="1982"/>
                        <a14:foregroundMark x1="37643" y1="22708" x2="39163" y2="6667"/>
                        <a14:foregroundMark x1="38023" y1="13125" x2="39163" y2="6667"/>
                        <a14:foregroundMark x1="56619" y1="2083" x2="55894" y2="2083"/>
                        <a14:backgroundMark x1="93061" y1="17500" x2="93156" y2="17708"/>
                        <a14:backgroundMark x1="93156" y1="17708" x2="92395" y2="23958"/>
                        <a14:backgroundMark x1="94962" y1="17500" x2="93916" y2="24375"/>
                        <a14:backgroundMark x1="93156" y1="27708" x2="93156" y2="22083"/>
                        <a14:backgroundMark x1="40756" y1="3972" x2="39544" y2="4167"/>
                        <a14:backgroundMark x1="52471" y1="2083" x2="41521" y2="3848"/>
                        <a14:backgroundMark x1="56096" y1="2258" x2="53232" y2="2083"/>
                        <a14:backgroundMark x1="40304" y1="4167" x2="37262" y2="7917"/>
                        <a14:backgroundMark x1="59316" y1="1458" x2="55894" y2="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51" y="1586819"/>
            <a:ext cx="2604464" cy="319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59EC3-2F46-8A24-D9C9-EFA65A128B96}"/>
              </a:ext>
            </a:extLst>
          </p:cNvPr>
          <p:cNvSpPr txBox="1"/>
          <p:nvPr/>
        </p:nvSpPr>
        <p:spPr>
          <a:xfrm>
            <a:off x="420611" y="4824420"/>
            <a:ext cx="1110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the other bins that rely on less accurate IR sensors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navigation, these </a:t>
            </a:r>
          </a:p>
          <a:p>
            <a:pPr marL="1905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E-trash bins use a more precise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7D63-518C-3572-EF9C-99FE8A98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2" y="571285"/>
            <a:ext cx="5169600" cy="885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C797-6D01-3D0D-B0BC-8CBA1DD1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0" y="1747616"/>
            <a:ext cx="7055070" cy="3997280"/>
          </a:xfrm>
        </p:spPr>
        <p:txBody>
          <a:bodyPr>
            <a:normAutofit/>
          </a:bodyPr>
          <a:lstStyle/>
          <a:p>
            <a:pPr marL="631825" indent="-360363" algn="just"/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applications in smart waste management systems are replacing garbage collection trucks and sanitation department workers.</a:t>
            </a:r>
          </a:p>
          <a:p>
            <a:pPr marL="631825" indent="-360363" algn="just"/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applications help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more efficient waste management to citizens.</a:t>
            </a:r>
          </a:p>
          <a:p>
            <a:pPr marL="631825" indent="-360363" algn="just"/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be difficult for IoT applications to reach remote areas for smart waste management.</a:t>
            </a:r>
          </a:p>
          <a:p>
            <a:pPr marL="631825" indent="-360363" algn="just"/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requires more waste bins for separate waste collection as per the population of the city, which results in a high initial cost due to the expensive smart dustbins compared to other methods.</a:t>
            </a: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eography Study Material for Gujarat PSC Updated for 2019 to 2020 ...">
            <a:extLst>
              <a:ext uri="{FF2B5EF4-FFF2-40B4-BE49-F238E27FC236}">
                <a16:creationId xmlns:a16="http://schemas.microsoft.com/office/drawing/2014/main" id="{86E7EE44-478F-A02F-0989-C18772B3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038968"/>
            <a:ext cx="3522833" cy="27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2C8D5-CDE3-8A98-6DC5-0C9795060081}"/>
              </a:ext>
            </a:extLst>
          </p:cNvPr>
          <p:cNvSpPr txBox="1"/>
          <p:nvPr/>
        </p:nvSpPr>
        <p:spPr>
          <a:xfrm>
            <a:off x="3915103" y="2875002"/>
            <a:ext cx="4361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QUERIES?</a:t>
            </a:r>
            <a:endParaRPr lang="en-US"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9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5847-AA31-B925-C593-5AAE1B8D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109" y="3032891"/>
            <a:ext cx="4317781" cy="792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762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587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Problem Explanation</vt:lpstr>
      <vt:lpstr>Solution</vt:lpstr>
      <vt:lpstr>Feasibility of Solution</vt:lpstr>
      <vt:lpstr>Comparing with Existing Solutions</vt:lpstr>
      <vt:lpstr>Applications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Kumar;vis</dc:creator>
  <cp:lastModifiedBy>vishal panigrahi</cp:lastModifiedBy>
  <cp:revision>52</cp:revision>
  <dcterms:created xsi:type="dcterms:W3CDTF">2023-01-09T16:02:13Z</dcterms:created>
  <dcterms:modified xsi:type="dcterms:W3CDTF">2023-01-31T06:23:01Z</dcterms:modified>
</cp:coreProperties>
</file>