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4" r:id="rId8"/>
    <p:sldId id="265" r:id="rId9"/>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74"/>
    <p:restoredTop sz="94657"/>
  </p:normalViewPr>
  <p:slideViewPr>
    <p:cSldViewPr>
      <p:cViewPr varScale="1">
        <p:scale>
          <a:sx n="62" d="100"/>
          <a:sy n="62" d="100"/>
        </p:scale>
        <p:origin x="216" y="8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8000" b="0" i="0">
                <a:solidFill>
                  <a:schemeClr val="tx1"/>
                </a:solidFill>
                <a:latin typeface="Calibri"/>
                <a:cs typeface="Calibri"/>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147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47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chemeClr val="tx1"/>
                </a:solidFill>
                <a:latin typeface="Calibri"/>
                <a:cs typeface="Calibri"/>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F3EB"/>
          </a:solidFill>
        </p:spPr>
        <p:txBody>
          <a:bodyPr wrap="square" lIns="0" tIns="0" rIns="0" bIns="0" rtlCol="0"/>
          <a:lstStyle/>
          <a:p>
            <a:endParaRPr/>
          </a:p>
        </p:txBody>
      </p:sp>
      <p:sp>
        <p:nvSpPr>
          <p:cNvPr id="17" name="bg object 17"/>
          <p:cNvSpPr/>
          <p:nvPr/>
        </p:nvSpPr>
        <p:spPr>
          <a:xfrm>
            <a:off x="15915856" y="0"/>
            <a:ext cx="1449705" cy="1673225"/>
          </a:xfrm>
          <a:custGeom>
            <a:avLst/>
            <a:gdLst/>
            <a:ahLst/>
            <a:cxnLst/>
            <a:rect l="l" t="t" r="r" b="b"/>
            <a:pathLst>
              <a:path w="1449705" h="1673225">
                <a:moveTo>
                  <a:pt x="724992" y="1673225"/>
                </a:moveTo>
                <a:lnTo>
                  <a:pt x="675161" y="1671417"/>
                </a:lnTo>
                <a:lnTo>
                  <a:pt x="625515" y="1666232"/>
                </a:lnTo>
                <a:lnTo>
                  <a:pt x="576618" y="1658024"/>
                </a:lnTo>
                <a:lnTo>
                  <a:pt x="529033" y="1647152"/>
                </a:lnTo>
                <a:lnTo>
                  <a:pt x="483323" y="1633969"/>
                </a:lnTo>
                <a:lnTo>
                  <a:pt x="437542" y="1617097"/>
                </a:lnTo>
                <a:lnTo>
                  <a:pt x="393344" y="1597420"/>
                </a:lnTo>
                <a:lnTo>
                  <a:pt x="350850" y="1575054"/>
                </a:lnTo>
                <a:lnTo>
                  <a:pt x="310181" y="1550117"/>
                </a:lnTo>
                <a:lnTo>
                  <a:pt x="271457" y="1522724"/>
                </a:lnTo>
                <a:lnTo>
                  <a:pt x="234799" y="1492993"/>
                </a:lnTo>
                <a:lnTo>
                  <a:pt x="200328" y="1461039"/>
                </a:lnTo>
                <a:lnTo>
                  <a:pt x="168165" y="1426980"/>
                </a:lnTo>
                <a:lnTo>
                  <a:pt x="138429" y="1390932"/>
                </a:lnTo>
                <a:lnTo>
                  <a:pt x="111243" y="1353012"/>
                </a:lnTo>
                <a:lnTo>
                  <a:pt x="86727" y="1313336"/>
                </a:lnTo>
                <a:lnTo>
                  <a:pt x="65000" y="1272021"/>
                </a:lnTo>
                <a:lnTo>
                  <a:pt x="46185" y="1229183"/>
                </a:lnTo>
                <a:lnTo>
                  <a:pt x="30402" y="1184940"/>
                </a:lnTo>
                <a:lnTo>
                  <a:pt x="17771" y="1139407"/>
                </a:lnTo>
                <a:lnTo>
                  <a:pt x="8413" y="1092701"/>
                </a:lnTo>
                <a:lnTo>
                  <a:pt x="2449" y="1044939"/>
                </a:lnTo>
                <a:lnTo>
                  <a:pt x="0" y="996238"/>
                </a:lnTo>
                <a:lnTo>
                  <a:pt x="0" y="0"/>
                </a:lnTo>
                <a:lnTo>
                  <a:pt x="1449209" y="0"/>
                </a:lnTo>
                <a:lnTo>
                  <a:pt x="1449209" y="996975"/>
                </a:lnTo>
                <a:lnTo>
                  <a:pt x="1446732" y="1045326"/>
                </a:lnTo>
                <a:lnTo>
                  <a:pt x="1440693" y="1092779"/>
                </a:lnTo>
                <a:lnTo>
                  <a:pt x="1431221" y="1139217"/>
                </a:lnTo>
                <a:lnTo>
                  <a:pt x="1418447" y="1184524"/>
                </a:lnTo>
                <a:lnTo>
                  <a:pt x="1402501" y="1228582"/>
                </a:lnTo>
                <a:lnTo>
                  <a:pt x="1383514" y="1271276"/>
                </a:lnTo>
                <a:lnTo>
                  <a:pt x="1361615" y="1312488"/>
                </a:lnTo>
                <a:lnTo>
                  <a:pt x="1336936" y="1352102"/>
                </a:lnTo>
                <a:lnTo>
                  <a:pt x="1309606" y="1390002"/>
                </a:lnTo>
                <a:lnTo>
                  <a:pt x="1279756" y="1426070"/>
                </a:lnTo>
                <a:lnTo>
                  <a:pt x="1247517" y="1460191"/>
                </a:lnTo>
                <a:lnTo>
                  <a:pt x="1213017" y="1492248"/>
                </a:lnTo>
                <a:lnTo>
                  <a:pt x="1176389" y="1522123"/>
                </a:lnTo>
                <a:lnTo>
                  <a:pt x="1137762" y="1549701"/>
                </a:lnTo>
                <a:lnTo>
                  <a:pt x="1097267" y="1574865"/>
                </a:lnTo>
                <a:lnTo>
                  <a:pt x="1055033" y="1597498"/>
                </a:lnTo>
                <a:lnTo>
                  <a:pt x="1011192" y="1617484"/>
                </a:lnTo>
                <a:lnTo>
                  <a:pt x="965873" y="1634705"/>
                </a:lnTo>
                <a:lnTo>
                  <a:pt x="964310" y="1635455"/>
                </a:lnTo>
                <a:lnTo>
                  <a:pt x="962748" y="1635455"/>
                </a:lnTo>
                <a:lnTo>
                  <a:pt x="961186" y="1636191"/>
                </a:lnTo>
                <a:lnTo>
                  <a:pt x="916349" y="1649143"/>
                </a:lnTo>
                <a:lnTo>
                  <a:pt x="870162" y="1659465"/>
                </a:lnTo>
                <a:lnTo>
                  <a:pt x="822774" y="1667014"/>
                </a:lnTo>
                <a:lnTo>
                  <a:pt x="774334" y="1671648"/>
                </a:lnTo>
                <a:lnTo>
                  <a:pt x="724992" y="1673225"/>
                </a:lnTo>
                <a:close/>
              </a:path>
            </a:pathLst>
          </a:custGeom>
          <a:solidFill>
            <a:srgbClr val="9FC3D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F3EB"/>
          </a:solidFill>
        </p:spPr>
        <p:txBody>
          <a:bodyPr wrap="square" lIns="0" tIns="0" rIns="0" bIns="0" rtlCol="0"/>
          <a:lstStyle/>
          <a:p>
            <a:endParaRPr/>
          </a:p>
        </p:txBody>
      </p:sp>
      <p:sp>
        <p:nvSpPr>
          <p:cNvPr id="2" name="Holder 2"/>
          <p:cNvSpPr>
            <a:spLocks noGrp="1"/>
          </p:cNvSpPr>
          <p:nvPr>
            <p:ph type="title"/>
          </p:nvPr>
        </p:nvSpPr>
        <p:spPr>
          <a:xfrm>
            <a:off x="3667442" y="355282"/>
            <a:ext cx="10093325" cy="1895157"/>
          </a:xfrm>
          <a:prstGeom prst="rect">
            <a:avLst/>
          </a:prstGeom>
        </p:spPr>
        <p:txBody>
          <a:bodyPr wrap="square" lIns="0" tIns="0" rIns="0" bIns="0">
            <a:spAutoFit/>
          </a:bodyPr>
          <a:lstStyle>
            <a:lvl1pPr>
              <a:defRPr sz="8000" b="0" i="0">
                <a:solidFill>
                  <a:schemeClr val="tx1"/>
                </a:solidFill>
                <a:latin typeface="Calibri"/>
                <a:cs typeface="Calibri"/>
              </a:defRPr>
            </a:lvl1pPr>
          </a:lstStyle>
          <a:p>
            <a:endParaRPr/>
          </a:p>
        </p:txBody>
      </p:sp>
      <p:sp>
        <p:nvSpPr>
          <p:cNvPr id="3" name="Holder 3"/>
          <p:cNvSpPr>
            <a:spLocks noGrp="1"/>
          </p:cNvSpPr>
          <p:nvPr>
            <p:ph type="body" idx="1"/>
          </p:nvPr>
        </p:nvSpPr>
        <p:spPr>
          <a:xfrm>
            <a:off x="6319177" y="3280105"/>
            <a:ext cx="9060180" cy="2265679"/>
          </a:xfrm>
          <a:prstGeom prst="rect">
            <a:avLst/>
          </a:prstGeom>
        </p:spPr>
        <p:txBody>
          <a:bodyPr wrap="square" lIns="0" tIns="0" rIns="0" bIns="0">
            <a:spAutoFit/>
          </a:bodyPr>
          <a:lstStyle>
            <a:lvl1pPr>
              <a:defRPr sz="147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5/5/24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sp>
          <p:nvSpPr>
            <p:cNvPr id="3" name="object 3"/>
            <p:cNvSpPr/>
            <p:nvPr/>
          </p:nvSpPr>
          <p:spPr>
            <a:xfrm>
              <a:off x="4208017" y="0"/>
              <a:ext cx="14080490" cy="10287000"/>
            </a:xfrm>
            <a:custGeom>
              <a:avLst/>
              <a:gdLst/>
              <a:ahLst/>
              <a:cxnLst/>
              <a:rect l="l" t="t" r="r" b="b"/>
              <a:pathLst>
                <a:path w="14080490" h="10287000">
                  <a:moveTo>
                    <a:pt x="0" y="10287000"/>
                  </a:moveTo>
                  <a:lnTo>
                    <a:pt x="14079981" y="10287000"/>
                  </a:lnTo>
                  <a:lnTo>
                    <a:pt x="14079981" y="0"/>
                  </a:lnTo>
                  <a:lnTo>
                    <a:pt x="0" y="0"/>
                  </a:lnTo>
                  <a:lnTo>
                    <a:pt x="0" y="10287000"/>
                  </a:lnTo>
                  <a:close/>
                </a:path>
              </a:pathLst>
            </a:custGeom>
            <a:solidFill>
              <a:srgbClr val="F6F3EB"/>
            </a:solidFill>
          </p:spPr>
          <p:txBody>
            <a:bodyPr wrap="square" lIns="0" tIns="0" rIns="0" bIns="0" rtlCol="0"/>
            <a:lstStyle/>
            <a:p>
              <a:endParaRPr/>
            </a:p>
          </p:txBody>
        </p:sp>
        <p:sp>
          <p:nvSpPr>
            <p:cNvPr id="4" name="object 4"/>
            <p:cNvSpPr/>
            <p:nvPr/>
          </p:nvSpPr>
          <p:spPr>
            <a:xfrm>
              <a:off x="3148241" y="0"/>
              <a:ext cx="1059815" cy="10287000"/>
            </a:xfrm>
            <a:custGeom>
              <a:avLst/>
              <a:gdLst/>
              <a:ahLst/>
              <a:cxnLst/>
              <a:rect l="l" t="t" r="r" b="b"/>
              <a:pathLst>
                <a:path w="1059815" h="10287000">
                  <a:moveTo>
                    <a:pt x="0" y="10287000"/>
                  </a:moveTo>
                  <a:lnTo>
                    <a:pt x="1059776" y="10287000"/>
                  </a:lnTo>
                  <a:lnTo>
                    <a:pt x="1059776" y="0"/>
                  </a:lnTo>
                  <a:lnTo>
                    <a:pt x="0" y="0"/>
                  </a:lnTo>
                  <a:lnTo>
                    <a:pt x="0" y="10287000"/>
                  </a:lnTo>
                  <a:close/>
                </a:path>
              </a:pathLst>
            </a:custGeom>
            <a:solidFill>
              <a:srgbClr val="E9DFD9"/>
            </a:solidFill>
          </p:spPr>
          <p:txBody>
            <a:bodyPr wrap="square" lIns="0" tIns="0" rIns="0" bIns="0" rtlCol="0"/>
            <a:lstStyle/>
            <a:p>
              <a:endParaRPr/>
            </a:p>
          </p:txBody>
        </p:sp>
        <p:sp>
          <p:nvSpPr>
            <p:cNvPr id="5" name="object 5"/>
            <p:cNvSpPr/>
            <p:nvPr/>
          </p:nvSpPr>
          <p:spPr>
            <a:xfrm>
              <a:off x="2088464" y="0"/>
              <a:ext cx="1059815" cy="10287000"/>
            </a:xfrm>
            <a:custGeom>
              <a:avLst/>
              <a:gdLst/>
              <a:ahLst/>
              <a:cxnLst/>
              <a:rect l="l" t="t" r="r" b="b"/>
              <a:pathLst>
                <a:path w="1059815" h="10287000">
                  <a:moveTo>
                    <a:pt x="0" y="10287000"/>
                  </a:moveTo>
                  <a:lnTo>
                    <a:pt x="1059776" y="10287000"/>
                  </a:lnTo>
                  <a:lnTo>
                    <a:pt x="1059776" y="0"/>
                  </a:lnTo>
                  <a:lnTo>
                    <a:pt x="0" y="0"/>
                  </a:lnTo>
                  <a:lnTo>
                    <a:pt x="0" y="10287000"/>
                  </a:lnTo>
                  <a:close/>
                </a:path>
              </a:pathLst>
            </a:custGeom>
            <a:solidFill>
              <a:srgbClr val="9FC3D0"/>
            </a:solidFill>
          </p:spPr>
          <p:txBody>
            <a:bodyPr wrap="square" lIns="0" tIns="0" rIns="0" bIns="0" rtlCol="0"/>
            <a:lstStyle/>
            <a:p>
              <a:endParaRPr/>
            </a:p>
          </p:txBody>
        </p:sp>
        <p:sp>
          <p:nvSpPr>
            <p:cNvPr id="6" name="object 6"/>
            <p:cNvSpPr/>
            <p:nvPr/>
          </p:nvSpPr>
          <p:spPr>
            <a:xfrm>
              <a:off x="0" y="0"/>
              <a:ext cx="2088514" cy="10287000"/>
            </a:xfrm>
            <a:custGeom>
              <a:avLst/>
              <a:gdLst/>
              <a:ahLst/>
              <a:cxnLst/>
              <a:rect l="l" t="t" r="r" b="b"/>
              <a:pathLst>
                <a:path w="2088514" h="10287000">
                  <a:moveTo>
                    <a:pt x="0" y="10287000"/>
                  </a:moveTo>
                  <a:lnTo>
                    <a:pt x="0" y="0"/>
                  </a:lnTo>
                  <a:lnTo>
                    <a:pt x="2088464" y="0"/>
                  </a:lnTo>
                  <a:lnTo>
                    <a:pt x="2088464" y="10287000"/>
                  </a:lnTo>
                  <a:lnTo>
                    <a:pt x="0" y="10287000"/>
                  </a:lnTo>
                  <a:close/>
                </a:path>
              </a:pathLst>
            </a:custGeom>
            <a:solidFill>
              <a:srgbClr val="E9C6C5"/>
            </a:solidFill>
          </p:spPr>
          <p:txBody>
            <a:bodyPr wrap="square" lIns="0" tIns="0" rIns="0" bIns="0" rtlCol="0"/>
            <a:lstStyle/>
            <a:p>
              <a:endParaRPr/>
            </a:p>
          </p:txBody>
        </p:sp>
      </p:grpSp>
      <p:sp>
        <p:nvSpPr>
          <p:cNvPr id="7" name="object 7"/>
          <p:cNvSpPr txBox="1">
            <a:spLocks noGrp="1"/>
          </p:cNvSpPr>
          <p:nvPr>
            <p:ph type="title"/>
          </p:nvPr>
        </p:nvSpPr>
        <p:spPr>
          <a:xfrm>
            <a:off x="4804130" y="2090890"/>
            <a:ext cx="12284710" cy="2231390"/>
          </a:xfrm>
          <a:prstGeom prst="rect">
            <a:avLst/>
          </a:prstGeom>
        </p:spPr>
        <p:txBody>
          <a:bodyPr vert="horz" wrap="square" lIns="0" tIns="240665" rIns="0" bIns="0" rtlCol="0">
            <a:spAutoFit/>
          </a:bodyPr>
          <a:lstStyle/>
          <a:p>
            <a:pPr marL="4754880" marR="5080" indent="-4742180">
              <a:lnSpc>
                <a:spcPts val="7759"/>
              </a:lnSpc>
              <a:spcBef>
                <a:spcPts val="1895"/>
              </a:spcBef>
            </a:pPr>
            <a:r>
              <a:rPr spc="-120" dirty="0"/>
              <a:t>IMAGE</a:t>
            </a:r>
            <a:r>
              <a:rPr spc="-335" dirty="0"/>
              <a:t> </a:t>
            </a:r>
            <a:r>
              <a:rPr dirty="0"/>
              <a:t>SEGMENTATION</a:t>
            </a:r>
            <a:r>
              <a:rPr spc="-434" dirty="0"/>
              <a:t> </a:t>
            </a:r>
            <a:r>
              <a:rPr spc="-20" dirty="0"/>
              <a:t>WITH </a:t>
            </a:r>
            <a:r>
              <a:rPr spc="480" dirty="0"/>
              <a:t>U-</a:t>
            </a:r>
            <a:r>
              <a:rPr spc="30" dirty="0"/>
              <a:t>NET</a:t>
            </a:r>
          </a:p>
        </p:txBody>
      </p:sp>
      <p:pic>
        <p:nvPicPr>
          <p:cNvPr id="8" name="object 8"/>
          <p:cNvPicPr/>
          <p:nvPr/>
        </p:nvPicPr>
        <p:blipFill>
          <a:blip r:embed="rId2" cstate="print"/>
          <a:stretch>
            <a:fillRect/>
          </a:stretch>
        </p:blipFill>
        <p:spPr>
          <a:xfrm>
            <a:off x="12646900" y="0"/>
            <a:ext cx="5641098" cy="2267585"/>
          </a:xfrm>
          <a:prstGeom prst="rect">
            <a:avLst/>
          </a:prstGeom>
        </p:spPr>
      </p:pic>
      <p:sp>
        <p:nvSpPr>
          <p:cNvPr id="9" name="object 9"/>
          <p:cNvSpPr txBox="1"/>
          <p:nvPr/>
        </p:nvSpPr>
        <p:spPr>
          <a:xfrm>
            <a:off x="6191262" y="6783539"/>
            <a:ext cx="11666220" cy="3007995"/>
          </a:xfrm>
          <a:prstGeom prst="rect">
            <a:avLst/>
          </a:prstGeom>
        </p:spPr>
        <p:txBody>
          <a:bodyPr vert="horz" wrap="square" lIns="0" tIns="114300" rIns="0" bIns="0" rtlCol="0">
            <a:spAutoFit/>
          </a:bodyPr>
          <a:lstStyle/>
          <a:p>
            <a:pPr marL="5139055">
              <a:lnSpc>
                <a:spcPct val="100000"/>
              </a:lnSpc>
              <a:spcBef>
                <a:spcPts val="900"/>
              </a:spcBef>
            </a:pPr>
            <a:r>
              <a:rPr sz="3850" dirty="0">
                <a:latin typeface="Calibri"/>
                <a:cs typeface="Calibri"/>
              </a:rPr>
              <a:t>Presented</a:t>
            </a:r>
            <a:r>
              <a:rPr sz="3850" spc="-75" dirty="0">
                <a:latin typeface="Calibri"/>
                <a:cs typeface="Calibri"/>
              </a:rPr>
              <a:t> </a:t>
            </a:r>
            <a:r>
              <a:rPr sz="3850" dirty="0">
                <a:latin typeface="Calibri"/>
                <a:cs typeface="Calibri"/>
              </a:rPr>
              <a:t>By</a:t>
            </a:r>
            <a:r>
              <a:rPr sz="3850" spc="-70" dirty="0">
                <a:latin typeface="Calibri"/>
                <a:cs typeface="Calibri"/>
              </a:rPr>
              <a:t> </a:t>
            </a:r>
            <a:r>
              <a:rPr sz="3850" spc="-50" dirty="0">
                <a:latin typeface="Calibri"/>
                <a:cs typeface="Calibri"/>
              </a:rPr>
              <a:t>:</a:t>
            </a:r>
            <a:endParaRPr sz="3850">
              <a:latin typeface="Calibri"/>
              <a:cs typeface="Calibri"/>
            </a:endParaRPr>
          </a:p>
          <a:p>
            <a:pPr marL="6250305" marR="5080">
              <a:lnSpc>
                <a:spcPct val="117400"/>
              </a:lnSpc>
            </a:pPr>
            <a:r>
              <a:rPr sz="3850" dirty="0">
                <a:latin typeface="Calibri"/>
                <a:cs typeface="Calibri"/>
              </a:rPr>
              <a:t>Mohana</a:t>
            </a:r>
            <a:r>
              <a:rPr sz="3850" spc="-70" dirty="0">
                <a:latin typeface="Calibri"/>
                <a:cs typeface="Calibri"/>
              </a:rPr>
              <a:t> </a:t>
            </a:r>
            <a:r>
              <a:rPr sz="3850" dirty="0">
                <a:latin typeface="Calibri"/>
                <a:cs typeface="Calibri"/>
              </a:rPr>
              <a:t>Bhavani</a:t>
            </a:r>
            <a:r>
              <a:rPr sz="3850" spc="-60" dirty="0">
                <a:latin typeface="Calibri"/>
                <a:cs typeface="Calibri"/>
              </a:rPr>
              <a:t> </a:t>
            </a:r>
            <a:r>
              <a:rPr sz="3850" spc="-35" dirty="0">
                <a:latin typeface="Calibri"/>
                <a:cs typeface="Calibri"/>
              </a:rPr>
              <a:t>Tatikonda </a:t>
            </a:r>
            <a:r>
              <a:rPr sz="3850" dirty="0">
                <a:latin typeface="Calibri"/>
                <a:cs typeface="Calibri"/>
              </a:rPr>
              <a:t>Sravya</a:t>
            </a:r>
            <a:r>
              <a:rPr sz="3850" spc="-175" dirty="0">
                <a:latin typeface="Calibri"/>
                <a:cs typeface="Calibri"/>
              </a:rPr>
              <a:t> </a:t>
            </a:r>
            <a:r>
              <a:rPr sz="3850" spc="-10" dirty="0">
                <a:latin typeface="Calibri"/>
                <a:cs typeface="Calibri"/>
              </a:rPr>
              <a:t>Kakumani</a:t>
            </a:r>
            <a:endParaRPr sz="3850">
              <a:latin typeface="Calibri"/>
              <a:cs typeface="Calibri"/>
            </a:endParaRPr>
          </a:p>
          <a:p>
            <a:pPr marL="12700">
              <a:lnSpc>
                <a:spcPct val="100000"/>
              </a:lnSpc>
              <a:spcBef>
                <a:spcPts val="3485"/>
              </a:spcBef>
            </a:pPr>
            <a:r>
              <a:rPr sz="3100" dirty="0">
                <a:latin typeface="Calibri"/>
                <a:cs typeface="Calibri"/>
              </a:rPr>
              <a:t>University</a:t>
            </a:r>
            <a:r>
              <a:rPr sz="3100" spc="15" dirty="0">
                <a:latin typeface="Calibri"/>
                <a:cs typeface="Calibri"/>
              </a:rPr>
              <a:t> </a:t>
            </a:r>
            <a:r>
              <a:rPr sz="3100" dirty="0">
                <a:latin typeface="Calibri"/>
                <a:cs typeface="Calibri"/>
              </a:rPr>
              <a:t>of</a:t>
            </a:r>
            <a:r>
              <a:rPr sz="3100" spc="15" dirty="0">
                <a:latin typeface="Calibri"/>
                <a:cs typeface="Calibri"/>
              </a:rPr>
              <a:t> </a:t>
            </a:r>
            <a:r>
              <a:rPr sz="3100" dirty="0">
                <a:latin typeface="Calibri"/>
                <a:cs typeface="Calibri"/>
              </a:rPr>
              <a:t>South</a:t>
            </a:r>
            <a:r>
              <a:rPr sz="3100" spc="15" dirty="0">
                <a:latin typeface="Calibri"/>
                <a:cs typeface="Calibri"/>
              </a:rPr>
              <a:t> </a:t>
            </a:r>
            <a:r>
              <a:rPr sz="3100" dirty="0">
                <a:latin typeface="Calibri"/>
                <a:cs typeface="Calibri"/>
              </a:rPr>
              <a:t>Florida</a:t>
            </a:r>
            <a:r>
              <a:rPr sz="3100" spc="15" dirty="0">
                <a:latin typeface="Calibri"/>
                <a:cs typeface="Calibri"/>
              </a:rPr>
              <a:t> </a:t>
            </a:r>
            <a:r>
              <a:rPr sz="3100" dirty="0">
                <a:latin typeface="Calibri"/>
                <a:cs typeface="Calibri"/>
              </a:rPr>
              <a:t>|</a:t>
            </a:r>
            <a:r>
              <a:rPr sz="3100" spc="15" dirty="0">
                <a:latin typeface="Calibri"/>
                <a:cs typeface="Calibri"/>
              </a:rPr>
              <a:t> </a:t>
            </a:r>
            <a:r>
              <a:rPr sz="3100" spc="-20" dirty="0">
                <a:latin typeface="Calibri"/>
                <a:cs typeface="Calibri"/>
              </a:rPr>
              <a:t>2024</a:t>
            </a:r>
            <a:endParaRPr sz="3100">
              <a:latin typeface="Calibri"/>
              <a:cs typeface="Calibri"/>
            </a:endParaRPr>
          </a:p>
        </p:txBody>
      </p:sp>
      <p:grpSp>
        <p:nvGrpSpPr>
          <p:cNvPr id="10" name="object 10"/>
          <p:cNvGrpSpPr/>
          <p:nvPr/>
        </p:nvGrpSpPr>
        <p:grpSpPr>
          <a:xfrm>
            <a:off x="761" y="761"/>
            <a:ext cx="18287365" cy="10286365"/>
            <a:chOff x="761" y="761"/>
            <a:chExt cx="18287365" cy="10286365"/>
          </a:xfrm>
        </p:grpSpPr>
        <p:pic>
          <p:nvPicPr>
            <p:cNvPr id="11" name="object 11"/>
            <p:cNvPicPr/>
            <p:nvPr/>
          </p:nvPicPr>
          <p:blipFill>
            <a:blip r:embed="rId3" cstate="print"/>
            <a:stretch>
              <a:fillRect/>
            </a:stretch>
          </p:blipFill>
          <p:spPr>
            <a:xfrm>
              <a:off x="11118100" y="9258300"/>
              <a:ext cx="7169899" cy="1028700"/>
            </a:xfrm>
            <a:prstGeom prst="rect">
              <a:avLst/>
            </a:prstGeom>
          </p:spPr>
        </p:pic>
        <p:sp>
          <p:nvSpPr>
            <p:cNvPr id="12" name="object 12"/>
            <p:cNvSpPr/>
            <p:nvPr/>
          </p:nvSpPr>
          <p:spPr>
            <a:xfrm>
              <a:off x="761" y="761"/>
              <a:ext cx="18286730" cy="10285730"/>
            </a:xfrm>
            <a:custGeom>
              <a:avLst/>
              <a:gdLst/>
              <a:ahLst/>
              <a:cxnLst/>
              <a:rect l="l" t="t" r="r" b="b"/>
              <a:pathLst>
                <a:path w="18286730" h="10285730">
                  <a:moveTo>
                    <a:pt x="0" y="0"/>
                  </a:moveTo>
                  <a:lnTo>
                    <a:pt x="18286476" y="0"/>
                  </a:lnTo>
                  <a:lnTo>
                    <a:pt x="18286476" y="10285476"/>
                  </a:lnTo>
                  <a:lnTo>
                    <a:pt x="0" y="10285476"/>
                  </a:lnTo>
                  <a:lnTo>
                    <a:pt x="0" y="0"/>
                  </a:lnTo>
                  <a:close/>
                </a:path>
              </a:pathLst>
            </a:custGeom>
            <a:ln w="3175">
              <a:solidFill>
                <a:srgbClr val="000000"/>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23816" y="963295"/>
            <a:ext cx="9230995" cy="1245870"/>
          </a:xfrm>
          <a:prstGeom prst="rect">
            <a:avLst/>
          </a:prstGeom>
        </p:spPr>
        <p:txBody>
          <a:bodyPr vert="horz" wrap="square" lIns="0" tIns="13335" rIns="0" bIns="0" rtlCol="0">
            <a:spAutoFit/>
          </a:bodyPr>
          <a:lstStyle/>
          <a:p>
            <a:pPr marL="12700">
              <a:lnSpc>
                <a:spcPct val="100000"/>
              </a:lnSpc>
              <a:spcBef>
                <a:spcPts val="105"/>
              </a:spcBef>
            </a:pPr>
            <a:r>
              <a:rPr sz="8000" dirty="0">
                <a:latin typeface="Calibri"/>
                <a:cs typeface="Calibri"/>
              </a:rPr>
              <a:t>PROBLEM</a:t>
            </a:r>
            <a:r>
              <a:rPr sz="8000" spc="-245" dirty="0">
                <a:latin typeface="Calibri"/>
                <a:cs typeface="Calibri"/>
              </a:rPr>
              <a:t> </a:t>
            </a:r>
            <a:r>
              <a:rPr sz="8000" spc="-40" dirty="0">
                <a:latin typeface="Calibri"/>
                <a:cs typeface="Calibri"/>
              </a:rPr>
              <a:t>S</a:t>
            </a:r>
            <a:r>
              <a:rPr sz="8000" spc="-610" dirty="0">
                <a:latin typeface="Calibri"/>
                <a:cs typeface="Calibri"/>
              </a:rPr>
              <a:t>TA</a:t>
            </a:r>
            <a:r>
              <a:rPr sz="8000" spc="15" dirty="0">
                <a:latin typeface="Calibri"/>
                <a:cs typeface="Calibri"/>
              </a:rPr>
              <a:t>T</a:t>
            </a:r>
            <a:r>
              <a:rPr sz="8000" spc="10" dirty="0">
                <a:latin typeface="Calibri"/>
                <a:cs typeface="Calibri"/>
              </a:rPr>
              <a:t>E</a:t>
            </a:r>
            <a:r>
              <a:rPr sz="8000" spc="15" dirty="0">
                <a:latin typeface="Calibri"/>
                <a:cs typeface="Calibri"/>
              </a:rPr>
              <a:t>M</a:t>
            </a:r>
            <a:r>
              <a:rPr sz="8000" spc="10" dirty="0">
                <a:latin typeface="Calibri"/>
                <a:cs typeface="Calibri"/>
              </a:rPr>
              <a:t>E</a:t>
            </a:r>
            <a:r>
              <a:rPr sz="8000" spc="15" dirty="0">
                <a:latin typeface="Calibri"/>
                <a:cs typeface="Calibri"/>
              </a:rPr>
              <a:t>N</a:t>
            </a:r>
            <a:r>
              <a:rPr sz="8000" spc="20" dirty="0">
                <a:latin typeface="Calibri"/>
                <a:cs typeface="Calibri"/>
              </a:rPr>
              <a:t>T</a:t>
            </a:r>
            <a:endParaRPr sz="8000">
              <a:latin typeface="Calibri"/>
              <a:cs typeface="Calibri"/>
            </a:endParaRPr>
          </a:p>
        </p:txBody>
      </p:sp>
      <p:sp>
        <p:nvSpPr>
          <p:cNvPr id="3" name="object 3"/>
          <p:cNvSpPr txBox="1"/>
          <p:nvPr/>
        </p:nvSpPr>
        <p:spPr>
          <a:xfrm>
            <a:off x="1073785" y="3030727"/>
            <a:ext cx="16061690" cy="2656840"/>
          </a:xfrm>
          <a:prstGeom prst="rect">
            <a:avLst/>
          </a:prstGeom>
        </p:spPr>
        <p:txBody>
          <a:bodyPr vert="horz" wrap="square" lIns="0" tIns="12700" rIns="0" bIns="0" rtlCol="0">
            <a:spAutoFit/>
          </a:bodyPr>
          <a:lstStyle/>
          <a:p>
            <a:pPr marL="12700" marR="5080" algn="just">
              <a:lnSpc>
                <a:spcPct val="116700"/>
              </a:lnSpc>
              <a:spcBef>
                <a:spcPts val="100"/>
              </a:spcBef>
            </a:pPr>
            <a:r>
              <a:rPr sz="3700" dirty="0">
                <a:latin typeface="Calibri"/>
                <a:cs typeface="Calibri"/>
              </a:rPr>
              <a:t>Applying</a:t>
            </a:r>
            <a:r>
              <a:rPr sz="3700" spc="815" dirty="0">
                <a:latin typeface="Calibri"/>
                <a:cs typeface="Calibri"/>
              </a:rPr>
              <a:t> </a:t>
            </a:r>
            <a:r>
              <a:rPr sz="3700" dirty="0">
                <a:latin typeface="Calibri"/>
                <a:cs typeface="Calibri"/>
              </a:rPr>
              <a:t>the </a:t>
            </a:r>
            <a:r>
              <a:rPr sz="3700" spc="-10" dirty="0">
                <a:latin typeface="Calibri"/>
                <a:cs typeface="Calibri"/>
              </a:rPr>
              <a:t>U-</a:t>
            </a:r>
            <a:r>
              <a:rPr sz="3700" dirty="0">
                <a:latin typeface="Calibri"/>
                <a:cs typeface="Calibri"/>
              </a:rPr>
              <a:t>Net</a:t>
            </a:r>
            <a:r>
              <a:rPr sz="3700" spc="-5" dirty="0">
                <a:latin typeface="Calibri"/>
                <a:cs typeface="Calibri"/>
              </a:rPr>
              <a:t> </a:t>
            </a:r>
            <a:r>
              <a:rPr sz="3700" dirty="0">
                <a:latin typeface="Calibri"/>
                <a:cs typeface="Calibri"/>
              </a:rPr>
              <a:t>architecture</a:t>
            </a:r>
            <a:r>
              <a:rPr sz="3700" spc="10" dirty="0">
                <a:latin typeface="Calibri"/>
                <a:cs typeface="Calibri"/>
              </a:rPr>
              <a:t> </a:t>
            </a:r>
            <a:r>
              <a:rPr sz="3700" dirty="0">
                <a:latin typeface="Calibri"/>
                <a:cs typeface="Calibri"/>
              </a:rPr>
              <a:t>to</a:t>
            </a:r>
            <a:r>
              <a:rPr sz="3700" spc="10" dirty="0">
                <a:latin typeface="Calibri"/>
                <a:cs typeface="Calibri"/>
              </a:rPr>
              <a:t> </a:t>
            </a:r>
            <a:r>
              <a:rPr sz="3700" dirty="0">
                <a:latin typeface="Calibri"/>
                <a:cs typeface="Calibri"/>
              </a:rPr>
              <a:t>do</a:t>
            </a:r>
            <a:r>
              <a:rPr sz="3700" spc="5" dirty="0">
                <a:latin typeface="Calibri"/>
                <a:cs typeface="Calibri"/>
              </a:rPr>
              <a:t> </a:t>
            </a:r>
            <a:r>
              <a:rPr sz="3700" dirty="0">
                <a:latin typeface="Calibri"/>
                <a:cs typeface="Calibri"/>
              </a:rPr>
              <a:t>image</a:t>
            </a:r>
            <a:r>
              <a:rPr sz="3700" spc="10" dirty="0">
                <a:latin typeface="Calibri"/>
                <a:cs typeface="Calibri"/>
              </a:rPr>
              <a:t> </a:t>
            </a:r>
            <a:r>
              <a:rPr sz="3700" dirty="0">
                <a:latin typeface="Calibri"/>
                <a:cs typeface="Calibri"/>
              </a:rPr>
              <a:t>segmentation.</a:t>
            </a:r>
            <a:r>
              <a:rPr sz="3700" spc="10" dirty="0">
                <a:latin typeface="Calibri"/>
                <a:cs typeface="Calibri"/>
              </a:rPr>
              <a:t> </a:t>
            </a:r>
            <a:r>
              <a:rPr sz="3700" dirty="0">
                <a:latin typeface="Calibri"/>
                <a:cs typeface="Calibri"/>
              </a:rPr>
              <a:t>with</a:t>
            </a:r>
            <a:r>
              <a:rPr sz="3700" spc="5" dirty="0">
                <a:latin typeface="Calibri"/>
                <a:cs typeface="Calibri"/>
              </a:rPr>
              <a:t> </a:t>
            </a:r>
            <a:r>
              <a:rPr sz="3700" dirty="0">
                <a:latin typeface="Calibri"/>
                <a:cs typeface="Calibri"/>
              </a:rPr>
              <a:t>the</a:t>
            </a:r>
            <a:r>
              <a:rPr sz="3700" spc="10" dirty="0">
                <a:latin typeface="Calibri"/>
                <a:cs typeface="Calibri"/>
              </a:rPr>
              <a:t> </a:t>
            </a:r>
            <a:r>
              <a:rPr sz="3700" dirty="0">
                <a:latin typeface="Calibri"/>
                <a:cs typeface="Calibri"/>
              </a:rPr>
              <a:t>aim</a:t>
            </a:r>
            <a:r>
              <a:rPr sz="3700" spc="10" dirty="0">
                <a:latin typeface="Calibri"/>
                <a:cs typeface="Calibri"/>
              </a:rPr>
              <a:t> </a:t>
            </a:r>
            <a:r>
              <a:rPr sz="3700" dirty="0">
                <a:latin typeface="Calibri"/>
                <a:cs typeface="Calibri"/>
              </a:rPr>
              <a:t>of</a:t>
            </a:r>
            <a:r>
              <a:rPr sz="3700" spc="5" dirty="0">
                <a:latin typeface="Calibri"/>
                <a:cs typeface="Calibri"/>
              </a:rPr>
              <a:t> </a:t>
            </a:r>
            <a:r>
              <a:rPr sz="3700" spc="-10" dirty="0">
                <a:latin typeface="Calibri"/>
                <a:cs typeface="Calibri"/>
              </a:rPr>
              <a:t>making </a:t>
            </a:r>
            <a:r>
              <a:rPr sz="3700" spc="65" dirty="0">
                <a:latin typeface="Calibri"/>
                <a:cs typeface="Calibri"/>
              </a:rPr>
              <a:t>the</a:t>
            </a:r>
            <a:r>
              <a:rPr sz="3700" spc="250" dirty="0">
                <a:latin typeface="Calibri"/>
                <a:cs typeface="Calibri"/>
              </a:rPr>
              <a:t> </a:t>
            </a:r>
            <a:r>
              <a:rPr sz="3700" spc="80" dirty="0">
                <a:latin typeface="Calibri"/>
                <a:cs typeface="Calibri"/>
              </a:rPr>
              <a:t>image's</a:t>
            </a:r>
            <a:r>
              <a:rPr sz="3700" spc="254" dirty="0">
                <a:latin typeface="Calibri"/>
                <a:cs typeface="Calibri"/>
              </a:rPr>
              <a:t> </a:t>
            </a:r>
            <a:r>
              <a:rPr sz="3700" spc="80" dirty="0">
                <a:latin typeface="Calibri"/>
                <a:cs typeface="Calibri"/>
              </a:rPr>
              <a:t>representation</a:t>
            </a:r>
            <a:r>
              <a:rPr sz="3700" spc="265" dirty="0">
                <a:latin typeface="Calibri"/>
                <a:cs typeface="Calibri"/>
              </a:rPr>
              <a:t> </a:t>
            </a:r>
            <a:r>
              <a:rPr sz="3700" spc="90" dirty="0">
                <a:latin typeface="Calibri"/>
                <a:cs typeface="Calibri"/>
              </a:rPr>
              <a:t>simpler</a:t>
            </a:r>
            <a:r>
              <a:rPr sz="3700" spc="260" dirty="0">
                <a:latin typeface="Calibri"/>
                <a:cs typeface="Calibri"/>
              </a:rPr>
              <a:t> </a:t>
            </a:r>
            <a:r>
              <a:rPr sz="3700" spc="70" dirty="0">
                <a:latin typeface="Calibri"/>
                <a:cs typeface="Calibri"/>
              </a:rPr>
              <a:t>and/or</a:t>
            </a:r>
            <a:r>
              <a:rPr sz="3700" spc="265" dirty="0">
                <a:latin typeface="Calibri"/>
                <a:cs typeface="Calibri"/>
              </a:rPr>
              <a:t> </a:t>
            </a:r>
            <a:r>
              <a:rPr sz="3700" spc="65" dirty="0">
                <a:latin typeface="Calibri"/>
                <a:cs typeface="Calibri"/>
              </a:rPr>
              <a:t>more</a:t>
            </a:r>
            <a:r>
              <a:rPr sz="3700" spc="260" dirty="0">
                <a:latin typeface="Calibri"/>
                <a:cs typeface="Calibri"/>
              </a:rPr>
              <a:t> </a:t>
            </a:r>
            <a:r>
              <a:rPr sz="3700" spc="90" dirty="0">
                <a:latin typeface="Calibri"/>
                <a:cs typeface="Calibri"/>
              </a:rPr>
              <a:t>meaningful</a:t>
            </a:r>
            <a:r>
              <a:rPr sz="3700" spc="265" dirty="0">
                <a:latin typeface="Calibri"/>
                <a:cs typeface="Calibri"/>
              </a:rPr>
              <a:t> </a:t>
            </a:r>
            <a:r>
              <a:rPr sz="3700" dirty="0">
                <a:latin typeface="Calibri"/>
                <a:cs typeface="Calibri"/>
              </a:rPr>
              <a:t>for</a:t>
            </a:r>
            <a:r>
              <a:rPr sz="3700" spc="260" dirty="0">
                <a:latin typeface="Calibri"/>
                <a:cs typeface="Calibri"/>
              </a:rPr>
              <a:t> </a:t>
            </a:r>
            <a:r>
              <a:rPr sz="3700" spc="85" dirty="0">
                <a:latin typeface="Calibri"/>
                <a:cs typeface="Calibri"/>
              </a:rPr>
              <a:t>easier</a:t>
            </a:r>
            <a:r>
              <a:rPr sz="3700" spc="265" dirty="0">
                <a:latin typeface="Calibri"/>
                <a:cs typeface="Calibri"/>
              </a:rPr>
              <a:t> </a:t>
            </a:r>
            <a:r>
              <a:rPr sz="3700" spc="70" dirty="0">
                <a:latin typeface="Calibri"/>
                <a:cs typeface="Calibri"/>
              </a:rPr>
              <a:t>analysis </a:t>
            </a:r>
            <a:r>
              <a:rPr sz="3700" dirty="0">
                <a:latin typeface="Calibri"/>
                <a:cs typeface="Calibri"/>
              </a:rPr>
              <a:t>creatinga</a:t>
            </a:r>
            <a:r>
              <a:rPr sz="3700" spc="5" dirty="0">
                <a:latin typeface="Calibri"/>
                <a:cs typeface="Calibri"/>
              </a:rPr>
              <a:t> </a:t>
            </a:r>
            <a:r>
              <a:rPr sz="3700" spc="-10" dirty="0">
                <a:latin typeface="Calibri"/>
                <a:cs typeface="Calibri"/>
              </a:rPr>
              <a:t>U-</a:t>
            </a:r>
            <a:r>
              <a:rPr sz="3700" dirty="0">
                <a:latin typeface="Calibri"/>
                <a:cs typeface="Calibri"/>
              </a:rPr>
              <a:t>Net,</a:t>
            </a:r>
            <a:r>
              <a:rPr sz="3700" spc="20" dirty="0">
                <a:latin typeface="Calibri"/>
                <a:cs typeface="Calibri"/>
              </a:rPr>
              <a:t> </a:t>
            </a:r>
            <a:r>
              <a:rPr sz="3700" dirty="0">
                <a:latin typeface="Calibri"/>
                <a:cs typeface="Calibri"/>
              </a:rPr>
              <a:t>a</a:t>
            </a:r>
            <a:r>
              <a:rPr sz="3700" spc="15" dirty="0">
                <a:latin typeface="Calibri"/>
                <a:cs typeface="Calibri"/>
              </a:rPr>
              <a:t> </a:t>
            </a:r>
            <a:r>
              <a:rPr sz="3700" dirty="0">
                <a:latin typeface="Calibri"/>
                <a:cs typeface="Calibri"/>
              </a:rPr>
              <a:t>kind</a:t>
            </a:r>
            <a:r>
              <a:rPr sz="3700" spc="25" dirty="0">
                <a:latin typeface="Calibri"/>
                <a:cs typeface="Calibri"/>
              </a:rPr>
              <a:t> </a:t>
            </a:r>
            <a:r>
              <a:rPr sz="3700" dirty="0">
                <a:latin typeface="Calibri"/>
                <a:cs typeface="Calibri"/>
              </a:rPr>
              <a:t>of</a:t>
            </a:r>
            <a:r>
              <a:rPr sz="3700" spc="25" dirty="0">
                <a:latin typeface="Calibri"/>
                <a:cs typeface="Calibri"/>
              </a:rPr>
              <a:t> </a:t>
            </a:r>
            <a:r>
              <a:rPr sz="3700" dirty="0">
                <a:latin typeface="Calibri"/>
                <a:cs typeface="Calibri"/>
              </a:rPr>
              <a:t>CNN</a:t>
            </a:r>
            <a:r>
              <a:rPr sz="3700" spc="20" dirty="0">
                <a:latin typeface="Calibri"/>
                <a:cs typeface="Calibri"/>
              </a:rPr>
              <a:t> </a:t>
            </a:r>
            <a:r>
              <a:rPr sz="3700" dirty="0">
                <a:latin typeface="Calibri"/>
                <a:cs typeface="Calibri"/>
              </a:rPr>
              <a:t>that</a:t>
            </a:r>
            <a:r>
              <a:rPr sz="3700" spc="25" dirty="0">
                <a:latin typeface="Calibri"/>
                <a:cs typeface="Calibri"/>
              </a:rPr>
              <a:t> </a:t>
            </a:r>
            <a:r>
              <a:rPr sz="3700" dirty="0">
                <a:latin typeface="Calibri"/>
                <a:cs typeface="Calibri"/>
              </a:rPr>
              <a:t>can</a:t>
            </a:r>
            <a:r>
              <a:rPr sz="3700" spc="25" dirty="0">
                <a:latin typeface="Calibri"/>
                <a:cs typeface="Calibri"/>
              </a:rPr>
              <a:t> </a:t>
            </a:r>
            <a:r>
              <a:rPr sz="3700" dirty="0">
                <a:latin typeface="Calibri"/>
                <a:cs typeface="Calibri"/>
              </a:rPr>
              <a:t>segment</a:t>
            </a:r>
            <a:r>
              <a:rPr sz="3700" spc="20" dirty="0">
                <a:latin typeface="Calibri"/>
                <a:cs typeface="Calibri"/>
              </a:rPr>
              <a:t> </a:t>
            </a:r>
            <a:r>
              <a:rPr sz="3700" dirty="0">
                <a:latin typeface="Calibri"/>
                <a:cs typeface="Calibri"/>
              </a:rPr>
              <a:t>images</a:t>
            </a:r>
            <a:r>
              <a:rPr sz="3700" spc="20" dirty="0">
                <a:latin typeface="Calibri"/>
                <a:cs typeface="Calibri"/>
              </a:rPr>
              <a:t> </a:t>
            </a:r>
            <a:r>
              <a:rPr sz="3700" dirty="0">
                <a:latin typeface="Calibri"/>
                <a:cs typeface="Calibri"/>
              </a:rPr>
              <a:t>quickly</a:t>
            </a:r>
            <a:r>
              <a:rPr sz="3700" spc="20" dirty="0">
                <a:latin typeface="Calibri"/>
                <a:cs typeface="Calibri"/>
              </a:rPr>
              <a:t> </a:t>
            </a:r>
            <a:r>
              <a:rPr sz="3700" dirty="0">
                <a:latin typeface="Calibri"/>
                <a:cs typeface="Calibri"/>
              </a:rPr>
              <a:t>and</a:t>
            </a:r>
            <a:r>
              <a:rPr sz="3700" spc="25" dirty="0">
                <a:latin typeface="Calibri"/>
                <a:cs typeface="Calibri"/>
              </a:rPr>
              <a:t> </a:t>
            </a:r>
            <a:r>
              <a:rPr sz="3700" dirty="0">
                <a:latin typeface="Calibri"/>
                <a:cs typeface="Calibri"/>
              </a:rPr>
              <a:t>accurately</a:t>
            </a:r>
            <a:r>
              <a:rPr sz="3700" spc="25" dirty="0">
                <a:latin typeface="Calibri"/>
                <a:cs typeface="Calibri"/>
              </a:rPr>
              <a:t> </a:t>
            </a:r>
            <a:r>
              <a:rPr sz="3700" spc="-25" dirty="0">
                <a:latin typeface="Calibri"/>
                <a:cs typeface="Calibri"/>
              </a:rPr>
              <a:t>and </a:t>
            </a:r>
            <a:r>
              <a:rPr sz="3700" dirty="0">
                <a:latin typeface="Calibri"/>
                <a:cs typeface="Calibri"/>
              </a:rPr>
              <a:t>use</a:t>
            </a:r>
            <a:r>
              <a:rPr sz="3700" spc="-60" dirty="0">
                <a:latin typeface="Calibri"/>
                <a:cs typeface="Calibri"/>
              </a:rPr>
              <a:t> </a:t>
            </a:r>
            <a:r>
              <a:rPr sz="3700" dirty="0">
                <a:latin typeface="Calibri"/>
                <a:cs typeface="Calibri"/>
              </a:rPr>
              <a:t>it</a:t>
            </a:r>
            <a:r>
              <a:rPr sz="3700" spc="-55" dirty="0">
                <a:latin typeface="Calibri"/>
                <a:cs typeface="Calibri"/>
              </a:rPr>
              <a:t> </a:t>
            </a:r>
            <a:r>
              <a:rPr sz="3700" dirty="0">
                <a:latin typeface="Calibri"/>
                <a:cs typeface="Calibri"/>
              </a:rPr>
              <a:t>to</a:t>
            </a:r>
            <a:r>
              <a:rPr sz="3700" spc="-55" dirty="0">
                <a:latin typeface="Calibri"/>
                <a:cs typeface="Calibri"/>
              </a:rPr>
              <a:t> </a:t>
            </a:r>
            <a:r>
              <a:rPr sz="3700" dirty="0">
                <a:latin typeface="Calibri"/>
                <a:cs typeface="Calibri"/>
              </a:rPr>
              <a:t>assign</a:t>
            </a:r>
            <a:r>
              <a:rPr sz="3700" spc="-55" dirty="0">
                <a:latin typeface="Calibri"/>
                <a:cs typeface="Calibri"/>
              </a:rPr>
              <a:t> </a:t>
            </a:r>
            <a:r>
              <a:rPr sz="3700" dirty="0">
                <a:latin typeface="Calibri"/>
                <a:cs typeface="Calibri"/>
              </a:rPr>
              <a:t>a</a:t>
            </a:r>
            <a:r>
              <a:rPr sz="3700" spc="-60" dirty="0">
                <a:latin typeface="Calibri"/>
                <a:cs typeface="Calibri"/>
              </a:rPr>
              <a:t> </a:t>
            </a:r>
            <a:r>
              <a:rPr sz="3700" dirty="0">
                <a:latin typeface="Calibri"/>
                <a:cs typeface="Calibri"/>
              </a:rPr>
              <a:t>label</a:t>
            </a:r>
            <a:r>
              <a:rPr sz="3700" spc="-55" dirty="0">
                <a:latin typeface="Calibri"/>
                <a:cs typeface="Calibri"/>
              </a:rPr>
              <a:t> </a:t>
            </a:r>
            <a:r>
              <a:rPr sz="3700" dirty="0">
                <a:latin typeface="Calibri"/>
                <a:cs typeface="Calibri"/>
              </a:rPr>
              <a:t>to</a:t>
            </a:r>
            <a:r>
              <a:rPr sz="3700" spc="-55" dirty="0">
                <a:latin typeface="Calibri"/>
                <a:cs typeface="Calibri"/>
              </a:rPr>
              <a:t> </a:t>
            </a:r>
            <a:r>
              <a:rPr sz="3700" dirty="0">
                <a:latin typeface="Calibri"/>
                <a:cs typeface="Calibri"/>
              </a:rPr>
              <a:t>every</a:t>
            </a:r>
            <a:r>
              <a:rPr sz="3700" spc="-55" dirty="0">
                <a:latin typeface="Calibri"/>
                <a:cs typeface="Calibri"/>
              </a:rPr>
              <a:t> </a:t>
            </a:r>
            <a:r>
              <a:rPr sz="3700" dirty="0">
                <a:latin typeface="Calibri"/>
                <a:cs typeface="Calibri"/>
              </a:rPr>
              <a:t>single</a:t>
            </a:r>
            <a:r>
              <a:rPr sz="3700" spc="-55" dirty="0">
                <a:latin typeface="Calibri"/>
                <a:cs typeface="Calibri"/>
              </a:rPr>
              <a:t> </a:t>
            </a:r>
            <a:r>
              <a:rPr sz="3700" dirty="0">
                <a:latin typeface="Calibri"/>
                <a:cs typeface="Calibri"/>
              </a:rPr>
              <a:t>pixel</a:t>
            </a:r>
            <a:r>
              <a:rPr sz="3700" spc="-55" dirty="0">
                <a:latin typeface="Calibri"/>
                <a:cs typeface="Calibri"/>
              </a:rPr>
              <a:t> </a:t>
            </a:r>
            <a:r>
              <a:rPr sz="3700" dirty="0">
                <a:latin typeface="Calibri"/>
                <a:cs typeface="Calibri"/>
              </a:rPr>
              <a:t>in</a:t>
            </a:r>
            <a:r>
              <a:rPr sz="3700" spc="-55" dirty="0">
                <a:latin typeface="Calibri"/>
                <a:cs typeface="Calibri"/>
              </a:rPr>
              <a:t> </a:t>
            </a:r>
            <a:r>
              <a:rPr sz="3700" dirty="0">
                <a:latin typeface="Calibri"/>
                <a:cs typeface="Calibri"/>
              </a:rPr>
              <a:t>an</a:t>
            </a:r>
            <a:r>
              <a:rPr sz="3700" spc="-55" dirty="0">
                <a:latin typeface="Calibri"/>
                <a:cs typeface="Calibri"/>
              </a:rPr>
              <a:t> </a:t>
            </a:r>
            <a:r>
              <a:rPr sz="3700" spc="-10" dirty="0">
                <a:latin typeface="Calibri"/>
                <a:cs typeface="Calibri"/>
              </a:rPr>
              <a:t>image.</a:t>
            </a:r>
            <a:endParaRPr sz="3700">
              <a:latin typeface="Calibri"/>
              <a:cs typeface="Calibri"/>
            </a:endParaRPr>
          </a:p>
        </p:txBody>
      </p:sp>
      <p:sp>
        <p:nvSpPr>
          <p:cNvPr id="4" name="object 4"/>
          <p:cNvSpPr/>
          <p:nvPr/>
        </p:nvSpPr>
        <p:spPr>
          <a:xfrm>
            <a:off x="15915856" y="0"/>
            <a:ext cx="1449705" cy="1673225"/>
          </a:xfrm>
          <a:custGeom>
            <a:avLst/>
            <a:gdLst/>
            <a:ahLst/>
            <a:cxnLst/>
            <a:rect l="l" t="t" r="r" b="b"/>
            <a:pathLst>
              <a:path w="1449705" h="1673225">
                <a:moveTo>
                  <a:pt x="724992" y="1673225"/>
                </a:moveTo>
                <a:lnTo>
                  <a:pt x="675161" y="1671417"/>
                </a:lnTo>
                <a:lnTo>
                  <a:pt x="625515" y="1666232"/>
                </a:lnTo>
                <a:lnTo>
                  <a:pt x="576618" y="1658024"/>
                </a:lnTo>
                <a:lnTo>
                  <a:pt x="529033" y="1647152"/>
                </a:lnTo>
                <a:lnTo>
                  <a:pt x="483323" y="1633969"/>
                </a:lnTo>
                <a:lnTo>
                  <a:pt x="437542" y="1617097"/>
                </a:lnTo>
                <a:lnTo>
                  <a:pt x="393344" y="1597420"/>
                </a:lnTo>
                <a:lnTo>
                  <a:pt x="350850" y="1575054"/>
                </a:lnTo>
                <a:lnTo>
                  <a:pt x="310181" y="1550117"/>
                </a:lnTo>
                <a:lnTo>
                  <a:pt x="271457" y="1522724"/>
                </a:lnTo>
                <a:lnTo>
                  <a:pt x="234799" y="1492993"/>
                </a:lnTo>
                <a:lnTo>
                  <a:pt x="200328" y="1461039"/>
                </a:lnTo>
                <a:lnTo>
                  <a:pt x="168165" y="1426980"/>
                </a:lnTo>
                <a:lnTo>
                  <a:pt x="138429" y="1390932"/>
                </a:lnTo>
                <a:lnTo>
                  <a:pt x="111243" y="1353012"/>
                </a:lnTo>
                <a:lnTo>
                  <a:pt x="86727" y="1313336"/>
                </a:lnTo>
                <a:lnTo>
                  <a:pt x="65000" y="1272021"/>
                </a:lnTo>
                <a:lnTo>
                  <a:pt x="46185" y="1229183"/>
                </a:lnTo>
                <a:lnTo>
                  <a:pt x="30402" y="1184940"/>
                </a:lnTo>
                <a:lnTo>
                  <a:pt x="17771" y="1139407"/>
                </a:lnTo>
                <a:lnTo>
                  <a:pt x="8413" y="1092701"/>
                </a:lnTo>
                <a:lnTo>
                  <a:pt x="2449" y="1044939"/>
                </a:lnTo>
                <a:lnTo>
                  <a:pt x="0" y="996238"/>
                </a:lnTo>
                <a:lnTo>
                  <a:pt x="0" y="0"/>
                </a:lnTo>
                <a:lnTo>
                  <a:pt x="1449209" y="0"/>
                </a:lnTo>
                <a:lnTo>
                  <a:pt x="1449209" y="996975"/>
                </a:lnTo>
                <a:lnTo>
                  <a:pt x="1446732" y="1045326"/>
                </a:lnTo>
                <a:lnTo>
                  <a:pt x="1440693" y="1092779"/>
                </a:lnTo>
                <a:lnTo>
                  <a:pt x="1431221" y="1139217"/>
                </a:lnTo>
                <a:lnTo>
                  <a:pt x="1418447" y="1184524"/>
                </a:lnTo>
                <a:lnTo>
                  <a:pt x="1402501" y="1228582"/>
                </a:lnTo>
                <a:lnTo>
                  <a:pt x="1383514" y="1271276"/>
                </a:lnTo>
                <a:lnTo>
                  <a:pt x="1361615" y="1312488"/>
                </a:lnTo>
                <a:lnTo>
                  <a:pt x="1336936" y="1352102"/>
                </a:lnTo>
                <a:lnTo>
                  <a:pt x="1309606" y="1390002"/>
                </a:lnTo>
                <a:lnTo>
                  <a:pt x="1279756" y="1426070"/>
                </a:lnTo>
                <a:lnTo>
                  <a:pt x="1247517" y="1460191"/>
                </a:lnTo>
                <a:lnTo>
                  <a:pt x="1213017" y="1492248"/>
                </a:lnTo>
                <a:lnTo>
                  <a:pt x="1176389" y="1522123"/>
                </a:lnTo>
                <a:lnTo>
                  <a:pt x="1137762" y="1549701"/>
                </a:lnTo>
                <a:lnTo>
                  <a:pt x="1097267" y="1574865"/>
                </a:lnTo>
                <a:lnTo>
                  <a:pt x="1055033" y="1597498"/>
                </a:lnTo>
                <a:lnTo>
                  <a:pt x="1011192" y="1617484"/>
                </a:lnTo>
                <a:lnTo>
                  <a:pt x="965873" y="1634705"/>
                </a:lnTo>
                <a:lnTo>
                  <a:pt x="964310" y="1635455"/>
                </a:lnTo>
                <a:lnTo>
                  <a:pt x="962748" y="1635455"/>
                </a:lnTo>
                <a:lnTo>
                  <a:pt x="961186" y="1636191"/>
                </a:lnTo>
                <a:lnTo>
                  <a:pt x="916349" y="1649143"/>
                </a:lnTo>
                <a:lnTo>
                  <a:pt x="870162" y="1659465"/>
                </a:lnTo>
                <a:lnTo>
                  <a:pt x="822774" y="1667014"/>
                </a:lnTo>
                <a:lnTo>
                  <a:pt x="774334" y="1671648"/>
                </a:lnTo>
                <a:lnTo>
                  <a:pt x="724992" y="1673225"/>
                </a:lnTo>
                <a:close/>
              </a:path>
            </a:pathLst>
          </a:custGeom>
          <a:solidFill>
            <a:srgbClr val="9FC3D0"/>
          </a:solidFill>
        </p:spPr>
        <p:txBody>
          <a:bodyPr wrap="square" lIns="0" tIns="0" rIns="0" bIns="0" rtlCol="0"/>
          <a:lstStyle/>
          <a:p>
            <a:endParaRPr/>
          </a:p>
        </p:txBody>
      </p:sp>
      <p:sp>
        <p:nvSpPr>
          <p:cNvPr id="5" name="object 5"/>
          <p:cNvSpPr txBox="1">
            <a:spLocks noGrp="1"/>
          </p:cNvSpPr>
          <p:nvPr>
            <p:ph type="title"/>
          </p:nvPr>
        </p:nvSpPr>
        <p:spPr>
          <a:xfrm>
            <a:off x="16424935" y="424701"/>
            <a:ext cx="430530" cy="876300"/>
          </a:xfrm>
          <a:prstGeom prst="rect">
            <a:avLst/>
          </a:prstGeom>
        </p:spPr>
        <p:txBody>
          <a:bodyPr vert="horz" wrap="square" lIns="0" tIns="16510" rIns="0" bIns="0" rtlCol="0">
            <a:spAutoFit/>
          </a:bodyPr>
          <a:lstStyle/>
          <a:p>
            <a:pPr marL="12700">
              <a:lnSpc>
                <a:spcPct val="100000"/>
              </a:lnSpc>
              <a:spcBef>
                <a:spcPts val="130"/>
              </a:spcBef>
            </a:pPr>
            <a:r>
              <a:rPr sz="5550" b="1" spc="-50" dirty="0">
                <a:latin typeface="Hypatia Sans Pro Black"/>
                <a:cs typeface="Hypatia Sans Pro Black"/>
              </a:rPr>
              <a:t>1</a:t>
            </a:r>
            <a:endParaRPr sz="5550">
              <a:latin typeface="Hypatia Sans Pro Black"/>
              <a:cs typeface="Hypatia Sans Pro Black"/>
            </a:endParaRPr>
          </a:p>
        </p:txBody>
      </p:sp>
      <p:pic>
        <p:nvPicPr>
          <p:cNvPr id="6" name="object 6"/>
          <p:cNvPicPr/>
          <p:nvPr/>
        </p:nvPicPr>
        <p:blipFill>
          <a:blip r:embed="rId2" cstate="print"/>
          <a:stretch>
            <a:fillRect/>
          </a:stretch>
        </p:blipFill>
        <p:spPr>
          <a:xfrm>
            <a:off x="7512163" y="0"/>
            <a:ext cx="7315200" cy="923925"/>
          </a:xfrm>
          <a:prstGeom prst="rect">
            <a:avLst/>
          </a:prstGeom>
        </p:spPr>
      </p:pic>
      <p:sp>
        <p:nvSpPr>
          <p:cNvPr id="7" name="object 7"/>
          <p:cNvSpPr txBox="1"/>
          <p:nvPr/>
        </p:nvSpPr>
        <p:spPr>
          <a:xfrm>
            <a:off x="6739750" y="8945244"/>
            <a:ext cx="4723130" cy="436880"/>
          </a:xfrm>
          <a:prstGeom prst="rect">
            <a:avLst/>
          </a:prstGeom>
        </p:spPr>
        <p:txBody>
          <a:bodyPr vert="horz" wrap="square" lIns="0" tIns="12700" rIns="0" bIns="0" rtlCol="0">
            <a:spAutoFit/>
          </a:bodyPr>
          <a:lstStyle/>
          <a:p>
            <a:pPr marL="12700">
              <a:lnSpc>
                <a:spcPct val="100000"/>
              </a:lnSpc>
              <a:spcBef>
                <a:spcPts val="100"/>
              </a:spcBef>
            </a:pPr>
            <a:r>
              <a:rPr sz="2700" spc="-10" dirty="0">
                <a:latin typeface="Calibri"/>
                <a:cs typeface="Calibri"/>
              </a:rPr>
              <a:t>University</a:t>
            </a:r>
            <a:r>
              <a:rPr sz="2700" spc="-35" dirty="0">
                <a:latin typeface="Calibri"/>
                <a:cs typeface="Calibri"/>
              </a:rPr>
              <a:t> </a:t>
            </a:r>
            <a:r>
              <a:rPr sz="2700" dirty="0">
                <a:latin typeface="Calibri"/>
                <a:cs typeface="Calibri"/>
              </a:rPr>
              <a:t>of</a:t>
            </a:r>
            <a:r>
              <a:rPr sz="2700" spc="-25" dirty="0">
                <a:latin typeface="Calibri"/>
                <a:cs typeface="Calibri"/>
              </a:rPr>
              <a:t> </a:t>
            </a:r>
            <a:r>
              <a:rPr sz="2700" dirty="0">
                <a:latin typeface="Calibri"/>
                <a:cs typeface="Calibri"/>
              </a:rPr>
              <a:t>South</a:t>
            </a:r>
            <a:r>
              <a:rPr sz="2700" spc="-25" dirty="0">
                <a:latin typeface="Calibri"/>
                <a:cs typeface="Calibri"/>
              </a:rPr>
              <a:t> </a:t>
            </a:r>
            <a:r>
              <a:rPr sz="2700" dirty="0">
                <a:latin typeface="Calibri"/>
                <a:cs typeface="Calibri"/>
              </a:rPr>
              <a:t>Florida</a:t>
            </a:r>
            <a:r>
              <a:rPr sz="2700" spc="-25" dirty="0">
                <a:latin typeface="Calibri"/>
                <a:cs typeface="Calibri"/>
              </a:rPr>
              <a:t> </a:t>
            </a:r>
            <a:r>
              <a:rPr sz="2700" dirty="0">
                <a:latin typeface="Calibri"/>
                <a:cs typeface="Calibri"/>
              </a:rPr>
              <a:t>|</a:t>
            </a:r>
            <a:r>
              <a:rPr sz="2700" spc="-25" dirty="0">
                <a:latin typeface="Calibri"/>
                <a:cs typeface="Calibri"/>
              </a:rPr>
              <a:t> </a:t>
            </a:r>
            <a:r>
              <a:rPr sz="2700" spc="-20" dirty="0">
                <a:latin typeface="Calibri"/>
                <a:cs typeface="Calibri"/>
              </a:rPr>
              <a:t>2024</a:t>
            </a:r>
            <a:endParaRPr sz="2700">
              <a:latin typeface="Calibri"/>
              <a:cs typeface="Calibri"/>
            </a:endParaRPr>
          </a:p>
        </p:txBody>
      </p:sp>
      <p:grpSp>
        <p:nvGrpSpPr>
          <p:cNvPr id="8" name="object 8"/>
          <p:cNvGrpSpPr/>
          <p:nvPr/>
        </p:nvGrpSpPr>
        <p:grpSpPr>
          <a:xfrm>
            <a:off x="-177" y="761"/>
            <a:ext cx="18288635" cy="10285730"/>
            <a:chOff x="-177" y="761"/>
            <a:chExt cx="18288635" cy="10285730"/>
          </a:xfrm>
        </p:grpSpPr>
        <p:sp>
          <p:nvSpPr>
            <p:cNvPr id="9" name="object 9"/>
            <p:cNvSpPr/>
            <p:nvPr/>
          </p:nvSpPr>
          <p:spPr>
            <a:xfrm>
              <a:off x="-177" y="9124950"/>
              <a:ext cx="6005830" cy="133350"/>
            </a:xfrm>
            <a:custGeom>
              <a:avLst/>
              <a:gdLst/>
              <a:ahLst/>
              <a:cxnLst/>
              <a:rect l="l" t="t" r="r" b="b"/>
              <a:pathLst>
                <a:path w="6005830" h="133350">
                  <a:moveTo>
                    <a:pt x="6004877" y="133350"/>
                  </a:moveTo>
                  <a:lnTo>
                    <a:pt x="0" y="114300"/>
                  </a:lnTo>
                  <a:lnTo>
                    <a:pt x="355" y="0"/>
                  </a:lnTo>
                  <a:lnTo>
                    <a:pt x="6005245" y="19050"/>
                  </a:lnTo>
                  <a:lnTo>
                    <a:pt x="6004877" y="133350"/>
                  </a:lnTo>
                  <a:close/>
                </a:path>
              </a:pathLst>
            </a:custGeom>
            <a:solidFill>
              <a:srgbClr val="9FC3D0"/>
            </a:solidFill>
          </p:spPr>
          <p:txBody>
            <a:bodyPr wrap="square" lIns="0" tIns="0" rIns="0" bIns="0" rtlCol="0"/>
            <a:lstStyle/>
            <a:p>
              <a:endParaRPr/>
            </a:p>
          </p:txBody>
        </p:sp>
        <p:pic>
          <p:nvPicPr>
            <p:cNvPr id="10" name="object 10"/>
            <p:cNvPicPr/>
            <p:nvPr/>
          </p:nvPicPr>
          <p:blipFill>
            <a:blip r:embed="rId3" cstate="print"/>
            <a:stretch>
              <a:fillRect/>
            </a:stretch>
          </p:blipFill>
          <p:spPr>
            <a:xfrm>
              <a:off x="13764171" y="6208204"/>
              <a:ext cx="4523828" cy="2477782"/>
            </a:xfrm>
            <a:prstGeom prst="rect">
              <a:avLst/>
            </a:prstGeom>
          </p:spPr>
        </p:pic>
        <p:sp>
          <p:nvSpPr>
            <p:cNvPr id="11" name="object 11"/>
            <p:cNvSpPr/>
            <p:nvPr/>
          </p:nvSpPr>
          <p:spPr>
            <a:xfrm>
              <a:off x="12282753" y="9124950"/>
              <a:ext cx="6005830" cy="133350"/>
            </a:xfrm>
            <a:custGeom>
              <a:avLst/>
              <a:gdLst/>
              <a:ahLst/>
              <a:cxnLst/>
              <a:rect l="l" t="t" r="r" b="b"/>
              <a:pathLst>
                <a:path w="6005830" h="133350">
                  <a:moveTo>
                    <a:pt x="6004877" y="133350"/>
                  </a:moveTo>
                  <a:lnTo>
                    <a:pt x="0" y="114300"/>
                  </a:lnTo>
                  <a:lnTo>
                    <a:pt x="355" y="0"/>
                  </a:lnTo>
                  <a:lnTo>
                    <a:pt x="6005245" y="19050"/>
                  </a:lnTo>
                  <a:lnTo>
                    <a:pt x="6004877" y="133350"/>
                  </a:lnTo>
                  <a:close/>
                </a:path>
              </a:pathLst>
            </a:custGeom>
            <a:solidFill>
              <a:srgbClr val="9FC3D0"/>
            </a:solidFill>
          </p:spPr>
          <p:txBody>
            <a:bodyPr wrap="square" lIns="0" tIns="0" rIns="0" bIns="0" rtlCol="0"/>
            <a:lstStyle/>
            <a:p>
              <a:endParaRPr/>
            </a:p>
          </p:txBody>
        </p:sp>
        <p:sp>
          <p:nvSpPr>
            <p:cNvPr id="12" name="object 12"/>
            <p:cNvSpPr/>
            <p:nvPr/>
          </p:nvSpPr>
          <p:spPr>
            <a:xfrm>
              <a:off x="762" y="761"/>
              <a:ext cx="18286730" cy="10285730"/>
            </a:xfrm>
            <a:custGeom>
              <a:avLst/>
              <a:gdLst/>
              <a:ahLst/>
              <a:cxnLst/>
              <a:rect l="l" t="t" r="r" b="b"/>
              <a:pathLst>
                <a:path w="18286730" h="10285730">
                  <a:moveTo>
                    <a:pt x="0" y="0"/>
                  </a:moveTo>
                  <a:lnTo>
                    <a:pt x="18286476" y="0"/>
                  </a:lnTo>
                  <a:lnTo>
                    <a:pt x="18286476" y="10285476"/>
                  </a:lnTo>
                  <a:lnTo>
                    <a:pt x="0" y="10285476"/>
                  </a:lnTo>
                  <a:lnTo>
                    <a:pt x="0" y="0"/>
                  </a:lnTo>
                  <a:close/>
                </a:path>
              </a:pathLst>
            </a:custGeom>
            <a:ln w="3175">
              <a:solidFill>
                <a:srgbClr val="000000"/>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17225" y="963295"/>
            <a:ext cx="9297670" cy="1245870"/>
          </a:xfrm>
          <a:prstGeom prst="rect">
            <a:avLst/>
          </a:prstGeom>
        </p:spPr>
        <p:txBody>
          <a:bodyPr vert="horz" wrap="square" lIns="0" tIns="13335" rIns="0" bIns="0" rtlCol="0">
            <a:spAutoFit/>
          </a:bodyPr>
          <a:lstStyle/>
          <a:p>
            <a:pPr marL="12700">
              <a:lnSpc>
                <a:spcPct val="100000"/>
              </a:lnSpc>
              <a:spcBef>
                <a:spcPts val="105"/>
              </a:spcBef>
            </a:pPr>
            <a:r>
              <a:rPr sz="8000" dirty="0">
                <a:latin typeface="Calibri"/>
                <a:cs typeface="Calibri"/>
              </a:rPr>
              <a:t>IMAGE</a:t>
            </a:r>
            <a:r>
              <a:rPr sz="8000" spc="-125" dirty="0">
                <a:latin typeface="Calibri"/>
                <a:cs typeface="Calibri"/>
              </a:rPr>
              <a:t> </a:t>
            </a:r>
            <a:r>
              <a:rPr sz="8000" spc="5" dirty="0">
                <a:latin typeface="Calibri"/>
                <a:cs typeface="Calibri"/>
              </a:rPr>
              <a:t>S</a:t>
            </a:r>
            <a:r>
              <a:rPr sz="8000" spc="-95" dirty="0">
                <a:latin typeface="Calibri"/>
                <a:cs typeface="Calibri"/>
              </a:rPr>
              <a:t>E</a:t>
            </a:r>
            <a:r>
              <a:rPr sz="8000" spc="5" dirty="0">
                <a:latin typeface="Calibri"/>
                <a:cs typeface="Calibri"/>
              </a:rPr>
              <a:t>GM</a:t>
            </a:r>
            <a:r>
              <a:rPr sz="8000" dirty="0">
                <a:latin typeface="Calibri"/>
                <a:cs typeface="Calibri"/>
              </a:rPr>
              <a:t>E</a:t>
            </a:r>
            <a:r>
              <a:rPr sz="8000" spc="5" dirty="0">
                <a:latin typeface="Calibri"/>
                <a:cs typeface="Calibri"/>
              </a:rPr>
              <a:t>N</a:t>
            </a:r>
            <a:r>
              <a:rPr sz="8000" spc="-620" dirty="0">
                <a:latin typeface="Calibri"/>
                <a:cs typeface="Calibri"/>
              </a:rPr>
              <a:t>T</a:t>
            </a:r>
            <a:r>
              <a:rPr sz="8000" spc="5" dirty="0">
                <a:latin typeface="Calibri"/>
                <a:cs typeface="Calibri"/>
              </a:rPr>
              <a:t>AI</a:t>
            </a:r>
            <a:r>
              <a:rPr sz="8000" dirty="0">
                <a:latin typeface="Calibri"/>
                <a:cs typeface="Calibri"/>
              </a:rPr>
              <a:t>O</a:t>
            </a:r>
            <a:r>
              <a:rPr sz="8000" spc="10" dirty="0">
                <a:latin typeface="Calibri"/>
                <a:cs typeface="Calibri"/>
              </a:rPr>
              <a:t>N</a:t>
            </a:r>
            <a:endParaRPr sz="8000">
              <a:latin typeface="Calibri"/>
              <a:cs typeface="Calibri"/>
            </a:endParaRPr>
          </a:p>
        </p:txBody>
      </p:sp>
      <p:sp>
        <p:nvSpPr>
          <p:cNvPr id="3" name="object 3"/>
          <p:cNvSpPr/>
          <p:nvPr/>
        </p:nvSpPr>
        <p:spPr>
          <a:xfrm>
            <a:off x="15915856" y="0"/>
            <a:ext cx="1449705" cy="1673225"/>
          </a:xfrm>
          <a:custGeom>
            <a:avLst/>
            <a:gdLst/>
            <a:ahLst/>
            <a:cxnLst/>
            <a:rect l="l" t="t" r="r" b="b"/>
            <a:pathLst>
              <a:path w="1449705" h="1673225">
                <a:moveTo>
                  <a:pt x="724992" y="1673225"/>
                </a:moveTo>
                <a:lnTo>
                  <a:pt x="675161" y="1671417"/>
                </a:lnTo>
                <a:lnTo>
                  <a:pt x="625515" y="1666232"/>
                </a:lnTo>
                <a:lnTo>
                  <a:pt x="576618" y="1658024"/>
                </a:lnTo>
                <a:lnTo>
                  <a:pt x="529033" y="1647152"/>
                </a:lnTo>
                <a:lnTo>
                  <a:pt x="483323" y="1633969"/>
                </a:lnTo>
                <a:lnTo>
                  <a:pt x="437542" y="1617097"/>
                </a:lnTo>
                <a:lnTo>
                  <a:pt x="393344" y="1597420"/>
                </a:lnTo>
                <a:lnTo>
                  <a:pt x="350850" y="1575054"/>
                </a:lnTo>
                <a:lnTo>
                  <a:pt x="310181" y="1550117"/>
                </a:lnTo>
                <a:lnTo>
                  <a:pt x="271457" y="1522724"/>
                </a:lnTo>
                <a:lnTo>
                  <a:pt x="234799" y="1492993"/>
                </a:lnTo>
                <a:lnTo>
                  <a:pt x="200328" y="1461039"/>
                </a:lnTo>
                <a:lnTo>
                  <a:pt x="168165" y="1426980"/>
                </a:lnTo>
                <a:lnTo>
                  <a:pt x="138429" y="1390932"/>
                </a:lnTo>
                <a:lnTo>
                  <a:pt x="111243" y="1353012"/>
                </a:lnTo>
                <a:lnTo>
                  <a:pt x="86727" y="1313336"/>
                </a:lnTo>
                <a:lnTo>
                  <a:pt x="65000" y="1272021"/>
                </a:lnTo>
                <a:lnTo>
                  <a:pt x="46185" y="1229183"/>
                </a:lnTo>
                <a:lnTo>
                  <a:pt x="30402" y="1184940"/>
                </a:lnTo>
                <a:lnTo>
                  <a:pt x="17771" y="1139407"/>
                </a:lnTo>
                <a:lnTo>
                  <a:pt x="8413" y="1092701"/>
                </a:lnTo>
                <a:lnTo>
                  <a:pt x="2449" y="1044939"/>
                </a:lnTo>
                <a:lnTo>
                  <a:pt x="0" y="996238"/>
                </a:lnTo>
                <a:lnTo>
                  <a:pt x="0" y="0"/>
                </a:lnTo>
                <a:lnTo>
                  <a:pt x="1449209" y="0"/>
                </a:lnTo>
                <a:lnTo>
                  <a:pt x="1449209" y="996975"/>
                </a:lnTo>
                <a:lnTo>
                  <a:pt x="1446732" y="1045326"/>
                </a:lnTo>
                <a:lnTo>
                  <a:pt x="1440693" y="1092779"/>
                </a:lnTo>
                <a:lnTo>
                  <a:pt x="1431221" y="1139217"/>
                </a:lnTo>
                <a:lnTo>
                  <a:pt x="1418447" y="1184524"/>
                </a:lnTo>
                <a:lnTo>
                  <a:pt x="1402501" y="1228582"/>
                </a:lnTo>
                <a:lnTo>
                  <a:pt x="1383514" y="1271276"/>
                </a:lnTo>
                <a:lnTo>
                  <a:pt x="1361615" y="1312488"/>
                </a:lnTo>
                <a:lnTo>
                  <a:pt x="1336936" y="1352102"/>
                </a:lnTo>
                <a:lnTo>
                  <a:pt x="1309606" y="1390002"/>
                </a:lnTo>
                <a:lnTo>
                  <a:pt x="1279756" y="1426070"/>
                </a:lnTo>
                <a:lnTo>
                  <a:pt x="1247517" y="1460191"/>
                </a:lnTo>
                <a:lnTo>
                  <a:pt x="1213017" y="1492248"/>
                </a:lnTo>
                <a:lnTo>
                  <a:pt x="1176389" y="1522123"/>
                </a:lnTo>
                <a:lnTo>
                  <a:pt x="1137762" y="1549701"/>
                </a:lnTo>
                <a:lnTo>
                  <a:pt x="1097267" y="1574865"/>
                </a:lnTo>
                <a:lnTo>
                  <a:pt x="1055033" y="1597498"/>
                </a:lnTo>
                <a:lnTo>
                  <a:pt x="1011192" y="1617484"/>
                </a:lnTo>
                <a:lnTo>
                  <a:pt x="965873" y="1634705"/>
                </a:lnTo>
                <a:lnTo>
                  <a:pt x="964310" y="1635455"/>
                </a:lnTo>
                <a:lnTo>
                  <a:pt x="962748" y="1635455"/>
                </a:lnTo>
                <a:lnTo>
                  <a:pt x="961186" y="1636191"/>
                </a:lnTo>
                <a:lnTo>
                  <a:pt x="916349" y="1649143"/>
                </a:lnTo>
                <a:lnTo>
                  <a:pt x="870162" y="1659465"/>
                </a:lnTo>
                <a:lnTo>
                  <a:pt x="822774" y="1667014"/>
                </a:lnTo>
                <a:lnTo>
                  <a:pt x="774334" y="1671648"/>
                </a:lnTo>
                <a:lnTo>
                  <a:pt x="724992" y="1673225"/>
                </a:lnTo>
                <a:close/>
              </a:path>
            </a:pathLst>
          </a:custGeom>
          <a:solidFill>
            <a:srgbClr val="9FC3D0"/>
          </a:solidFill>
        </p:spPr>
        <p:txBody>
          <a:bodyPr wrap="square" lIns="0" tIns="0" rIns="0" bIns="0" rtlCol="0"/>
          <a:lstStyle/>
          <a:p>
            <a:endParaRPr/>
          </a:p>
        </p:txBody>
      </p:sp>
      <p:sp>
        <p:nvSpPr>
          <p:cNvPr id="4" name="object 4"/>
          <p:cNvSpPr txBox="1">
            <a:spLocks noGrp="1"/>
          </p:cNvSpPr>
          <p:nvPr>
            <p:ph type="title"/>
          </p:nvPr>
        </p:nvSpPr>
        <p:spPr>
          <a:xfrm>
            <a:off x="16424935" y="424701"/>
            <a:ext cx="430530" cy="876300"/>
          </a:xfrm>
          <a:prstGeom prst="rect">
            <a:avLst/>
          </a:prstGeom>
        </p:spPr>
        <p:txBody>
          <a:bodyPr vert="horz" wrap="square" lIns="0" tIns="16510" rIns="0" bIns="0" rtlCol="0">
            <a:spAutoFit/>
          </a:bodyPr>
          <a:lstStyle/>
          <a:p>
            <a:pPr marL="12700">
              <a:lnSpc>
                <a:spcPct val="100000"/>
              </a:lnSpc>
              <a:spcBef>
                <a:spcPts val="130"/>
              </a:spcBef>
            </a:pPr>
            <a:r>
              <a:rPr sz="5550" b="1" spc="-50" dirty="0">
                <a:latin typeface="Hypatia Sans Pro Black"/>
                <a:cs typeface="Hypatia Sans Pro Black"/>
              </a:rPr>
              <a:t>2</a:t>
            </a:r>
            <a:endParaRPr sz="5550">
              <a:latin typeface="Hypatia Sans Pro Black"/>
              <a:cs typeface="Hypatia Sans Pro Black"/>
            </a:endParaRPr>
          </a:p>
        </p:txBody>
      </p:sp>
      <p:grpSp>
        <p:nvGrpSpPr>
          <p:cNvPr id="5" name="object 5"/>
          <p:cNvGrpSpPr/>
          <p:nvPr/>
        </p:nvGrpSpPr>
        <p:grpSpPr>
          <a:xfrm>
            <a:off x="892060" y="0"/>
            <a:ext cx="13935710" cy="10287000"/>
            <a:chOff x="892060" y="0"/>
            <a:chExt cx="13935710" cy="10287000"/>
          </a:xfrm>
        </p:grpSpPr>
        <p:pic>
          <p:nvPicPr>
            <p:cNvPr id="6" name="object 6"/>
            <p:cNvPicPr/>
            <p:nvPr/>
          </p:nvPicPr>
          <p:blipFill>
            <a:blip r:embed="rId2" cstate="print"/>
            <a:stretch>
              <a:fillRect/>
            </a:stretch>
          </p:blipFill>
          <p:spPr>
            <a:xfrm>
              <a:off x="7512164" y="0"/>
              <a:ext cx="7315200" cy="923925"/>
            </a:xfrm>
            <a:prstGeom prst="rect">
              <a:avLst/>
            </a:prstGeom>
          </p:spPr>
        </p:pic>
        <p:pic>
          <p:nvPicPr>
            <p:cNvPr id="7" name="object 7"/>
            <p:cNvPicPr/>
            <p:nvPr/>
          </p:nvPicPr>
          <p:blipFill>
            <a:blip r:embed="rId3" cstate="print"/>
            <a:stretch>
              <a:fillRect/>
            </a:stretch>
          </p:blipFill>
          <p:spPr>
            <a:xfrm>
              <a:off x="892060" y="9048101"/>
              <a:ext cx="7315200" cy="1238897"/>
            </a:xfrm>
            <a:prstGeom prst="rect">
              <a:avLst/>
            </a:prstGeom>
          </p:spPr>
        </p:pic>
      </p:grpSp>
      <p:sp>
        <p:nvSpPr>
          <p:cNvPr id="8" name="object 8"/>
          <p:cNvSpPr txBox="1"/>
          <p:nvPr/>
        </p:nvSpPr>
        <p:spPr>
          <a:xfrm>
            <a:off x="6739750" y="8945244"/>
            <a:ext cx="4723130" cy="436880"/>
          </a:xfrm>
          <a:prstGeom prst="rect">
            <a:avLst/>
          </a:prstGeom>
        </p:spPr>
        <p:txBody>
          <a:bodyPr vert="horz" wrap="square" lIns="0" tIns="12700" rIns="0" bIns="0" rtlCol="0">
            <a:spAutoFit/>
          </a:bodyPr>
          <a:lstStyle/>
          <a:p>
            <a:pPr marL="12700">
              <a:lnSpc>
                <a:spcPct val="100000"/>
              </a:lnSpc>
              <a:spcBef>
                <a:spcPts val="100"/>
              </a:spcBef>
            </a:pPr>
            <a:r>
              <a:rPr sz="2700" spc="-10" dirty="0">
                <a:latin typeface="Calibri"/>
                <a:cs typeface="Calibri"/>
              </a:rPr>
              <a:t>University</a:t>
            </a:r>
            <a:r>
              <a:rPr sz="2700" spc="-35" dirty="0">
                <a:latin typeface="Calibri"/>
                <a:cs typeface="Calibri"/>
              </a:rPr>
              <a:t> </a:t>
            </a:r>
            <a:r>
              <a:rPr sz="2700" dirty="0">
                <a:latin typeface="Calibri"/>
                <a:cs typeface="Calibri"/>
              </a:rPr>
              <a:t>of</a:t>
            </a:r>
            <a:r>
              <a:rPr sz="2700" spc="-25" dirty="0">
                <a:latin typeface="Calibri"/>
                <a:cs typeface="Calibri"/>
              </a:rPr>
              <a:t> </a:t>
            </a:r>
            <a:r>
              <a:rPr sz="2700" dirty="0">
                <a:latin typeface="Calibri"/>
                <a:cs typeface="Calibri"/>
              </a:rPr>
              <a:t>South</a:t>
            </a:r>
            <a:r>
              <a:rPr sz="2700" spc="-25" dirty="0">
                <a:latin typeface="Calibri"/>
                <a:cs typeface="Calibri"/>
              </a:rPr>
              <a:t> </a:t>
            </a:r>
            <a:r>
              <a:rPr sz="2700" dirty="0">
                <a:latin typeface="Calibri"/>
                <a:cs typeface="Calibri"/>
              </a:rPr>
              <a:t>Florida</a:t>
            </a:r>
            <a:r>
              <a:rPr sz="2700" spc="-25" dirty="0">
                <a:latin typeface="Calibri"/>
                <a:cs typeface="Calibri"/>
              </a:rPr>
              <a:t> </a:t>
            </a:r>
            <a:r>
              <a:rPr sz="2700" dirty="0">
                <a:latin typeface="Calibri"/>
                <a:cs typeface="Calibri"/>
              </a:rPr>
              <a:t>|</a:t>
            </a:r>
            <a:r>
              <a:rPr sz="2700" spc="-25" dirty="0">
                <a:latin typeface="Calibri"/>
                <a:cs typeface="Calibri"/>
              </a:rPr>
              <a:t> </a:t>
            </a:r>
            <a:r>
              <a:rPr sz="2700" spc="-20" dirty="0">
                <a:latin typeface="Calibri"/>
                <a:cs typeface="Calibri"/>
              </a:rPr>
              <a:t>2024</a:t>
            </a:r>
            <a:endParaRPr sz="2700">
              <a:latin typeface="Calibri"/>
              <a:cs typeface="Calibri"/>
            </a:endParaRPr>
          </a:p>
        </p:txBody>
      </p:sp>
      <p:grpSp>
        <p:nvGrpSpPr>
          <p:cNvPr id="9" name="object 9"/>
          <p:cNvGrpSpPr/>
          <p:nvPr/>
        </p:nvGrpSpPr>
        <p:grpSpPr>
          <a:xfrm>
            <a:off x="55168" y="6208204"/>
            <a:ext cx="18233390" cy="3050540"/>
            <a:chOff x="55168" y="6208204"/>
            <a:chExt cx="18233390" cy="3050540"/>
          </a:xfrm>
        </p:grpSpPr>
        <p:pic>
          <p:nvPicPr>
            <p:cNvPr id="10" name="object 10"/>
            <p:cNvPicPr/>
            <p:nvPr/>
          </p:nvPicPr>
          <p:blipFill>
            <a:blip r:embed="rId4" cstate="print"/>
            <a:stretch>
              <a:fillRect/>
            </a:stretch>
          </p:blipFill>
          <p:spPr>
            <a:xfrm>
              <a:off x="13764170" y="6208204"/>
              <a:ext cx="4523828" cy="2477782"/>
            </a:xfrm>
            <a:prstGeom prst="rect">
              <a:avLst/>
            </a:prstGeom>
          </p:spPr>
        </p:pic>
        <p:sp>
          <p:nvSpPr>
            <p:cNvPr id="11" name="object 11"/>
            <p:cNvSpPr/>
            <p:nvPr/>
          </p:nvSpPr>
          <p:spPr>
            <a:xfrm>
              <a:off x="55168" y="9124949"/>
              <a:ext cx="18093690" cy="133350"/>
            </a:xfrm>
            <a:custGeom>
              <a:avLst/>
              <a:gdLst/>
              <a:ahLst/>
              <a:cxnLst/>
              <a:rect l="l" t="t" r="r" b="b"/>
              <a:pathLst>
                <a:path w="18093690" h="133350">
                  <a:moveTo>
                    <a:pt x="5647614" y="0"/>
                  </a:moveTo>
                  <a:lnTo>
                    <a:pt x="0" y="0"/>
                  </a:lnTo>
                  <a:lnTo>
                    <a:pt x="0" y="114300"/>
                  </a:lnTo>
                  <a:lnTo>
                    <a:pt x="5647614" y="114300"/>
                  </a:lnTo>
                  <a:lnTo>
                    <a:pt x="5647614" y="0"/>
                  </a:lnTo>
                  <a:close/>
                </a:path>
                <a:path w="18093690" h="133350">
                  <a:moveTo>
                    <a:pt x="18093373" y="19050"/>
                  </a:moveTo>
                  <a:lnTo>
                    <a:pt x="12445759" y="19050"/>
                  </a:lnTo>
                  <a:lnTo>
                    <a:pt x="12445759" y="133350"/>
                  </a:lnTo>
                  <a:lnTo>
                    <a:pt x="18093373" y="133350"/>
                  </a:lnTo>
                  <a:lnTo>
                    <a:pt x="18093373" y="19050"/>
                  </a:lnTo>
                  <a:close/>
                </a:path>
              </a:pathLst>
            </a:custGeom>
            <a:solidFill>
              <a:srgbClr val="9FC3D0"/>
            </a:solidFill>
          </p:spPr>
          <p:txBody>
            <a:bodyPr wrap="square" lIns="0" tIns="0" rIns="0" bIns="0" rtlCol="0"/>
            <a:lstStyle/>
            <a:p>
              <a:endParaRPr/>
            </a:p>
          </p:txBody>
        </p:sp>
      </p:grpSp>
      <p:sp>
        <p:nvSpPr>
          <p:cNvPr id="12" name="object 12"/>
          <p:cNvSpPr txBox="1"/>
          <p:nvPr/>
        </p:nvSpPr>
        <p:spPr>
          <a:xfrm>
            <a:off x="2669539" y="2970530"/>
            <a:ext cx="13241655" cy="4217035"/>
          </a:xfrm>
          <a:prstGeom prst="rect">
            <a:avLst/>
          </a:prstGeom>
        </p:spPr>
        <p:txBody>
          <a:bodyPr vert="horz" wrap="square" lIns="0" tIns="12700" rIns="0" bIns="0" rtlCol="0">
            <a:spAutoFit/>
          </a:bodyPr>
          <a:lstStyle/>
          <a:p>
            <a:pPr marL="584200" marR="5080" indent="-571500">
              <a:lnSpc>
                <a:spcPct val="100000"/>
              </a:lnSpc>
              <a:spcBef>
                <a:spcPts val="100"/>
              </a:spcBef>
              <a:buFont typeface="Arial"/>
              <a:buChar char="•"/>
              <a:tabLst>
                <a:tab pos="584200" algn="l"/>
              </a:tabLst>
            </a:pPr>
            <a:r>
              <a:rPr sz="3600" dirty="0">
                <a:latin typeface="Calibri"/>
                <a:cs typeface="Calibri"/>
              </a:rPr>
              <a:t>Image</a:t>
            </a:r>
            <a:r>
              <a:rPr sz="3600" spc="-75" dirty="0">
                <a:latin typeface="Calibri"/>
                <a:cs typeface="Calibri"/>
              </a:rPr>
              <a:t> </a:t>
            </a:r>
            <a:r>
              <a:rPr sz="3600" spc="-10" dirty="0">
                <a:latin typeface="Calibri"/>
                <a:cs typeface="Calibri"/>
              </a:rPr>
              <a:t>segmentation</a:t>
            </a:r>
            <a:r>
              <a:rPr sz="3600" spc="-75" dirty="0">
                <a:latin typeface="Calibri"/>
                <a:cs typeface="Calibri"/>
              </a:rPr>
              <a:t> </a:t>
            </a:r>
            <a:r>
              <a:rPr sz="3600" dirty="0">
                <a:latin typeface="Calibri"/>
                <a:cs typeface="Calibri"/>
              </a:rPr>
              <a:t>is</a:t>
            </a:r>
            <a:r>
              <a:rPr sz="3600" spc="-70" dirty="0">
                <a:latin typeface="Calibri"/>
                <a:cs typeface="Calibri"/>
              </a:rPr>
              <a:t> </a:t>
            </a:r>
            <a:r>
              <a:rPr sz="3600" dirty="0">
                <a:latin typeface="Calibri"/>
                <a:cs typeface="Calibri"/>
              </a:rPr>
              <a:t>a</a:t>
            </a:r>
            <a:r>
              <a:rPr sz="3600" spc="-75" dirty="0">
                <a:latin typeface="Calibri"/>
                <a:cs typeface="Calibri"/>
              </a:rPr>
              <a:t> </a:t>
            </a:r>
            <a:r>
              <a:rPr sz="3600" dirty="0">
                <a:latin typeface="Calibri"/>
                <a:cs typeface="Calibri"/>
              </a:rPr>
              <a:t>computer</a:t>
            </a:r>
            <a:r>
              <a:rPr sz="3600" spc="-70" dirty="0">
                <a:latin typeface="Calibri"/>
                <a:cs typeface="Calibri"/>
              </a:rPr>
              <a:t> </a:t>
            </a:r>
            <a:r>
              <a:rPr sz="3600" dirty="0">
                <a:latin typeface="Calibri"/>
                <a:cs typeface="Calibri"/>
              </a:rPr>
              <a:t>vision</a:t>
            </a:r>
            <a:r>
              <a:rPr sz="3600" spc="-75" dirty="0">
                <a:latin typeface="Calibri"/>
                <a:cs typeface="Calibri"/>
              </a:rPr>
              <a:t> </a:t>
            </a:r>
            <a:r>
              <a:rPr sz="3600" dirty="0">
                <a:latin typeface="Calibri"/>
                <a:cs typeface="Calibri"/>
              </a:rPr>
              <a:t>technique</a:t>
            </a:r>
            <a:r>
              <a:rPr sz="3600" spc="-70" dirty="0">
                <a:latin typeface="Calibri"/>
                <a:cs typeface="Calibri"/>
              </a:rPr>
              <a:t> </a:t>
            </a:r>
            <a:r>
              <a:rPr sz="3600" dirty="0">
                <a:latin typeface="Calibri"/>
                <a:cs typeface="Calibri"/>
              </a:rPr>
              <a:t>that</a:t>
            </a:r>
            <a:r>
              <a:rPr sz="3600" spc="-75" dirty="0">
                <a:latin typeface="Calibri"/>
                <a:cs typeface="Calibri"/>
              </a:rPr>
              <a:t> </a:t>
            </a:r>
            <a:r>
              <a:rPr sz="3600" dirty="0">
                <a:latin typeface="Calibri"/>
                <a:cs typeface="Calibri"/>
              </a:rPr>
              <a:t>partitions</a:t>
            </a:r>
            <a:r>
              <a:rPr sz="3600" spc="-70" dirty="0">
                <a:latin typeface="Calibri"/>
                <a:cs typeface="Calibri"/>
              </a:rPr>
              <a:t> </a:t>
            </a:r>
            <a:r>
              <a:rPr sz="3600" spc="-50" dirty="0">
                <a:latin typeface="Calibri"/>
                <a:cs typeface="Calibri"/>
              </a:rPr>
              <a:t>a </a:t>
            </a:r>
            <a:r>
              <a:rPr sz="3600" dirty="0">
                <a:latin typeface="Calibri"/>
                <a:cs typeface="Calibri"/>
              </a:rPr>
              <a:t>digital</a:t>
            </a:r>
            <a:r>
              <a:rPr sz="3600" spc="-80" dirty="0">
                <a:latin typeface="Calibri"/>
                <a:cs typeface="Calibri"/>
              </a:rPr>
              <a:t> </a:t>
            </a:r>
            <a:r>
              <a:rPr sz="3600" dirty="0">
                <a:latin typeface="Calibri"/>
                <a:cs typeface="Calibri"/>
              </a:rPr>
              <a:t>image</a:t>
            </a:r>
            <a:r>
              <a:rPr sz="3600" spc="-80" dirty="0">
                <a:latin typeface="Calibri"/>
                <a:cs typeface="Calibri"/>
              </a:rPr>
              <a:t> </a:t>
            </a:r>
            <a:r>
              <a:rPr sz="3600" dirty="0">
                <a:latin typeface="Calibri"/>
                <a:cs typeface="Calibri"/>
              </a:rPr>
              <a:t>into</a:t>
            </a:r>
            <a:r>
              <a:rPr sz="3600" spc="-75" dirty="0">
                <a:latin typeface="Calibri"/>
                <a:cs typeface="Calibri"/>
              </a:rPr>
              <a:t> </a:t>
            </a:r>
            <a:r>
              <a:rPr sz="3600" dirty="0">
                <a:latin typeface="Calibri"/>
                <a:cs typeface="Calibri"/>
              </a:rPr>
              <a:t>discrete</a:t>
            </a:r>
            <a:r>
              <a:rPr sz="3600" spc="-80" dirty="0">
                <a:latin typeface="Calibri"/>
                <a:cs typeface="Calibri"/>
              </a:rPr>
              <a:t> </a:t>
            </a:r>
            <a:r>
              <a:rPr sz="3600" dirty="0">
                <a:latin typeface="Calibri"/>
                <a:cs typeface="Calibri"/>
              </a:rPr>
              <a:t>groups</a:t>
            </a:r>
            <a:r>
              <a:rPr sz="3600" spc="-80" dirty="0">
                <a:latin typeface="Calibri"/>
                <a:cs typeface="Calibri"/>
              </a:rPr>
              <a:t> </a:t>
            </a:r>
            <a:r>
              <a:rPr sz="3600" dirty="0">
                <a:latin typeface="Calibri"/>
                <a:cs typeface="Calibri"/>
              </a:rPr>
              <a:t>of</a:t>
            </a:r>
            <a:r>
              <a:rPr sz="3600" spc="-75" dirty="0">
                <a:latin typeface="Calibri"/>
                <a:cs typeface="Calibri"/>
              </a:rPr>
              <a:t> </a:t>
            </a:r>
            <a:r>
              <a:rPr sz="3600" spc="-35" dirty="0">
                <a:latin typeface="Calibri"/>
                <a:cs typeface="Calibri"/>
              </a:rPr>
              <a:t>pixels—</a:t>
            </a:r>
            <a:r>
              <a:rPr sz="3600" dirty="0">
                <a:latin typeface="Calibri"/>
                <a:cs typeface="Calibri"/>
              </a:rPr>
              <a:t>image</a:t>
            </a:r>
            <a:r>
              <a:rPr sz="3600" spc="-80" dirty="0">
                <a:latin typeface="Calibri"/>
                <a:cs typeface="Calibri"/>
              </a:rPr>
              <a:t> </a:t>
            </a:r>
            <a:r>
              <a:rPr sz="3600" spc="-25" dirty="0">
                <a:latin typeface="Calibri"/>
                <a:cs typeface="Calibri"/>
              </a:rPr>
              <a:t>segments—to </a:t>
            </a:r>
            <a:r>
              <a:rPr sz="3600" dirty="0">
                <a:latin typeface="Calibri"/>
                <a:cs typeface="Calibri"/>
              </a:rPr>
              <a:t>inform</a:t>
            </a:r>
            <a:r>
              <a:rPr sz="3600" spc="-105" dirty="0">
                <a:latin typeface="Calibri"/>
                <a:cs typeface="Calibri"/>
              </a:rPr>
              <a:t> </a:t>
            </a:r>
            <a:r>
              <a:rPr sz="3600" dirty="0">
                <a:latin typeface="Calibri"/>
                <a:cs typeface="Calibri"/>
              </a:rPr>
              <a:t>object</a:t>
            </a:r>
            <a:r>
              <a:rPr sz="3600" spc="-100" dirty="0">
                <a:latin typeface="Calibri"/>
                <a:cs typeface="Calibri"/>
              </a:rPr>
              <a:t> </a:t>
            </a:r>
            <a:r>
              <a:rPr sz="3600" dirty="0">
                <a:latin typeface="Calibri"/>
                <a:cs typeface="Calibri"/>
              </a:rPr>
              <a:t>detection</a:t>
            </a:r>
            <a:r>
              <a:rPr sz="3600" spc="-105" dirty="0">
                <a:latin typeface="Calibri"/>
                <a:cs typeface="Calibri"/>
              </a:rPr>
              <a:t> </a:t>
            </a:r>
            <a:r>
              <a:rPr sz="3600" dirty="0">
                <a:latin typeface="Calibri"/>
                <a:cs typeface="Calibri"/>
              </a:rPr>
              <a:t>and</a:t>
            </a:r>
            <a:r>
              <a:rPr sz="3600" spc="-105" dirty="0">
                <a:latin typeface="Calibri"/>
                <a:cs typeface="Calibri"/>
              </a:rPr>
              <a:t> </a:t>
            </a:r>
            <a:r>
              <a:rPr sz="3600" dirty="0">
                <a:latin typeface="Calibri"/>
                <a:cs typeface="Calibri"/>
              </a:rPr>
              <a:t>related</a:t>
            </a:r>
            <a:r>
              <a:rPr sz="3600" spc="-105" dirty="0">
                <a:latin typeface="Calibri"/>
                <a:cs typeface="Calibri"/>
              </a:rPr>
              <a:t> </a:t>
            </a:r>
            <a:r>
              <a:rPr sz="3600" dirty="0">
                <a:latin typeface="Calibri"/>
                <a:cs typeface="Calibri"/>
              </a:rPr>
              <a:t>tasks.</a:t>
            </a:r>
            <a:r>
              <a:rPr sz="3600" spc="-100" dirty="0">
                <a:latin typeface="Calibri"/>
                <a:cs typeface="Calibri"/>
              </a:rPr>
              <a:t> </a:t>
            </a:r>
            <a:r>
              <a:rPr sz="3600" dirty="0">
                <a:latin typeface="Calibri"/>
                <a:cs typeface="Calibri"/>
              </a:rPr>
              <a:t>By</a:t>
            </a:r>
            <a:r>
              <a:rPr sz="3600" spc="-100" dirty="0">
                <a:latin typeface="Calibri"/>
                <a:cs typeface="Calibri"/>
              </a:rPr>
              <a:t> </a:t>
            </a:r>
            <a:r>
              <a:rPr sz="3600" dirty="0">
                <a:latin typeface="Calibri"/>
                <a:cs typeface="Calibri"/>
              </a:rPr>
              <a:t>parsing</a:t>
            </a:r>
            <a:r>
              <a:rPr sz="3600" spc="-100" dirty="0">
                <a:latin typeface="Calibri"/>
                <a:cs typeface="Calibri"/>
              </a:rPr>
              <a:t> </a:t>
            </a:r>
            <a:r>
              <a:rPr sz="3600" dirty="0">
                <a:latin typeface="Calibri"/>
                <a:cs typeface="Calibri"/>
              </a:rPr>
              <a:t>an</a:t>
            </a:r>
            <a:r>
              <a:rPr sz="3600" spc="-105" dirty="0">
                <a:latin typeface="Calibri"/>
                <a:cs typeface="Calibri"/>
              </a:rPr>
              <a:t> </a:t>
            </a:r>
            <a:r>
              <a:rPr sz="3600" spc="-10" dirty="0">
                <a:latin typeface="Calibri"/>
                <a:cs typeface="Calibri"/>
              </a:rPr>
              <a:t>image’s </a:t>
            </a:r>
            <a:r>
              <a:rPr sz="3600" dirty="0">
                <a:latin typeface="Calibri"/>
                <a:cs typeface="Calibri"/>
              </a:rPr>
              <a:t>complex</a:t>
            </a:r>
            <a:r>
              <a:rPr sz="3600" spc="-110" dirty="0">
                <a:latin typeface="Calibri"/>
                <a:cs typeface="Calibri"/>
              </a:rPr>
              <a:t> </a:t>
            </a:r>
            <a:r>
              <a:rPr sz="3600" dirty="0">
                <a:latin typeface="Calibri"/>
                <a:cs typeface="Calibri"/>
              </a:rPr>
              <a:t>visual</a:t>
            </a:r>
            <a:r>
              <a:rPr sz="3600" spc="-105" dirty="0">
                <a:latin typeface="Calibri"/>
                <a:cs typeface="Calibri"/>
              </a:rPr>
              <a:t> </a:t>
            </a:r>
            <a:r>
              <a:rPr sz="3600" dirty="0">
                <a:latin typeface="Calibri"/>
                <a:cs typeface="Calibri"/>
              </a:rPr>
              <a:t>data</a:t>
            </a:r>
            <a:r>
              <a:rPr sz="3600" spc="-105" dirty="0">
                <a:latin typeface="Calibri"/>
                <a:cs typeface="Calibri"/>
              </a:rPr>
              <a:t> </a:t>
            </a:r>
            <a:r>
              <a:rPr sz="3600" dirty="0">
                <a:latin typeface="Calibri"/>
                <a:cs typeface="Calibri"/>
              </a:rPr>
              <a:t>into</a:t>
            </a:r>
            <a:r>
              <a:rPr sz="3600" spc="-110" dirty="0">
                <a:latin typeface="Calibri"/>
                <a:cs typeface="Calibri"/>
              </a:rPr>
              <a:t> </a:t>
            </a:r>
            <a:r>
              <a:rPr sz="3600" dirty="0">
                <a:latin typeface="Calibri"/>
                <a:cs typeface="Calibri"/>
              </a:rPr>
              <a:t>specifically</a:t>
            </a:r>
            <a:r>
              <a:rPr sz="3600" spc="-105" dirty="0">
                <a:latin typeface="Calibri"/>
                <a:cs typeface="Calibri"/>
              </a:rPr>
              <a:t> </a:t>
            </a:r>
            <a:r>
              <a:rPr sz="3600" dirty="0">
                <a:latin typeface="Calibri"/>
                <a:cs typeface="Calibri"/>
              </a:rPr>
              <a:t>shaped</a:t>
            </a:r>
            <a:r>
              <a:rPr sz="3600" spc="-110" dirty="0">
                <a:latin typeface="Calibri"/>
                <a:cs typeface="Calibri"/>
              </a:rPr>
              <a:t> </a:t>
            </a:r>
            <a:r>
              <a:rPr sz="3600" dirty="0">
                <a:latin typeface="Calibri"/>
                <a:cs typeface="Calibri"/>
              </a:rPr>
              <a:t>segments,</a:t>
            </a:r>
            <a:r>
              <a:rPr sz="3600" spc="-105" dirty="0">
                <a:latin typeface="Calibri"/>
                <a:cs typeface="Calibri"/>
              </a:rPr>
              <a:t> </a:t>
            </a:r>
            <a:r>
              <a:rPr sz="3600" spc="-10" dirty="0">
                <a:latin typeface="Calibri"/>
                <a:cs typeface="Calibri"/>
              </a:rPr>
              <a:t>image segmentation</a:t>
            </a:r>
            <a:r>
              <a:rPr sz="3600" spc="-95" dirty="0">
                <a:latin typeface="Calibri"/>
                <a:cs typeface="Calibri"/>
              </a:rPr>
              <a:t> </a:t>
            </a:r>
            <a:r>
              <a:rPr sz="3600" dirty="0">
                <a:latin typeface="Calibri"/>
                <a:cs typeface="Calibri"/>
              </a:rPr>
              <a:t>enables</a:t>
            </a:r>
            <a:r>
              <a:rPr sz="3600" spc="-85" dirty="0">
                <a:latin typeface="Calibri"/>
                <a:cs typeface="Calibri"/>
              </a:rPr>
              <a:t> </a:t>
            </a:r>
            <a:r>
              <a:rPr sz="3600" spc="-65" dirty="0">
                <a:latin typeface="Calibri"/>
                <a:cs typeface="Calibri"/>
              </a:rPr>
              <a:t>faster,</a:t>
            </a:r>
            <a:r>
              <a:rPr sz="3600" spc="-85" dirty="0">
                <a:latin typeface="Calibri"/>
                <a:cs typeface="Calibri"/>
              </a:rPr>
              <a:t> </a:t>
            </a:r>
            <a:r>
              <a:rPr sz="3600" dirty="0">
                <a:latin typeface="Calibri"/>
                <a:cs typeface="Calibri"/>
              </a:rPr>
              <a:t>more</a:t>
            </a:r>
            <a:r>
              <a:rPr sz="3600" spc="-90" dirty="0">
                <a:latin typeface="Calibri"/>
                <a:cs typeface="Calibri"/>
              </a:rPr>
              <a:t> </a:t>
            </a:r>
            <a:r>
              <a:rPr sz="3600" dirty="0">
                <a:latin typeface="Calibri"/>
                <a:cs typeface="Calibri"/>
              </a:rPr>
              <a:t>advanced</a:t>
            </a:r>
            <a:r>
              <a:rPr sz="3600" spc="-90" dirty="0">
                <a:latin typeface="Calibri"/>
                <a:cs typeface="Calibri"/>
              </a:rPr>
              <a:t> </a:t>
            </a:r>
            <a:r>
              <a:rPr sz="3600" dirty="0">
                <a:latin typeface="Calibri"/>
                <a:cs typeface="Calibri"/>
              </a:rPr>
              <a:t>image</a:t>
            </a:r>
            <a:r>
              <a:rPr sz="3600" spc="-85" dirty="0">
                <a:latin typeface="Calibri"/>
                <a:cs typeface="Calibri"/>
              </a:rPr>
              <a:t> </a:t>
            </a:r>
            <a:r>
              <a:rPr sz="3600" spc="-10" dirty="0">
                <a:latin typeface="Calibri"/>
                <a:cs typeface="Calibri"/>
              </a:rPr>
              <a:t>processing.</a:t>
            </a:r>
            <a:endParaRPr sz="3600">
              <a:latin typeface="Calibri"/>
              <a:cs typeface="Calibri"/>
            </a:endParaRPr>
          </a:p>
          <a:p>
            <a:pPr marL="584200" marR="1233805" indent="-571500">
              <a:lnSpc>
                <a:spcPct val="100000"/>
              </a:lnSpc>
              <a:spcBef>
                <a:spcPts val="2765"/>
              </a:spcBef>
              <a:buFont typeface="Arial"/>
              <a:buChar char="•"/>
              <a:tabLst>
                <a:tab pos="584200" algn="l"/>
              </a:tabLst>
            </a:pPr>
            <a:r>
              <a:rPr sz="3600" dirty="0">
                <a:latin typeface="Calibri"/>
                <a:cs typeface="Calibri"/>
              </a:rPr>
              <a:t>It</a:t>
            </a:r>
            <a:r>
              <a:rPr sz="3600" spc="-85" dirty="0">
                <a:latin typeface="Calibri"/>
                <a:cs typeface="Calibri"/>
              </a:rPr>
              <a:t> </a:t>
            </a:r>
            <a:r>
              <a:rPr sz="3600" dirty="0">
                <a:latin typeface="Calibri"/>
                <a:cs typeface="Calibri"/>
              </a:rPr>
              <a:t>helps</a:t>
            </a:r>
            <a:r>
              <a:rPr sz="3600" spc="-80" dirty="0">
                <a:latin typeface="Calibri"/>
                <a:cs typeface="Calibri"/>
              </a:rPr>
              <a:t> </a:t>
            </a:r>
            <a:r>
              <a:rPr sz="3600" spc="-10" dirty="0">
                <a:latin typeface="Calibri"/>
                <a:cs typeface="Calibri"/>
              </a:rPr>
              <a:t>computers</a:t>
            </a:r>
            <a:r>
              <a:rPr sz="3600" spc="-80" dirty="0">
                <a:latin typeface="Calibri"/>
                <a:cs typeface="Calibri"/>
              </a:rPr>
              <a:t> </a:t>
            </a:r>
            <a:r>
              <a:rPr sz="3600" spc="-10" dirty="0">
                <a:latin typeface="Calibri"/>
                <a:cs typeface="Calibri"/>
              </a:rPr>
              <a:t>understand</a:t>
            </a:r>
            <a:r>
              <a:rPr sz="3600" spc="-85" dirty="0">
                <a:latin typeface="Calibri"/>
                <a:cs typeface="Calibri"/>
              </a:rPr>
              <a:t> </a:t>
            </a:r>
            <a:r>
              <a:rPr sz="3600" dirty="0">
                <a:latin typeface="Calibri"/>
                <a:cs typeface="Calibri"/>
              </a:rPr>
              <a:t>pictures</a:t>
            </a:r>
            <a:r>
              <a:rPr sz="3600" spc="-80" dirty="0">
                <a:latin typeface="Calibri"/>
                <a:cs typeface="Calibri"/>
              </a:rPr>
              <a:t> </a:t>
            </a:r>
            <a:r>
              <a:rPr sz="3600" dirty="0">
                <a:latin typeface="Calibri"/>
                <a:cs typeface="Calibri"/>
              </a:rPr>
              <a:t>by</a:t>
            </a:r>
            <a:r>
              <a:rPr sz="3600" spc="-80" dirty="0">
                <a:latin typeface="Calibri"/>
                <a:cs typeface="Calibri"/>
              </a:rPr>
              <a:t> </a:t>
            </a:r>
            <a:r>
              <a:rPr sz="3600" spc="-10" dirty="0">
                <a:latin typeface="Calibri"/>
                <a:cs typeface="Calibri"/>
              </a:rPr>
              <a:t>separating</a:t>
            </a:r>
            <a:r>
              <a:rPr sz="3600" spc="-80" dirty="0">
                <a:latin typeface="Calibri"/>
                <a:cs typeface="Calibri"/>
              </a:rPr>
              <a:t> </a:t>
            </a:r>
            <a:r>
              <a:rPr sz="3600" spc="-10" dirty="0">
                <a:latin typeface="Calibri"/>
                <a:cs typeface="Calibri"/>
              </a:rPr>
              <a:t>objects, </a:t>
            </a:r>
            <a:r>
              <a:rPr sz="3600" dirty="0">
                <a:latin typeface="Calibri"/>
                <a:cs typeface="Calibri"/>
              </a:rPr>
              <a:t>like</a:t>
            </a:r>
            <a:r>
              <a:rPr sz="3600" spc="-75" dirty="0">
                <a:latin typeface="Calibri"/>
                <a:cs typeface="Calibri"/>
              </a:rPr>
              <a:t> </a:t>
            </a:r>
            <a:r>
              <a:rPr sz="3600" dirty="0">
                <a:latin typeface="Calibri"/>
                <a:cs typeface="Calibri"/>
              </a:rPr>
              <a:t>finding</a:t>
            </a:r>
            <a:r>
              <a:rPr sz="3600" spc="-75" dirty="0">
                <a:latin typeface="Calibri"/>
                <a:cs typeface="Calibri"/>
              </a:rPr>
              <a:t> </a:t>
            </a:r>
            <a:r>
              <a:rPr sz="3600" dirty="0">
                <a:latin typeface="Calibri"/>
                <a:cs typeface="Calibri"/>
              </a:rPr>
              <a:t>a</a:t>
            </a:r>
            <a:r>
              <a:rPr sz="3600" spc="-70" dirty="0">
                <a:latin typeface="Calibri"/>
                <a:cs typeface="Calibri"/>
              </a:rPr>
              <a:t> </a:t>
            </a:r>
            <a:r>
              <a:rPr sz="3600" dirty="0">
                <a:latin typeface="Calibri"/>
                <a:cs typeface="Calibri"/>
              </a:rPr>
              <a:t>dog</a:t>
            </a:r>
            <a:r>
              <a:rPr sz="3600" spc="-75" dirty="0">
                <a:latin typeface="Calibri"/>
                <a:cs typeface="Calibri"/>
              </a:rPr>
              <a:t> </a:t>
            </a:r>
            <a:r>
              <a:rPr sz="3600" dirty="0">
                <a:latin typeface="Calibri"/>
                <a:cs typeface="Calibri"/>
              </a:rPr>
              <a:t>or</a:t>
            </a:r>
            <a:r>
              <a:rPr sz="3600" spc="-75" dirty="0">
                <a:latin typeface="Calibri"/>
                <a:cs typeface="Calibri"/>
              </a:rPr>
              <a:t> </a:t>
            </a:r>
            <a:r>
              <a:rPr sz="3600" dirty="0">
                <a:latin typeface="Calibri"/>
                <a:cs typeface="Calibri"/>
              </a:rPr>
              <a:t>identifying</a:t>
            </a:r>
            <a:r>
              <a:rPr sz="3600" spc="-70" dirty="0">
                <a:latin typeface="Calibri"/>
                <a:cs typeface="Calibri"/>
              </a:rPr>
              <a:t> </a:t>
            </a:r>
            <a:r>
              <a:rPr sz="3600" dirty="0">
                <a:latin typeface="Calibri"/>
                <a:cs typeface="Calibri"/>
              </a:rPr>
              <a:t>organs</a:t>
            </a:r>
            <a:r>
              <a:rPr sz="3600" spc="-75" dirty="0">
                <a:latin typeface="Calibri"/>
                <a:cs typeface="Calibri"/>
              </a:rPr>
              <a:t> </a:t>
            </a:r>
            <a:r>
              <a:rPr sz="3600" dirty="0">
                <a:latin typeface="Calibri"/>
                <a:cs typeface="Calibri"/>
              </a:rPr>
              <a:t>in</a:t>
            </a:r>
            <a:r>
              <a:rPr sz="3600" spc="-80" dirty="0">
                <a:latin typeface="Calibri"/>
                <a:cs typeface="Calibri"/>
              </a:rPr>
              <a:t> </a:t>
            </a:r>
            <a:r>
              <a:rPr sz="3600" dirty="0">
                <a:latin typeface="Calibri"/>
                <a:cs typeface="Calibri"/>
              </a:rPr>
              <a:t>medical</a:t>
            </a:r>
            <a:r>
              <a:rPr sz="3600" spc="-70" dirty="0">
                <a:latin typeface="Calibri"/>
                <a:cs typeface="Calibri"/>
              </a:rPr>
              <a:t> </a:t>
            </a:r>
            <a:r>
              <a:rPr sz="3600" spc="-10" dirty="0">
                <a:latin typeface="Calibri"/>
                <a:cs typeface="Calibri"/>
              </a:rPr>
              <a:t>scans.</a:t>
            </a:r>
            <a:endParaRPr sz="3600">
              <a:latin typeface="Calibri"/>
              <a:cs typeface="Calibri"/>
            </a:endParaRPr>
          </a:p>
        </p:txBody>
      </p:sp>
      <p:sp>
        <p:nvSpPr>
          <p:cNvPr id="13" name="object 13"/>
          <p:cNvSpPr/>
          <p:nvPr/>
        </p:nvSpPr>
        <p:spPr>
          <a:xfrm>
            <a:off x="761" y="761"/>
            <a:ext cx="18286730" cy="10285730"/>
          </a:xfrm>
          <a:custGeom>
            <a:avLst/>
            <a:gdLst/>
            <a:ahLst/>
            <a:cxnLst/>
            <a:rect l="l" t="t" r="r" b="b"/>
            <a:pathLst>
              <a:path w="18286730" h="10285730">
                <a:moveTo>
                  <a:pt x="0" y="0"/>
                </a:moveTo>
                <a:lnTo>
                  <a:pt x="18286476" y="0"/>
                </a:lnTo>
                <a:lnTo>
                  <a:pt x="18286476" y="10285476"/>
                </a:lnTo>
                <a:lnTo>
                  <a:pt x="0" y="10285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424935" y="424701"/>
            <a:ext cx="430530" cy="876300"/>
          </a:xfrm>
          <a:prstGeom prst="rect">
            <a:avLst/>
          </a:prstGeom>
        </p:spPr>
        <p:txBody>
          <a:bodyPr vert="horz" wrap="square" lIns="0" tIns="16510" rIns="0" bIns="0" rtlCol="0">
            <a:spAutoFit/>
          </a:bodyPr>
          <a:lstStyle/>
          <a:p>
            <a:pPr marL="12700">
              <a:lnSpc>
                <a:spcPct val="100000"/>
              </a:lnSpc>
              <a:spcBef>
                <a:spcPts val="130"/>
              </a:spcBef>
            </a:pPr>
            <a:r>
              <a:rPr sz="5550" b="1" spc="-50" dirty="0">
                <a:latin typeface="Hypatia Sans Pro Black"/>
                <a:cs typeface="Hypatia Sans Pro Black"/>
              </a:rPr>
              <a:t>3</a:t>
            </a:r>
            <a:endParaRPr sz="5550">
              <a:latin typeface="Hypatia Sans Pro Black"/>
              <a:cs typeface="Hypatia Sans Pro Black"/>
            </a:endParaRPr>
          </a:p>
        </p:txBody>
      </p:sp>
      <p:grpSp>
        <p:nvGrpSpPr>
          <p:cNvPr id="3" name="object 3"/>
          <p:cNvGrpSpPr/>
          <p:nvPr/>
        </p:nvGrpSpPr>
        <p:grpSpPr>
          <a:xfrm>
            <a:off x="892060" y="0"/>
            <a:ext cx="13935710" cy="10287000"/>
            <a:chOff x="892060" y="0"/>
            <a:chExt cx="13935710" cy="10287000"/>
          </a:xfrm>
        </p:grpSpPr>
        <p:pic>
          <p:nvPicPr>
            <p:cNvPr id="4" name="object 4"/>
            <p:cNvPicPr/>
            <p:nvPr/>
          </p:nvPicPr>
          <p:blipFill>
            <a:blip r:embed="rId2" cstate="print"/>
            <a:stretch>
              <a:fillRect/>
            </a:stretch>
          </p:blipFill>
          <p:spPr>
            <a:xfrm>
              <a:off x="7512164" y="0"/>
              <a:ext cx="7315200" cy="923925"/>
            </a:xfrm>
            <a:prstGeom prst="rect">
              <a:avLst/>
            </a:prstGeom>
          </p:spPr>
        </p:pic>
        <p:pic>
          <p:nvPicPr>
            <p:cNvPr id="5" name="object 5"/>
            <p:cNvPicPr/>
            <p:nvPr/>
          </p:nvPicPr>
          <p:blipFill>
            <a:blip r:embed="rId3" cstate="print"/>
            <a:stretch>
              <a:fillRect/>
            </a:stretch>
          </p:blipFill>
          <p:spPr>
            <a:xfrm>
              <a:off x="892060" y="9048101"/>
              <a:ext cx="7315200" cy="1238897"/>
            </a:xfrm>
            <a:prstGeom prst="rect">
              <a:avLst/>
            </a:prstGeom>
          </p:spPr>
        </p:pic>
      </p:grpSp>
      <p:sp>
        <p:nvSpPr>
          <p:cNvPr id="6" name="object 6"/>
          <p:cNvSpPr txBox="1"/>
          <p:nvPr/>
        </p:nvSpPr>
        <p:spPr>
          <a:xfrm>
            <a:off x="6804723" y="9535794"/>
            <a:ext cx="4723130" cy="436880"/>
          </a:xfrm>
          <a:prstGeom prst="rect">
            <a:avLst/>
          </a:prstGeom>
        </p:spPr>
        <p:txBody>
          <a:bodyPr vert="horz" wrap="square" lIns="0" tIns="12700" rIns="0" bIns="0" rtlCol="0">
            <a:spAutoFit/>
          </a:bodyPr>
          <a:lstStyle/>
          <a:p>
            <a:pPr marL="12700">
              <a:lnSpc>
                <a:spcPct val="100000"/>
              </a:lnSpc>
              <a:spcBef>
                <a:spcPts val="100"/>
              </a:spcBef>
            </a:pPr>
            <a:r>
              <a:rPr sz="2700" spc="-10" dirty="0">
                <a:latin typeface="Calibri"/>
                <a:cs typeface="Calibri"/>
              </a:rPr>
              <a:t>University</a:t>
            </a:r>
            <a:r>
              <a:rPr sz="2700" spc="-35" dirty="0">
                <a:latin typeface="Calibri"/>
                <a:cs typeface="Calibri"/>
              </a:rPr>
              <a:t> </a:t>
            </a:r>
            <a:r>
              <a:rPr sz="2700" dirty="0">
                <a:latin typeface="Calibri"/>
                <a:cs typeface="Calibri"/>
              </a:rPr>
              <a:t>of</a:t>
            </a:r>
            <a:r>
              <a:rPr sz="2700" spc="-25" dirty="0">
                <a:latin typeface="Calibri"/>
                <a:cs typeface="Calibri"/>
              </a:rPr>
              <a:t> </a:t>
            </a:r>
            <a:r>
              <a:rPr sz="2700" dirty="0">
                <a:latin typeface="Calibri"/>
                <a:cs typeface="Calibri"/>
              </a:rPr>
              <a:t>South</a:t>
            </a:r>
            <a:r>
              <a:rPr sz="2700" spc="-25" dirty="0">
                <a:latin typeface="Calibri"/>
                <a:cs typeface="Calibri"/>
              </a:rPr>
              <a:t> </a:t>
            </a:r>
            <a:r>
              <a:rPr sz="2700" dirty="0">
                <a:latin typeface="Calibri"/>
                <a:cs typeface="Calibri"/>
              </a:rPr>
              <a:t>Florida</a:t>
            </a:r>
            <a:r>
              <a:rPr sz="2700" spc="-25" dirty="0">
                <a:latin typeface="Calibri"/>
                <a:cs typeface="Calibri"/>
              </a:rPr>
              <a:t> </a:t>
            </a:r>
            <a:r>
              <a:rPr sz="2700" dirty="0">
                <a:latin typeface="Calibri"/>
                <a:cs typeface="Calibri"/>
              </a:rPr>
              <a:t>|</a:t>
            </a:r>
            <a:r>
              <a:rPr sz="2700" spc="-25" dirty="0">
                <a:latin typeface="Calibri"/>
                <a:cs typeface="Calibri"/>
              </a:rPr>
              <a:t> </a:t>
            </a:r>
            <a:r>
              <a:rPr sz="2700" spc="-20" dirty="0">
                <a:latin typeface="Calibri"/>
                <a:cs typeface="Calibri"/>
              </a:rPr>
              <a:t>2024</a:t>
            </a:r>
            <a:endParaRPr sz="2700">
              <a:latin typeface="Calibri"/>
              <a:cs typeface="Calibri"/>
            </a:endParaRPr>
          </a:p>
        </p:txBody>
      </p:sp>
      <p:grpSp>
        <p:nvGrpSpPr>
          <p:cNvPr id="7" name="object 7"/>
          <p:cNvGrpSpPr/>
          <p:nvPr/>
        </p:nvGrpSpPr>
        <p:grpSpPr>
          <a:xfrm>
            <a:off x="0" y="6208204"/>
            <a:ext cx="18288000" cy="3612515"/>
            <a:chOff x="0" y="6208204"/>
            <a:chExt cx="18288000" cy="3612515"/>
          </a:xfrm>
        </p:grpSpPr>
        <p:pic>
          <p:nvPicPr>
            <p:cNvPr id="8" name="object 8"/>
            <p:cNvPicPr/>
            <p:nvPr/>
          </p:nvPicPr>
          <p:blipFill>
            <a:blip r:embed="rId4" cstate="print"/>
            <a:stretch>
              <a:fillRect/>
            </a:stretch>
          </p:blipFill>
          <p:spPr>
            <a:xfrm>
              <a:off x="13764170" y="6208204"/>
              <a:ext cx="4523828" cy="2477782"/>
            </a:xfrm>
            <a:prstGeom prst="rect">
              <a:avLst/>
            </a:prstGeom>
          </p:spPr>
        </p:pic>
        <p:sp>
          <p:nvSpPr>
            <p:cNvPr id="9" name="object 9"/>
            <p:cNvSpPr/>
            <p:nvPr/>
          </p:nvSpPr>
          <p:spPr>
            <a:xfrm>
              <a:off x="0" y="9657701"/>
              <a:ext cx="18288000" cy="163195"/>
            </a:xfrm>
            <a:custGeom>
              <a:avLst/>
              <a:gdLst/>
              <a:ahLst/>
              <a:cxnLst/>
              <a:rect l="l" t="t" r="r" b="b"/>
              <a:pathLst>
                <a:path w="18288000" h="163195">
                  <a:moveTo>
                    <a:pt x="6004903" y="48590"/>
                  </a:moveTo>
                  <a:lnTo>
                    <a:pt x="12" y="47955"/>
                  </a:lnTo>
                  <a:lnTo>
                    <a:pt x="0" y="162255"/>
                  </a:lnTo>
                  <a:lnTo>
                    <a:pt x="6004890" y="162890"/>
                  </a:lnTo>
                  <a:lnTo>
                    <a:pt x="6004903" y="48590"/>
                  </a:lnTo>
                  <a:close/>
                </a:path>
                <a:path w="18288000" h="163195">
                  <a:moveTo>
                    <a:pt x="18288000" y="647"/>
                  </a:moveTo>
                  <a:lnTo>
                    <a:pt x="12283110" y="0"/>
                  </a:lnTo>
                  <a:lnTo>
                    <a:pt x="12283097" y="114300"/>
                  </a:lnTo>
                  <a:lnTo>
                    <a:pt x="18287988" y="114947"/>
                  </a:lnTo>
                  <a:lnTo>
                    <a:pt x="18288000" y="647"/>
                  </a:lnTo>
                  <a:close/>
                </a:path>
              </a:pathLst>
            </a:custGeom>
            <a:solidFill>
              <a:srgbClr val="9FC3D0"/>
            </a:solidFill>
          </p:spPr>
          <p:txBody>
            <a:bodyPr wrap="square" lIns="0" tIns="0" rIns="0" bIns="0" rtlCol="0"/>
            <a:lstStyle/>
            <a:p>
              <a:endParaRPr/>
            </a:p>
          </p:txBody>
        </p:sp>
      </p:grpSp>
      <p:sp>
        <p:nvSpPr>
          <p:cNvPr id="10" name="object 10"/>
          <p:cNvSpPr txBox="1">
            <a:spLocks noGrp="1"/>
          </p:cNvSpPr>
          <p:nvPr>
            <p:ph type="title"/>
          </p:nvPr>
        </p:nvSpPr>
        <p:spPr>
          <a:prstGeom prst="rect">
            <a:avLst/>
          </a:prstGeom>
        </p:spPr>
        <p:txBody>
          <a:bodyPr vert="horz" wrap="square" lIns="0" tIns="662622" rIns="0" bIns="0" rtlCol="0">
            <a:spAutoFit/>
          </a:bodyPr>
          <a:lstStyle/>
          <a:p>
            <a:pPr marL="3513454">
              <a:lnSpc>
                <a:spcPct val="100000"/>
              </a:lnSpc>
              <a:spcBef>
                <a:spcPts val="105"/>
              </a:spcBef>
            </a:pPr>
            <a:r>
              <a:rPr spc="-40" dirty="0"/>
              <a:t>U-</a:t>
            </a:r>
            <a:r>
              <a:rPr spc="-25" dirty="0"/>
              <a:t>NET</a:t>
            </a:r>
          </a:p>
        </p:txBody>
      </p:sp>
      <p:sp>
        <p:nvSpPr>
          <p:cNvPr id="11" name="object 11"/>
          <p:cNvSpPr/>
          <p:nvPr/>
        </p:nvSpPr>
        <p:spPr>
          <a:xfrm>
            <a:off x="761" y="761"/>
            <a:ext cx="18286730" cy="10285730"/>
          </a:xfrm>
          <a:custGeom>
            <a:avLst/>
            <a:gdLst/>
            <a:ahLst/>
            <a:cxnLst/>
            <a:rect l="l" t="t" r="r" b="b"/>
            <a:pathLst>
              <a:path w="18286730" h="10285730">
                <a:moveTo>
                  <a:pt x="0" y="0"/>
                </a:moveTo>
                <a:lnTo>
                  <a:pt x="18286476" y="0"/>
                </a:lnTo>
                <a:lnTo>
                  <a:pt x="18286476" y="10285476"/>
                </a:lnTo>
                <a:lnTo>
                  <a:pt x="0" y="10285476"/>
                </a:lnTo>
                <a:lnTo>
                  <a:pt x="0" y="0"/>
                </a:lnTo>
                <a:close/>
              </a:path>
            </a:pathLst>
          </a:custGeom>
          <a:ln w="3175">
            <a:solidFill>
              <a:srgbClr val="000000"/>
            </a:solidFill>
          </a:ln>
        </p:spPr>
        <p:txBody>
          <a:bodyPr wrap="square" lIns="0" tIns="0" rIns="0" bIns="0" rtlCol="0"/>
          <a:lstStyle/>
          <a:p>
            <a:endParaRPr/>
          </a:p>
        </p:txBody>
      </p:sp>
      <p:pic>
        <p:nvPicPr>
          <p:cNvPr id="14" name="Picture 13" descr="A diagram of a diagram&#10;&#10;Description automatically generated">
            <a:extLst>
              <a:ext uri="{FF2B5EF4-FFF2-40B4-BE49-F238E27FC236}">
                <a16:creationId xmlns:a16="http://schemas.microsoft.com/office/drawing/2014/main" id="{767341D2-1316-C4C0-88D2-09701AF0F3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8400" y="2438071"/>
            <a:ext cx="13030200" cy="51782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915856" y="0"/>
            <a:ext cx="1449705" cy="1673225"/>
          </a:xfrm>
          <a:custGeom>
            <a:avLst/>
            <a:gdLst/>
            <a:ahLst/>
            <a:cxnLst/>
            <a:rect l="l" t="t" r="r" b="b"/>
            <a:pathLst>
              <a:path w="1449705" h="1673225">
                <a:moveTo>
                  <a:pt x="724992" y="1673225"/>
                </a:moveTo>
                <a:lnTo>
                  <a:pt x="675161" y="1671417"/>
                </a:lnTo>
                <a:lnTo>
                  <a:pt x="625515" y="1666232"/>
                </a:lnTo>
                <a:lnTo>
                  <a:pt x="576618" y="1658024"/>
                </a:lnTo>
                <a:lnTo>
                  <a:pt x="529033" y="1647152"/>
                </a:lnTo>
                <a:lnTo>
                  <a:pt x="483323" y="1633969"/>
                </a:lnTo>
                <a:lnTo>
                  <a:pt x="437542" y="1617097"/>
                </a:lnTo>
                <a:lnTo>
                  <a:pt x="393344" y="1597420"/>
                </a:lnTo>
                <a:lnTo>
                  <a:pt x="350850" y="1575054"/>
                </a:lnTo>
                <a:lnTo>
                  <a:pt x="310181" y="1550117"/>
                </a:lnTo>
                <a:lnTo>
                  <a:pt x="271457" y="1522724"/>
                </a:lnTo>
                <a:lnTo>
                  <a:pt x="234799" y="1492993"/>
                </a:lnTo>
                <a:lnTo>
                  <a:pt x="200328" y="1461039"/>
                </a:lnTo>
                <a:lnTo>
                  <a:pt x="168165" y="1426980"/>
                </a:lnTo>
                <a:lnTo>
                  <a:pt x="138429" y="1390932"/>
                </a:lnTo>
                <a:lnTo>
                  <a:pt x="111243" y="1353012"/>
                </a:lnTo>
                <a:lnTo>
                  <a:pt x="86727" y="1313336"/>
                </a:lnTo>
                <a:lnTo>
                  <a:pt x="65000" y="1272021"/>
                </a:lnTo>
                <a:lnTo>
                  <a:pt x="46185" y="1229183"/>
                </a:lnTo>
                <a:lnTo>
                  <a:pt x="30402" y="1184940"/>
                </a:lnTo>
                <a:lnTo>
                  <a:pt x="17771" y="1139407"/>
                </a:lnTo>
                <a:lnTo>
                  <a:pt x="8413" y="1092701"/>
                </a:lnTo>
                <a:lnTo>
                  <a:pt x="2449" y="1044939"/>
                </a:lnTo>
                <a:lnTo>
                  <a:pt x="0" y="996238"/>
                </a:lnTo>
                <a:lnTo>
                  <a:pt x="0" y="0"/>
                </a:lnTo>
                <a:lnTo>
                  <a:pt x="1449209" y="0"/>
                </a:lnTo>
                <a:lnTo>
                  <a:pt x="1449209" y="996975"/>
                </a:lnTo>
                <a:lnTo>
                  <a:pt x="1446732" y="1045326"/>
                </a:lnTo>
                <a:lnTo>
                  <a:pt x="1440693" y="1092779"/>
                </a:lnTo>
                <a:lnTo>
                  <a:pt x="1431221" y="1139217"/>
                </a:lnTo>
                <a:lnTo>
                  <a:pt x="1418447" y="1184524"/>
                </a:lnTo>
                <a:lnTo>
                  <a:pt x="1402501" y="1228582"/>
                </a:lnTo>
                <a:lnTo>
                  <a:pt x="1383514" y="1271276"/>
                </a:lnTo>
                <a:lnTo>
                  <a:pt x="1361615" y="1312488"/>
                </a:lnTo>
                <a:lnTo>
                  <a:pt x="1336936" y="1352102"/>
                </a:lnTo>
                <a:lnTo>
                  <a:pt x="1309606" y="1390002"/>
                </a:lnTo>
                <a:lnTo>
                  <a:pt x="1279756" y="1426070"/>
                </a:lnTo>
                <a:lnTo>
                  <a:pt x="1247517" y="1460191"/>
                </a:lnTo>
                <a:lnTo>
                  <a:pt x="1213017" y="1492248"/>
                </a:lnTo>
                <a:lnTo>
                  <a:pt x="1176389" y="1522123"/>
                </a:lnTo>
                <a:lnTo>
                  <a:pt x="1137762" y="1549701"/>
                </a:lnTo>
                <a:lnTo>
                  <a:pt x="1097267" y="1574865"/>
                </a:lnTo>
                <a:lnTo>
                  <a:pt x="1055033" y="1597498"/>
                </a:lnTo>
                <a:lnTo>
                  <a:pt x="1011192" y="1617484"/>
                </a:lnTo>
                <a:lnTo>
                  <a:pt x="965873" y="1634705"/>
                </a:lnTo>
                <a:lnTo>
                  <a:pt x="964310" y="1635455"/>
                </a:lnTo>
                <a:lnTo>
                  <a:pt x="962748" y="1635455"/>
                </a:lnTo>
                <a:lnTo>
                  <a:pt x="961186" y="1636191"/>
                </a:lnTo>
                <a:lnTo>
                  <a:pt x="916349" y="1649143"/>
                </a:lnTo>
                <a:lnTo>
                  <a:pt x="870162" y="1659465"/>
                </a:lnTo>
                <a:lnTo>
                  <a:pt x="822774" y="1667014"/>
                </a:lnTo>
                <a:lnTo>
                  <a:pt x="774334" y="1671648"/>
                </a:lnTo>
                <a:lnTo>
                  <a:pt x="724992" y="1673225"/>
                </a:lnTo>
                <a:close/>
              </a:path>
            </a:pathLst>
          </a:custGeom>
          <a:solidFill>
            <a:srgbClr val="9FC3D0"/>
          </a:solidFill>
        </p:spPr>
        <p:txBody>
          <a:bodyPr wrap="square" lIns="0" tIns="0" rIns="0" bIns="0" rtlCol="0"/>
          <a:lstStyle/>
          <a:p>
            <a:endParaRPr/>
          </a:p>
        </p:txBody>
      </p:sp>
      <p:sp>
        <p:nvSpPr>
          <p:cNvPr id="3" name="object 3"/>
          <p:cNvSpPr txBox="1"/>
          <p:nvPr/>
        </p:nvSpPr>
        <p:spPr>
          <a:xfrm>
            <a:off x="16424935" y="424701"/>
            <a:ext cx="430530" cy="876300"/>
          </a:xfrm>
          <a:prstGeom prst="rect">
            <a:avLst/>
          </a:prstGeom>
        </p:spPr>
        <p:txBody>
          <a:bodyPr vert="horz" wrap="square" lIns="0" tIns="16510" rIns="0" bIns="0" rtlCol="0">
            <a:spAutoFit/>
          </a:bodyPr>
          <a:lstStyle/>
          <a:p>
            <a:pPr marL="12700">
              <a:lnSpc>
                <a:spcPct val="100000"/>
              </a:lnSpc>
              <a:spcBef>
                <a:spcPts val="130"/>
              </a:spcBef>
            </a:pPr>
            <a:r>
              <a:rPr sz="5550" b="1" spc="-50" dirty="0">
                <a:latin typeface="Hypatia Sans Pro Black"/>
                <a:cs typeface="Hypatia Sans Pro Black"/>
              </a:rPr>
              <a:t>4</a:t>
            </a:r>
            <a:endParaRPr sz="5550">
              <a:latin typeface="Hypatia Sans Pro Black"/>
              <a:cs typeface="Hypatia Sans Pro Black"/>
            </a:endParaRPr>
          </a:p>
        </p:txBody>
      </p:sp>
      <p:grpSp>
        <p:nvGrpSpPr>
          <p:cNvPr id="4" name="object 4"/>
          <p:cNvGrpSpPr/>
          <p:nvPr/>
        </p:nvGrpSpPr>
        <p:grpSpPr>
          <a:xfrm>
            <a:off x="892060" y="0"/>
            <a:ext cx="13935710" cy="10287000"/>
            <a:chOff x="892060" y="0"/>
            <a:chExt cx="13935710" cy="10287000"/>
          </a:xfrm>
        </p:grpSpPr>
        <p:pic>
          <p:nvPicPr>
            <p:cNvPr id="5" name="object 5"/>
            <p:cNvPicPr/>
            <p:nvPr/>
          </p:nvPicPr>
          <p:blipFill>
            <a:blip r:embed="rId2" cstate="print"/>
            <a:stretch>
              <a:fillRect/>
            </a:stretch>
          </p:blipFill>
          <p:spPr>
            <a:xfrm>
              <a:off x="7512164" y="0"/>
              <a:ext cx="7315200" cy="923925"/>
            </a:xfrm>
            <a:prstGeom prst="rect">
              <a:avLst/>
            </a:prstGeom>
          </p:spPr>
        </p:pic>
        <p:pic>
          <p:nvPicPr>
            <p:cNvPr id="6" name="object 6"/>
            <p:cNvPicPr/>
            <p:nvPr/>
          </p:nvPicPr>
          <p:blipFill>
            <a:blip r:embed="rId3" cstate="print"/>
            <a:stretch>
              <a:fillRect/>
            </a:stretch>
          </p:blipFill>
          <p:spPr>
            <a:xfrm>
              <a:off x="892060" y="9048101"/>
              <a:ext cx="7315200" cy="1238897"/>
            </a:xfrm>
            <a:prstGeom prst="rect">
              <a:avLst/>
            </a:prstGeom>
          </p:spPr>
        </p:pic>
      </p:grpSp>
      <p:sp>
        <p:nvSpPr>
          <p:cNvPr id="7" name="object 7"/>
          <p:cNvSpPr txBox="1"/>
          <p:nvPr/>
        </p:nvSpPr>
        <p:spPr>
          <a:xfrm>
            <a:off x="6739750" y="8945244"/>
            <a:ext cx="4723130" cy="436880"/>
          </a:xfrm>
          <a:prstGeom prst="rect">
            <a:avLst/>
          </a:prstGeom>
        </p:spPr>
        <p:txBody>
          <a:bodyPr vert="horz" wrap="square" lIns="0" tIns="12700" rIns="0" bIns="0" rtlCol="0">
            <a:spAutoFit/>
          </a:bodyPr>
          <a:lstStyle/>
          <a:p>
            <a:pPr marL="12700">
              <a:lnSpc>
                <a:spcPct val="100000"/>
              </a:lnSpc>
              <a:spcBef>
                <a:spcPts val="100"/>
              </a:spcBef>
            </a:pPr>
            <a:r>
              <a:rPr sz="2700" spc="-10" dirty="0">
                <a:latin typeface="Calibri"/>
                <a:cs typeface="Calibri"/>
              </a:rPr>
              <a:t>University</a:t>
            </a:r>
            <a:r>
              <a:rPr sz="2700" spc="-35" dirty="0">
                <a:latin typeface="Calibri"/>
                <a:cs typeface="Calibri"/>
              </a:rPr>
              <a:t> </a:t>
            </a:r>
            <a:r>
              <a:rPr sz="2700" dirty="0">
                <a:latin typeface="Calibri"/>
                <a:cs typeface="Calibri"/>
              </a:rPr>
              <a:t>of</a:t>
            </a:r>
            <a:r>
              <a:rPr sz="2700" spc="-25" dirty="0">
                <a:latin typeface="Calibri"/>
                <a:cs typeface="Calibri"/>
              </a:rPr>
              <a:t> </a:t>
            </a:r>
            <a:r>
              <a:rPr sz="2700" dirty="0">
                <a:latin typeface="Calibri"/>
                <a:cs typeface="Calibri"/>
              </a:rPr>
              <a:t>South</a:t>
            </a:r>
            <a:r>
              <a:rPr sz="2700" spc="-25" dirty="0">
                <a:latin typeface="Calibri"/>
                <a:cs typeface="Calibri"/>
              </a:rPr>
              <a:t> </a:t>
            </a:r>
            <a:r>
              <a:rPr sz="2700" dirty="0">
                <a:latin typeface="Calibri"/>
                <a:cs typeface="Calibri"/>
              </a:rPr>
              <a:t>Florida</a:t>
            </a:r>
            <a:r>
              <a:rPr sz="2700" spc="-25" dirty="0">
                <a:latin typeface="Calibri"/>
                <a:cs typeface="Calibri"/>
              </a:rPr>
              <a:t> </a:t>
            </a:r>
            <a:r>
              <a:rPr sz="2700" dirty="0">
                <a:latin typeface="Calibri"/>
                <a:cs typeface="Calibri"/>
              </a:rPr>
              <a:t>|</a:t>
            </a:r>
            <a:r>
              <a:rPr sz="2700" spc="-25" dirty="0">
                <a:latin typeface="Calibri"/>
                <a:cs typeface="Calibri"/>
              </a:rPr>
              <a:t> </a:t>
            </a:r>
            <a:r>
              <a:rPr sz="2700" spc="-20" dirty="0">
                <a:latin typeface="Calibri"/>
                <a:cs typeface="Calibri"/>
              </a:rPr>
              <a:t>2024</a:t>
            </a:r>
            <a:endParaRPr sz="2700">
              <a:latin typeface="Calibri"/>
              <a:cs typeface="Calibri"/>
            </a:endParaRPr>
          </a:p>
        </p:txBody>
      </p:sp>
      <p:grpSp>
        <p:nvGrpSpPr>
          <p:cNvPr id="8" name="object 8"/>
          <p:cNvGrpSpPr/>
          <p:nvPr/>
        </p:nvGrpSpPr>
        <p:grpSpPr>
          <a:xfrm>
            <a:off x="-177" y="3144685"/>
            <a:ext cx="18288635" cy="6113780"/>
            <a:chOff x="-177" y="3144685"/>
            <a:chExt cx="18288635" cy="6113780"/>
          </a:xfrm>
        </p:grpSpPr>
        <p:sp>
          <p:nvSpPr>
            <p:cNvPr id="9" name="object 9"/>
            <p:cNvSpPr/>
            <p:nvPr/>
          </p:nvSpPr>
          <p:spPr>
            <a:xfrm>
              <a:off x="-177" y="9124950"/>
              <a:ext cx="6005830" cy="133350"/>
            </a:xfrm>
            <a:custGeom>
              <a:avLst/>
              <a:gdLst/>
              <a:ahLst/>
              <a:cxnLst/>
              <a:rect l="l" t="t" r="r" b="b"/>
              <a:pathLst>
                <a:path w="6005830" h="133350">
                  <a:moveTo>
                    <a:pt x="6004877" y="133350"/>
                  </a:moveTo>
                  <a:lnTo>
                    <a:pt x="0" y="114300"/>
                  </a:lnTo>
                  <a:lnTo>
                    <a:pt x="355" y="0"/>
                  </a:lnTo>
                  <a:lnTo>
                    <a:pt x="6005245" y="19050"/>
                  </a:lnTo>
                  <a:lnTo>
                    <a:pt x="6004877" y="133350"/>
                  </a:lnTo>
                  <a:close/>
                </a:path>
              </a:pathLst>
            </a:custGeom>
            <a:solidFill>
              <a:srgbClr val="9FC3D0"/>
            </a:solidFill>
          </p:spPr>
          <p:txBody>
            <a:bodyPr wrap="square" lIns="0" tIns="0" rIns="0" bIns="0" rtlCol="0"/>
            <a:lstStyle/>
            <a:p>
              <a:endParaRPr/>
            </a:p>
          </p:txBody>
        </p:sp>
        <p:pic>
          <p:nvPicPr>
            <p:cNvPr id="10" name="object 10"/>
            <p:cNvPicPr/>
            <p:nvPr/>
          </p:nvPicPr>
          <p:blipFill>
            <a:blip r:embed="rId4" cstate="print"/>
            <a:stretch>
              <a:fillRect/>
            </a:stretch>
          </p:blipFill>
          <p:spPr>
            <a:xfrm>
              <a:off x="13764171" y="6208204"/>
              <a:ext cx="4523828" cy="2477782"/>
            </a:xfrm>
            <a:prstGeom prst="rect">
              <a:avLst/>
            </a:prstGeom>
          </p:spPr>
        </p:pic>
        <p:pic>
          <p:nvPicPr>
            <p:cNvPr id="11" name="object 11"/>
            <p:cNvPicPr/>
            <p:nvPr/>
          </p:nvPicPr>
          <p:blipFill>
            <a:blip r:embed="rId5" cstate="print"/>
            <a:stretch>
              <a:fillRect/>
            </a:stretch>
          </p:blipFill>
          <p:spPr>
            <a:xfrm>
              <a:off x="243916" y="3144685"/>
              <a:ext cx="17656276" cy="3965308"/>
            </a:xfrm>
            <a:prstGeom prst="rect">
              <a:avLst/>
            </a:prstGeom>
          </p:spPr>
        </p:pic>
      </p:grpSp>
      <p:sp>
        <p:nvSpPr>
          <p:cNvPr id="12" name="object 12"/>
          <p:cNvSpPr txBox="1">
            <a:spLocks noGrp="1"/>
          </p:cNvSpPr>
          <p:nvPr>
            <p:ph type="title"/>
          </p:nvPr>
        </p:nvSpPr>
        <p:spPr>
          <a:prstGeom prst="rect">
            <a:avLst/>
          </a:prstGeom>
        </p:spPr>
        <p:txBody>
          <a:bodyPr vert="horz" wrap="square" lIns="0" tIns="13335" rIns="0" bIns="0" rtlCol="0">
            <a:spAutoFit/>
          </a:bodyPr>
          <a:lstStyle/>
          <a:p>
            <a:pPr marL="915035">
              <a:lnSpc>
                <a:spcPct val="100000"/>
              </a:lnSpc>
              <a:spcBef>
                <a:spcPts val="105"/>
              </a:spcBef>
            </a:pPr>
            <a:r>
              <a:rPr spc="-40" dirty="0"/>
              <a:t>U-</a:t>
            </a:r>
            <a:r>
              <a:rPr dirty="0"/>
              <a:t>NET</a:t>
            </a:r>
            <a:r>
              <a:rPr spc="-35" dirty="0"/>
              <a:t> </a:t>
            </a:r>
            <a:r>
              <a:rPr spc="-10" dirty="0"/>
              <a:t>ARCHITECTURE</a:t>
            </a:r>
          </a:p>
        </p:txBody>
      </p:sp>
      <p:grpSp>
        <p:nvGrpSpPr>
          <p:cNvPr id="13" name="object 13"/>
          <p:cNvGrpSpPr/>
          <p:nvPr/>
        </p:nvGrpSpPr>
        <p:grpSpPr>
          <a:xfrm>
            <a:off x="761" y="761"/>
            <a:ext cx="18287365" cy="10285730"/>
            <a:chOff x="761" y="761"/>
            <a:chExt cx="18287365" cy="10285730"/>
          </a:xfrm>
        </p:grpSpPr>
        <p:sp>
          <p:nvSpPr>
            <p:cNvPr id="14" name="object 14"/>
            <p:cNvSpPr/>
            <p:nvPr/>
          </p:nvSpPr>
          <p:spPr>
            <a:xfrm>
              <a:off x="12283096" y="9086202"/>
              <a:ext cx="6005195" cy="115570"/>
            </a:xfrm>
            <a:custGeom>
              <a:avLst/>
              <a:gdLst/>
              <a:ahLst/>
              <a:cxnLst/>
              <a:rect l="l" t="t" r="r" b="b"/>
              <a:pathLst>
                <a:path w="6005194" h="115570">
                  <a:moveTo>
                    <a:pt x="6004890" y="114947"/>
                  </a:moveTo>
                  <a:lnTo>
                    <a:pt x="0" y="114300"/>
                  </a:lnTo>
                  <a:lnTo>
                    <a:pt x="12" y="0"/>
                  </a:lnTo>
                  <a:lnTo>
                    <a:pt x="6004902" y="647"/>
                  </a:lnTo>
                  <a:lnTo>
                    <a:pt x="6004890" y="114947"/>
                  </a:lnTo>
                  <a:close/>
                </a:path>
              </a:pathLst>
            </a:custGeom>
            <a:solidFill>
              <a:srgbClr val="9FC3D0"/>
            </a:solidFill>
          </p:spPr>
          <p:txBody>
            <a:bodyPr wrap="square" lIns="0" tIns="0" rIns="0" bIns="0" rtlCol="0"/>
            <a:lstStyle/>
            <a:p>
              <a:endParaRPr/>
            </a:p>
          </p:txBody>
        </p:sp>
        <p:sp>
          <p:nvSpPr>
            <p:cNvPr id="15" name="object 15"/>
            <p:cNvSpPr/>
            <p:nvPr/>
          </p:nvSpPr>
          <p:spPr>
            <a:xfrm>
              <a:off x="761" y="761"/>
              <a:ext cx="18286730" cy="10285730"/>
            </a:xfrm>
            <a:custGeom>
              <a:avLst/>
              <a:gdLst/>
              <a:ahLst/>
              <a:cxnLst/>
              <a:rect l="l" t="t" r="r" b="b"/>
              <a:pathLst>
                <a:path w="18286730" h="10285730">
                  <a:moveTo>
                    <a:pt x="0" y="0"/>
                  </a:moveTo>
                  <a:lnTo>
                    <a:pt x="18286476" y="0"/>
                  </a:lnTo>
                  <a:lnTo>
                    <a:pt x="18286476" y="10285476"/>
                  </a:lnTo>
                  <a:lnTo>
                    <a:pt x="0" y="10285476"/>
                  </a:lnTo>
                  <a:lnTo>
                    <a:pt x="0" y="0"/>
                  </a:lnTo>
                  <a:close/>
                </a:path>
              </a:pathLst>
            </a:custGeom>
            <a:ln w="3175">
              <a:solidFill>
                <a:srgbClr val="000000"/>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59507" y="47782"/>
            <a:ext cx="10369550" cy="1870384"/>
          </a:xfrm>
          <a:prstGeom prst="rect">
            <a:avLst/>
          </a:prstGeom>
        </p:spPr>
        <p:txBody>
          <a:bodyPr vert="horz" wrap="square" lIns="0" tIns="633095" rIns="0" bIns="0" rtlCol="0">
            <a:spAutoFit/>
          </a:bodyPr>
          <a:lstStyle/>
          <a:p>
            <a:pPr marL="2783205">
              <a:lnSpc>
                <a:spcPct val="100000"/>
              </a:lnSpc>
              <a:spcBef>
                <a:spcPts val="4985"/>
              </a:spcBef>
            </a:pPr>
            <a:r>
              <a:rPr lang="en-US" sz="8000" dirty="0">
                <a:latin typeface="Calibri"/>
                <a:cs typeface="Calibri"/>
              </a:rPr>
              <a:t>U-NET OVER FCN</a:t>
            </a:r>
            <a:endParaRPr sz="8000" dirty="0">
              <a:latin typeface="Calibri"/>
              <a:cs typeface="Calibri"/>
            </a:endParaRPr>
          </a:p>
        </p:txBody>
      </p:sp>
      <p:sp>
        <p:nvSpPr>
          <p:cNvPr id="8" name="object 8"/>
          <p:cNvSpPr txBox="1">
            <a:spLocks noGrp="1"/>
          </p:cNvSpPr>
          <p:nvPr>
            <p:ph type="title"/>
          </p:nvPr>
        </p:nvSpPr>
        <p:spPr>
          <a:xfrm>
            <a:off x="16425126" y="188886"/>
            <a:ext cx="430530" cy="876300"/>
          </a:xfrm>
          <a:prstGeom prst="rect">
            <a:avLst/>
          </a:prstGeom>
        </p:spPr>
        <p:txBody>
          <a:bodyPr vert="horz" wrap="square" lIns="0" tIns="16510" rIns="0" bIns="0" rtlCol="0">
            <a:spAutoFit/>
          </a:bodyPr>
          <a:lstStyle/>
          <a:p>
            <a:pPr marL="12700">
              <a:lnSpc>
                <a:spcPct val="100000"/>
              </a:lnSpc>
              <a:spcBef>
                <a:spcPts val="130"/>
              </a:spcBef>
            </a:pPr>
            <a:r>
              <a:rPr sz="5550" b="1" spc="-50" dirty="0">
                <a:latin typeface="Hypatia Sans Pro Black"/>
                <a:cs typeface="Hypatia Sans Pro Black"/>
              </a:rPr>
              <a:t>5</a:t>
            </a:r>
            <a:endParaRPr sz="5550">
              <a:latin typeface="Hypatia Sans Pro Black"/>
              <a:cs typeface="Hypatia Sans Pro Black"/>
            </a:endParaRPr>
          </a:p>
        </p:txBody>
      </p:sp>
      <p:grpSp>
        <p:nvGrpSpPr>
          <p:cNvPr id="9" name="object 9"/>
          <p:cNvGrpSpPr/>
          <p:nvPr/>
        </p:nvGrpSpPr>
        <p:grpSpPr>
          <a:xfrm>
            <a:off x="0" y="0"/>
            <a:ext cx="18288000" cy="10287000"/>
            <a:chOff x="0" y="0"/>
            <a:chExt cx="18288000" cy="10287000"/>
          </a:xfrm>
        </p:grpSpPr>
        <p:pic>
          <p:nvPicPr>
            <p:cNvPr id="10" name="object 10"/>
            <p:cNvPicPr/>
            <p:nvPr/>
          </p:nvPicPr>
          <p:blipFill>
            <a:blip r:embed="rId2" cstate="print"/>
            <a:stretch>
              <a:fillRect/>
            </a:stretch>
          </p:blipFill>
          <p:spPr>
            <a:xfrm>
              <a:off x="0" y="0"/>
              <a:ext cx="4686300" cy="1028700"/>
            </a:xfrm>
            <a:prstGeom prst="rect">
              <a:avLst/>
            </a:prstGeom>
          </p:spPr>
        </p:pic>
        <p:pic>
          <p:nvPicPr>
            <p:cNvPr id="11" name="object 11"/>
            <p:cNvPicPr/>
            <p:nvPr/>
          </p:nvPicPr>
          <p:blipFill>
            <a:blip r:embed="rId3" cstate="print"/>
            <a:stretch>
              <a:fillRect/>
            </a:stretch>
          </p:blipFill>
          <p:spPr>
            <a:xfrm>
              <a:off x="0" y="0"/>
              <a:ext cx="4838700" cy="1181100"/>
            </a:xfrm>
            <a:prstGeom prst="rect">
              <a:avLst/>
            </a:prstGeom>
          </p:spPr>
        </p:pic>
        <p:pic>
          <p:nvPicPr>
            <p:cNvPr id="12" name="object 12"/>
            <p:cNvPicPr/>
            <p:nvPr/>
          </p:nvPicPr>
          <p:blipFill>
            <a:blip r:embed="rId4" cstate="print"/>
            <a:stretch>
              <a:fillRect/>
            </a:stretch>
          </p:blipFill>
          <p:spPr>
            <a:xfrm>
              <a:off x="892060" y="9048101"/>
              <a:ext cx="7315200" cy="1238897"/>
            </a:xfrm>
            <a:prstGeom prst="rect">
              <a:avLst/>
            </a:prstGeom>
          </p:spPr>
        </p:pic>
        <p:pic>
          <p:nvPicPr>
            <p:cNvPr id="13" name="object 13"/>
            <p:cNvPicPr/>
            <p:nvPr/>
          </p:nvPicPr>
          <p:blipFill>
            <a:blip r:embed="rId5" cstate="print"/>
            <a:stretch>
              <a:fillRect/>
            </a:stretch>
          </p:blipFill>
          <p:spPr>
            <a:xfrm>
              <a:off x="1044460" y="9200501"/>
              <a:ext cx="7315200" cy="1086497"/>
            </a:xfrm>
            <a:prstGeom prst="rect">
              <a:avLst/>
            </a:prstGeom>
          </p:spPr>
        </p:pic>
        <p:sp>
          <p:nvSpPr>
            <p:cNvPr id="14" name="object 14"/>
            <p:cNvSpPr/>
            <p:nvPr/>
          </p:nvSpPr>
          <p:spPr>
            <a:xfrm>
              <a:off x="0" y="9143351"/>
              <a:ext cx="6005195" cy="115570"/>
            </a:xfrm>
            <a:custGeom>
              <a:avLst/>
              <a:gdLst/>
              <a:ahLst/>
              <a:cxnLst/>
              <a:rect l="l" t="t" r="r" b="b"/>
              <a:pathLst>
                <a:path w="6005195" h="115570">
                  <a:moveTo>
                    <a:pt x="6004877" y="114947"/>
                  </a:moveTo>
                  <a:lnTo>
                    <a:pt x="0" y="114300"/>
                  </a:lnTo>
                  <a:lnTo>
                    <a:pt x="0" y="0"/>
                  </a:lnTo>
                  <a:lnTo>
                    <a:pt x="6004890" y="647"/>
                  </a:lnTo>
                  <a:lnTo>
                    <a:pt x="6004877" y="114947"/>
                  </a:lnTo>
                  <a:close/>
                </a:path>
              </a:pathLst>
            </a:custGeom>
            <a:solidFill>
              <a:srgbClr val="9FC3D0"/>
            </a:solidFill>
          </p:spPr>
          <p:txBody>
            <a:bodyPr wrap="square" lIns="0" tIns="0" rIns="0" bIns="0" rtlCol="0"/>
            <a:lstStyle/>
            <a:p>
              <a:endParaRPr/>
            </a:p>
          </p:txBody>
        </p:sp>
        <p:pic>
          <p:nvPicPr>
            <p:cNvPr id="15" name="object 15"/>
            <p:cNvPicPr/>
            <p:nvPr/>
          </p:nvPicPr>
          <p:blipFill>
            <a:blip r:embed="rId6" cstate="print"/>
            <a:stretch>
              <a:fillRect/>
            </a:stretch>
          </p:blipFill>
          <p:spPr>
            <a:xfrm>
              <a:off x="13764170" y="6208204"/>
              <a:ext cx="4523828" cy="2477782"/>
            </a:xfrm>
            <a:prstGeom prst="rect">
              <a:avLst/>
            </a:prstGeom>
          </p:spPr>
        </p:pic>
      </p:grpSp>
      <p:grpSp>
        <p:nvGrpSpPr>
          <p:cNvPr id="17" name="object 17"/>
          <p:cNvGrpSpPr/>
          <p:nvPr/>
        </p:nvGrpSpPr>
        <p:grpSpPr>
          <a:xfrm>
            <a:off x="761" y="761"/>
            <a:ext cx="18287365" cy="10285730"/>
            <a:chOff x="761" y="761"/>
            <a:chExt cx="18287365" cy="10285730"/>
          </a:xfrm>
        </p:grpSpPr>
        <p:sp>
          <p:nvSpPr>
            <p:cNvPr id="18" name="object 18"/>
            <p:cNvSpPr/>
            <p:nvPr/>
          </p:nvSpPr>
          <p:spPr>
            <a:xfrm>
              <a:off x="12283096" y="9086202"/>
              <a:ext cx="6005195" cy="115570"/>
            </a:xfrm>
            <a:custGeom>
              <a:avLst/>
              <a:gdLst/>
              <a:ahLst/>
              <a:cxnLst/>
              <a:rect l="l" t="t" r="r" b="b"/>
              <a:pathLst>
                <a:path w="6005194" h="115570">
                  <a:moveTo>
                    <a:pt x="6004890" y="114947"/>
                  </a:moveTo>
                  <a:lnTo>
                    <a:pt x="0" y="114300"/>
                  </a:lnTo>
                  <a:lnTo>
                    <a:pt x="12" y="0"/>
                  </a:lnTo>
                  <a:lnTo>
                    <a:pt x="6004902" y="647"/>
                  </a:lnTo>
                  <a:lnTo>
                    <a:pt x="6004890" y="114947"/>
                  </a:lnTo>
                  <a:close/>
                </a:path>
              </a:pathLst>
            </a:custGeom>
            <a:solidFill>
              <a:srgbClr val="9FC3D0"/>
            </a:solidFill>
          </p:spPr>
          <p:txBody>
            <a:bodyPr wrap="square" lIns="0" tIns="0" rIns="0" bIns="0" rtlCol="0"/>
            <a:lstStyle/>
            <a:p>
              <a:endParaRPr/>
            </a:p>
          </p:txBody>
        </p:sp>
        <p:sp>
          <p:nvSpPr>
            <p:cNvPr id="19" name="object 19"/>
            <p:cNvSpPr/>
            <p:nvPr/>
          </p:nvSpPr>
          <p:spPr>
            <a:xfrm>
              <a:off x="761" y="761"/>
              <a:ext cx="18286730" cy="10285730"/>
            </a:xfrm>
            <a:custGeom>
              <a:avLst/>
              <a:gdLst/>
              <a:ahLst/>
              <a:cxnLst/>
              <a:rect l="l" t="t" r="r" b="b"/>
              <a:pathLst>
                <a:path w="18286730" h="10285730">
                  <a:moveTo>
                    <a:pt x="0" y="0"/>
                  </a:moveTo>
                  <a:lnTo>
                    <a:pt x="18286476" y="0"/>
                  </a:lnTo>
                  <a:lnTo>
                    <a:pt x="18286476" y="10285476"/>
                  </a:lnTo>
                  <a:lnTo>
                    <a:pt x="0" y="10285476"/>
                  </a:lnTo>
                  <a:lnTo>
                    <a:pt x="0" y="0"/>
                  </a:lnTo>
                  <a:close/>
                </a:path>
              </a:pathLst>
            </a:custGeom>
            <a:ln w="3175">
              <a:solidFill>
                <a:srgbClr val="000000"/>
              </a:solidFill>
            </a:ln>
          </p:spPr>
          <p:txBody>
            <a:bodyPr wrap="square" lIns="0" tIns="0" rIns="0" bIns="0" rtlCol="0"/>
            <a:lstStyle/>
            <a:p>
              <a:endParaRPr/>
            </a:p>
          </p:txBody>
        </p:sp>
      </p:grpSp>
      <p:sp>
        <p:nvSpPr>
          <p:cNvPr id="21" name="TextBox 20">
            <a:extLst>
              <a:ext uri="{FF2B5EF4-FFF2-40B4-BE49-F238E27FC236}">
                <a16:creationId xmlns:a16="http://schemas.microsoft.com/office/drawing/2014/main" id="{7FCCE5B8-6677-DBAA-3671-E57F849476E2}"/>
              </a:ext>
            </a:extLst>
          </p:cNvPr>
          <p:cNvSpPr txBox="1"/>
          <p:nvPr/>
        </p:nvSpPr>
        <p:spPr>
          <a:xfrm>
            <a:off x="2459507" y="3467099"/>
            <a:ext cx="14609293" cy="2862322"/>
          </a:xfrm>
          <a:prstGeom prst="rect">
            <a:avLst/>
          </a:prstGeom>
          <a:noFill/>
        </p:spPr>
        <p:txBody>
          <a:bodyPr wrap="square" rtlCol="0">
            <a:spAutoFit/>
          </a:bodyPr>
          <a:lstStyle/>
          <a:p>
            <a:pPr marL="857250" indent="-857250">
              <a:buFont typeface="Wingdings" pitchFamily="2" charset="2"/>
              <a:buChar char="Ø"/>
            </a:pPr>
            <a:r>
              <a:rPr lang="en-US" sz="6000" dirty="0">
                <a:latin typeface="Times New Roman" panose="02020603050405020304" pitchFamily="18" charset="0"/>
                <a:cs typeface="Times New Roman" panose="02020603050405020304" pitchFamily="18" charset="0"/>
              </a:rPr>
              <a:t>Skip connections</a:t>
            </a:r>
          </a:p>
          <a:p>
            <a:pPr marL="857250" indent="-857250">
              <a:buFont typeface="Wingdings" pitchFamily="2" charset="2"/>
              <a:buChar char="Ø"/>
            </a:pPr>
            <a:r>
              <a:rPr lang="en-US" sz="6000" dirty="0">
                <a:latin typeface="Times New Roman" panose="02020603050405020304" pitchFamily="18" charset="0"/>
                <a:cs typeface="Times New Roman" panose="02020603050405020304" pitchFamily="18" charset="0"/>
              </a:rPr>
              <a:t>Symmetric Architecture</a:t>
            </a:r>
          </a:p>
          <a:p>
            <a:pPr marL="857250" indent="-857250">
              <a:buFont typeface="Wingdings" pitchFamily="2" charset="2"/>
              <a:buChar char="Ø"/>
            </a:pPr>
            <a:r>
              <a:rPr lang="en-US" sz="6000" dirty="0">
                <a:latin typeface="Times New Roman" panose="02020603050405020304" pitchFamily="18" charset="0"/>
                <a:cs typeface="Times New Roman" panose="02020603050405020304" pitchFamily="18" charset="0"/>
              </a:rPr>
              <a:t>Vanishing gradient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81812" y="9021444"/>
            <a:ext cx="4723130" cy="436880"/>
          </a:xfrm>
          <a:prstGeom prst="rect">
            <a:avLst/>
          </a:prstGeom>
        </p:spPr>
        <p:txBody>
          <a:bodyPr vert="horz" wrap="square" lIns="0" tIns="12700" rIns="0" bIns="0" rtlCol="0">
            <a:spAutoFit/>
          </a:bodyPr>
          <a:lstStyle/>
          <a:p>
            <a:pPr marL="12700">
              <a:lnSpc>
                <a:spcPct val="100000"/>
              </a:lnSpc>
              <a:spcBef>
                <a:spcPts val="100"/>
              </a:spcBef>
            </a:pPr>
            <a:r>
              <a:rPr sz="2700" spc="-10" dirty="0">
                <a:latin typeface="Calibri"/>
                <a:cs typeface="Calibri"/>
              </a:rPr>
              <a:t>University</a:t>
            </a:r>
            <a:r>
              <a:rPr sz="2700" spc="-35" dirty="0">
                <a:latin typeface="Calibri"/>
                <a:cs typeface="Calibri"/>
              </a:rPr>
              <a:t> </a:t>
            </a:r>
            <a:r>
              <a:rPr sz="2700" dirty="0">
                <a:latin typeface="Calibri"/>
                <a:cs typeface="Calibri"/>
              </a:rPr>
              <a:t>of</a:t>
            </a:r>
            <a:r>
              <a:rPr sz="2700" spc="-25" dirty="0">
                <a:latin typeface="Calibri"/>
                <a:cs typeface="Calibri"/>
              </a:rPr>
              <a:t> </a:t>
            </a:r>
            <a:r>
              <a:rPr sz="2700" dirty="0">
                <a:latin typeface="Calibri"/>
                <a:cs typeface="Calibri"/>
              </a:rPr>
              <a:t>South</a:t>
            </a:r>
            <a:r>
              <a:rPr sz="2700" spc="-25" dirty="0">
                <a:latin typeface="Calibri"/>
                <a:cs typeface="Calibri"/>
              </a:rPr>
              <a:t> </a:t>
            </a:r>
            <a:r>
              <a:rPr sz="2700" dirty="0">
                <a:latin typeface="Calibri"/>
                <a:cs typeface="Calibri"/>
              </a:rPr>
              <a:t>Florida</a:t>
            </a:r>
            <a:r>
              <a:rPr sz="2700" spc="-25" dirty="0">
                <a:latin typeface="Calibri"/>
                <a:cs typeface="Calibri"/>
              </a:rPr>
              <a:t> </a:t>
            </a:r>
            <a:r>
              <a:rPr sz="2700" dirty="0">
                <a:latin typeface="Calibri"/>
                <a:cs typeface="Calibri"/>
              </a:rPr>
              <a:t>|</a:t>
            </a:r>
            <a:r>
              <a:rPr sz="2700" spc="-25" dirty="0">
                <a:latin typeface="Calibri"/>
                <a:cs typeface="Calibri"/>
              </a:rPr>
              <a:t> </a:t>
            </a:r>
            <a:r>
              <a:rPr sz="2700" spc="-20" dirty="0">
                <a:latin typeface="Calibri"/>
                <a:cs typeface="Calibri"/>
              </a:rPr>
              <a:t>2024</a:t>
            </a:r>
            <a:endParaRPr sz="2700">
              <a:latin typeface="Calibri"/>
              <a:cs typeface="Calibri"/>
            </a:endParaRPr>
          </a:p>
        </p:txBody>
      </p:sp>
      <p:grpSp>
        <p:nvGrpSpPr>
          <p:cNvPr id="3" name="object 3"/>
          <p:cNvGrpSpPr/>
          <p:nvPr/>
        </p:nvGrpSpPr>
        <p:grpSpPr>
          <a:xfrm>
            <a:off x="-101" y="0"/>
            <a:ext cx="18288635" cy="9391650"/>
            <a:chOff x="-101" y="0"/>
            <a:chExt cx="18288635" cy="9391650"/>
          </a:xfrm>
        </p:grpSpPr>
        <p:sp>
          <p:nvSpPr>
            <p:cNvPr id="4" name="object 4"/>
            <p:cNvSpPr/>
            <p:nvPr/>
          </p:nvSpPr>
          <p:spPr>
            <a:xfrm>
              <a:off x="-101" y="9267825"/>
              <a:ext cx="5703570" cy="123825"/>
            </a:xfrm>
            <a:custGeom>
              <a:avLst/>
              <a:gdLst/>
              <a:ahLst/>
              <a:cxnLst/>
              <a:rect l="l" t="t" r="r" b="b"/>
              <a:pathLst>
                <a:path w="5703570" h="123825">
                  <a:moveTo>
                    <a:pt x="5702795" y="123825"/>
                  </a:moveTo>
                  <a:lnTo>
                    <a:pt x="0" y="114300"/>
                  </a:lnTo>
                  <a:lnTo>
                    <a:pt x="203" y="0"/>
                  </a:lnTo>
                  <a:lnTo>
                    <a:pt x="5702985" y="9525"/>
                  </a:lnTo>
                  <a:lnTo>
                    <a:pt x="5702795" y="123825"/>
                  </a:lnTo>
                  <a:close/>
                </a:path>
              </a:pathLst>
            </a:custGeom>
            <a:solidFill>
              <a:srgbClr val="9FC3D0"/>
            </a:solidFill>
          </p:spPr>
          <p:txBody>
            <a:bodyPr wrap="square" lIns="0" tIns="0" rIns="0" bIns="0" rtlCol="0"/>
            <a:lstStyle/>
            <a:p>
              <a:endParaRPr/>
            </a:p>
          </p:txBody>
        </p:sp>
        <p:pic>
          <p:nvPicPr>
            <p:cNvPr id="5" name="object 5"/>
            <p:cNvPicPr/>
            <p:nvPr/>
          </p:nvPicPr>
          <p:blipFill>
            <a:blip r:embed="rId2" cstate="print"/>
            <a:stretch>
              <a:fillRect/>
            </a:stretch>
          </p:blipFill>
          <p:spPr>
            <a:xfrm>
              <a:off x="12982854" y="5945568"/>
              <a:ext cx="5305145" cy="2477782"/>
            </a:xfrm>
            <a:prstGeom prst="rect">
              <a:avLst/>
            </a:prstGeom>
          </p:spPr>
        </p:pic>
        <p:sp>
          <p:nvSpPr>
            <p:cNvPr id="6" name="object 6"/>
            <p:cNvSpPr/>
            <p:nvPr/>
          </p:nvSpPr>
          <p:spPr>
            <a:xfrm>
              <a:off x="15915855" y="0"/>
              <a:ext cx="1449705" cy="1673225"/>
            </a:xfrm>
            <a:custGeom>
              <a:avLst/>
              <a:gdLst/>
              <a:ahLst/>
              <a:cxnLst/>
              <a:rect l="l" t="t" r="r" b="b"/>
              <a:pathLst>
                <a:path w="1449705" h="1673225">
                  <a:moveTo>
                    <a:pt x="724992" y="1673225"/>
                  </a:moveTo>
                  <a:lnTo>
                    <a:pt x="675161" y="1671417"/>
                  </a:lnTo>
                  <a:lnTo>
                    <a:pt x="625515" y="1666232"/>
                  </a:lnTo>
                  <a:lnTo>
                    <a:pt x="576618" y="1658024"/>
                  </a:lnTo>
                  <a:lnTo>
                    <a:pt x="529033" y="1647152"/>
                  </a:lnTo>
                  <a:lnTo>
                    <a:pt x="483323" y="1633969"/>
                  </a:lnTo>
                  <a:lnTo>
                    <a:pt x="437542" y="1617097"/>
                  </a:lnTo>
                  <a:lnTo>
                    <a:pt x="393344" y="1597420"/>
                  </a:lnTo>
                  <a:lnTo>
                    <a:pt x="350850" y="1575054"/>
                  </a:lnTo>
                  <a:lnTo>
                    <a:pt x="310181" y="1550117"/>
                  </a:lnTo>
                  <a:lnTo>
                    <a:pt x="271457" y="1522724"/>
                  </a:lnTo>
                  <a:lnTo>
                    <a:pt x="234799" y="1492993"/>
                  </a:lnTo>
                  <a:lnTo>
                    <a:pt x="200328" y="1461039"/>
                  </a:lnTo>
                  <a:lnTo>
                    <a:pt x="168165" y="1426980"/>
                  </a:lnTo>
                  <a:lnTo>
                    <a:pt x="138429" y="1390932"/>
                  </a:lnTo>
                  <a:lnTo>
                    <a:pt x="111243" y="1353012"/>
                  </a:lnTo>
                  <a:lnTo>
                    <a:pt x="86727" y="1313336"/>
                  </a:lnTo>
                  <a:lnTo>
                    <a:pt x="65000" y="1272021"/>
                  </a:lnTo>
                  <a:lnTo>
                    <a:pt x="46185" y="1229183"/>
                  </a:lnTo>
                  <a:lnTo>
                    <a:pt x="30402" y="1184940"/>
                  </a:lnTo>
                  <a:lnTo>
                    <a:pt x="17771" y="1139407"/>
                  </a:lnTo>
                  <a:lnTo>
                    <a:pt x="8413" y="1092701"/>
                  </a:lnTo>
                  <a:lnTo>
                    <a:pt x="2449" y="1044939"/>
                  </a:lnTo>
                  <a:lnTo>
                    <a:pt x="0" y="996238"/>
                  </a:lnTo>
                  <a:lnTo>
                    <a:pt x="0" y="0"/>
                  </a:lnTo>
                  <a:lnTo>
                    <a:pt x="1449209" y="0"/>
                  </a:lnTo>
                  <a:lnTo>
                    <a:pt x="1449209" y="996975"/>
                  </a:lnTo>
                  <a:lnTo>
                    <a:pt x="1446732" y="1045326"/>
                  </a:lnTo>
                  <a:lnTo>
                    <a:pt x="1440693" y="1092779"/>
                  </a:lnTo>
                  <a:lnTo>
                    <a:pt x="1431221" y="1139217"/>
                  </a:lnTo>
                  <a:lnTo>
                    <a:pt x="1418447" y="1184524"/>
                  </a:lnTo>
                  <a:lnTo>
                    <a:pt x="1402501" y="1228582"/>
                  </a:lnTo>
                  <a:lnTo>
                    <a:pt x="1383514" y="1271276"/>
                  </a:lnTo>
                  <a:lnTo>
                    <a:pt x="1361615" y="1312488"/>
                  </a:lnTo>
                  <a:lnTo>
                    <a:pt x="1336936" y="1352102"/>
                  </a:lnTo>
                  <a:lnTo>
                    <a:pt x="1309606" y="1390002"/>
                  </a:lnTo>
                  <a:lnTo>
                    <a:pt x="1279756" y="1426070"/>
                  </a:lnTo>
                  <a:lnTo>
                    <a:pt x="1247517" y="1460191"/>
                  </a:lnTo>
                  <a:lnTo>
                    <a:pt x="1213017" y="1492248"/>
                  </a:lnTo>
                  <a:lnTo>
                    <a:pt x="1176389" y="1522123"/>
                  </a:lnTo>
                  <a:lnTo>
                    <a:pt x="1137762" y="1549701"/>
                  </a:lnTo>
                  <a:lnTo>
                    <a:pt x="1097267" y="1574865"/>
                  </a:lnTo>
                  <a:lnTo>
                    <a:pt x="1055033" y="1597498"/>
                  </a:lnTo>
                  <a:lnTo>
                    <a:pt x="1011192" y="1617484"/>
                  </a:lnTo>
                  <a:lnTo>
                    <a:pt x="965873" y="1634705"/>
                  </a:lnTo>
                  <a:lnTo>
                    <a:pt x="964310" y="1635455"/>
                  </a:lnTo>
                  <a:lnTo>
                    <a:pt x="962748" y="1635455"/>
                  </a:lnTo>
                  <a:lnTo>
                    <a:pt x="961186" y="1636191"/>
                  </a:lnTo>
                  <a:lnTo>
                    <a:pt x="916349" y="1649143"/>
                  </a:lnTo>
                  <a:lnTo>
                    <a:pt x="870162" y="1659465"/>
                  </a:lnTo>
                  <a:lnTo>
                    <a:pt x="822774" y="1667014"/>
                  </a:lnTo>
                  <a:lnTo>
                    <a:pt x="774334" y="1671648"/>
                  </a:lnTo>
                  <a:lnTo>
                    <a:pt x="724992" y="1673225"/>
                  </a:lnTo>
                  <a:close/>
                </a:path>
              </a:pathLst>
            </a:custGeom>
            <a:solidFill>
              <a:srgbClr val="9FC3D0"/>
            </a:solidFill>
          </p:spPr>
          <p:txBody>
            <a:bodyPr wrap="square" lIns="0" tIns="0" rIns="0" bIns="0" rtlCol="0"/>
            <a:lstStyle/>
            <a:p>
              <a:endParaRPr/>
            </a:p>
          </p:txBody>
        </p:sp>
      </p:grpSp>
      <p:sp>
        <p:nvSpPr>
          <p:cNvPr id="7" name="object 7"/>
          <p:cNvSpPr txBox="1">
            <a:spLocks noGrp="1"/>
          </p:cNvSpPr>
          <p:nvPr>
            <p:ph type="title"/>
          </p:nvPr>
        </p:nvSpPr>
        <p:spPr>
          <a:xfrm>
            <a:off x="16424935" y="424701"/>
            <a:ext cx="430530" cy="876300"/>
          </a:xfrm>
          <a:prstGeom prst="rect">
            <a:avLst/>
          </a:prstGeom>
        </p:spPr>
        <p:txBody>
          <a:bodyPr vert="horz" wrap="square" lIns="0" tIns="16510" rIns="0" bIns="0" rtlCol="0">
            <a:spAutoFit/>
          </a:bodyPr>
          <a:lstStyle/>
          <a:p>
            <a:pPr marL="12700">
              <a:lnSpc>
                <a:spcPct val="100000"/>
              </a:lnSpc>
              <a:spcBef>
                <a:spcPts val="130"/>
              </a:spcBef>
            </a:pPr>
            <a:r>
              <a:rPr lang="en-US" sz="5550" b="1" spc="-50" dirty="0">
                <a:latin typeface="Hypatia Sans Pro Black"/>
                <a:cs typeface="Hypatia Sans Pro Black"/>
              </a:rPr>
              <a:t>6</a:t>
            </a:r>
            <a:endParaRPr sz="5550" dirty="0">
              <a:latin typeface="Hypatia Sans Pro Black"/>
              <a:cs typeface="Hypatia Sans Pro Black"/>
            </a:endParaRPr>
          </a:p>
        </p:txBody>
      </p:sp>
      <p:sp>
        <p:nvSpPr>
          <p:cNvPr id="8" name="object 8"/>
          <p:cNvSpPr txBox="1"/>
          <p:nvPr/>
        </p:nvSpPr>
        <p:spPr>
          <a:xfrm>
            <a:off x="6375882" y="564451"/>
            <a:ext cx="5536565" cy="1245870"/>
          </a:xfrm>
          <a:prstGeom prst="rect">
            <a:avLst/>
          </a:prstGeom>
        </p:spPr>
        <p:txBody>
          <a:bodyPr vert="horz" wrap="square" lIns="0" tIns="13335" rIns="0" bIns="0" rtlCol="0">
            <a:spAutoFit/>
          </a:bodyPr>
          <a:lstStyle/>
          <a:p>
            <a:pPr marL="12700">
              <a:lnSpc>
                <a:spcPct val="100000"/>
              </a:lnSpc>
              <a:spcBef>
                <a:spcPts val="105"/>
              </a:spcBef>
            </a:pPr>
            <a:r>
              <a:rPr sz="8000" spc="-25" dirty="0">
                <a:latin typeface="Calibri"/>
                <a:cs typeface="Calibri"/>
              </a:rPr>
              <a:t>CONCLUSION</a:t>
            </a:r>
            <a:endParaRPr sz="8000">
              <a:latin typeface="Calibri"/>
              <a:cs typeface="Calibri"/>
            </a:endParaRPr>
          </a:p>
        </p:txBody>
      </p:sp>
      <p:sp>
        <p:nvSpPr>
          <p:cNvPr id="9" name="object 9"/>
          <p:cNvSpPr txBox="1"/>
          <p:nvPr/>
        </p:nvSpPr>
        <p:spPr>
          <a:xfrm>
            <a:off x="2152935" y="2642651"/>
            <a:ext cx="13725525" cy="5144101"/>
          </a:xfrm>
          <a:prstGeom prst="rect">
            <a:avLst/>
          </a:prstGeom>
        </p:spPr>
        <p:txBody>
          <a:bodyPr vert="horz" wrap="square" lIns="0" tIns="12700" rIns="0" bIns="0" rtlCol="0">
            <a:spAutoFit/>
          </a:bodyPr>
          <a:lstStyle/>
          <a:p>
            <a:pPr algn="just"/>
            <a:r>
              <a:rPr lang="en-US" sz="3600" dirty="0">
                <a:solidFill>
                  <a:srgbClr val="1A1F22"/>
                </a:solidFill>
                <a:effectLst/>
                <a:latin typeface="Times New Roman" panose="02020603050405020304" pitchFamily="18" charset="0"/>
              </a:rPr>
              <a:t>U-Net architecture has demonstrated remarkable performance in image segmentation tasks, outperforming traditional methods and even contemporary architectures like FCN in various scenarios. In the case of autonomous driving, where precise scene understanding is crucial for safe navigation, U-Net's capabilities can be harnessed to develop advanced perception systems. By accurately identifying objects and obstacles in real-time, U-Net-powered models can contribute to </a:t>
            </a:r>
            <a:r>
              <a:rPr lang="en-US" sz="3600" dirty="0" err="1">
                <a:solidFill>
                  <a:srgbClr val="1A1F22"/>
                </a:solidFill>
                <a:effectLst/>
                <a:latin typeface="Times New Roman" panose="02020603050405020304" pitchFamily="18" charset="0"/>
              </a:rPr>
              <a:t>thecreation</a:t>
            </a:r>
            <a:r>
              <a:rPr lang="en-US" sz="3600" dirty="0">
                <a:solidFill>
                  <a:srgbClr val="1A1F22"/>
                </a:solidFill>
                <a:effectLst/>
                <a:latin typeface="Times New Roman" panose="02020603050405020304" pitchFamily="18" charset="0"/>
              </a:rPr>
              <a:t> of autonomous vehicles that improve road safety and reduce accidents</a:t>
            </a:r>
            <a:r>
              <a:rPr lang="en-US" sz="4000" dirty="0">
                <a:solidFill>
                  <a:srgbClr val="1A1F22"/>
                </a:solidFill>
                <a:effectLst/>
                <a:latin typeface="Times New Roman" panose="02020603050405020304" pitchFamily="18" charset="0"/>
              </a:rPr>
              <a:t>.</a:t>
            </a:r>
          </a:p>
          <a:p>
            <a:pPr marL="12700" marR="5080">
              <a:lnSpc>
                <a:spcPct val="116700"/>
              </a:lnSpc>
              <a:spcBef>
                <a:spcPts val="100"/>
              </a:spcBef>
            </a:pPr>
            <a:endParaRPr sz="3700" dirty="0">
              <a:latin typeface="Calibri"/>
              <a:cs typeface="Calibri"/>
            </a:endParaRPr>
          </a:p>
        </p:txBody>
      </p:sp>
      <p:grpSp>
        <p:nvGrpSpPr>
          <p:cNvPr id="10" name="object 10"/>
          <p:cNvGrpSpPr/>
          <p:nvPr/>
        </p:nvGrpSpPr>
        <p:grpSpPr>
          <a:xfrm>
            <a:off x="0" y="0"/>
            <a:ext cx="18288000" cy="10286365"/>
            <a:chOff x="0" y="0"/>
            <a:chExt cx="18288000" cy="10286365"/>
          </a:xfrm>
        </p:grpSpPr>
        <p:pic>
          <p:nvPicPr>
            <p:cNvPr id="11" name="object 11"/>
            <p:cNvPicPr/>
            <p:nvPr/>
          </p:nvPicPr>
          <p:blipFill>
            <a:blip r:embed="rId3" cstate="print"/>
            <a:stretch>
              <a:fillRect/>
            </a:stretch>
          </p:blipFill>
          <p:spPr>
            <a:xfrm>
              <a:off x="0" y="0"/>
              <a:ext cx="4305871" cy="2075497"/>
            </a:xfrm>
            <a:prstGeom prst="rect">
              <a:avLst/>
            </a:prstGeom>
          </p:spPr>
        </p:pic>
        <p:sp>
          <p:nvSpPr>
            <p:cNvPr id="12" name="object 12"/>
            <p:cNvSpPr/>
            <p:nvPr/>
          </p:nvSpPr>
          <p:spPr>
            <a:xfrm>
              <a:off x="12283096" y="9219551"/>
              <a:ext cx="6005195" cy="115570"/>
            </a:xfrm>
            <a:custGeom>
              <a:avLst/>
              <a:gdLst/>
              <a:ahLst/>
              <a:cxnLst/>
              <a:rect l="l" t="t" r="r" b="b"/>
              <a:pathLst>
                <a:path w="6005194" h="115570">
                  <a:moveTo>
                    <a:pt x="6004890" y="114947"/>
                  </a:moveTo>
                  <a:lnTo>
                    <a:pt x="0" y="114300"/>
                  </a:lnTo>
                  <a:lnTo>
                    <a:pt x="12" y="0"/>
                  </a:lnTo>
                  <a:lnTo>
                    <a:pt x="6004902" y="647"/>
                  </a:lnTo>
                  <a:lnTo>
                    <a:pt x="6004890" y="114947"/>
                  </a:lnTo>
                  <a:close/>
                </a:path>
              </a:pathLst>
            </a:custGeom>
            <a:solidFill>
              <a:srgbClr val="9FC3D0"/>
            </a:solidFill>
          </p:spPr>
          <p:txBody>
            <a:bodyPr wrap="square" lIns="0" tIns="0" rIns="0" bIns="0" rtlCol="0"/>
            <a:lstStyle/>
            <a:p>
              <a:endParaRPr/>
            </a:p>
          </p:txBody>
        </p:sp>
        <p:sp>
          <p:nvSpPr>
            <p:cNvPr id="13" name="object 13"/>
            <p:cNvSpPr/>
            <p:nvPr/>
          </p:nvSpPr>
          <p:spPr>
            <a:xfrm>
              <a:off x="761" y="761"/>
              <a:ext cx="18286730" cy="10285730"/>
            </a:xfrm>
            <a:custGeom>
              <a:avLst/>
              <a:gdLst/>
              <a:ahLst/>
              <a:cxnLst/>
              <a:rect l="l" t="t" r="r" b="b"/>
              <a:pathLst>
                <a:path w="18286730" h="10285730">
                  <a:moveTo>
                    <a:pt x="0" y="0"/>
                  </a:moveTo>
                  <a:lnTo>
                    <a:pt x="18286476" y="0"/>
                  </a:lnTo>
                  <a:lnTo>
                    <a:pt x="18286476" y="10285476"/>
                  </a:lnTo>
                  <a:lnTo>
                    <a:pt x="0" y="10285476"/>
                  </a:lnTo>
                  <a:lnTo>
                    <a:pt x="0" y="0"/>
                  </a:lnTo>
                  <a:close/>
                </a:path>
              </a:pathLst>
            </a:custGeom>
            <a:ln w="3175">
              <a:solidFill>
                <a:srgbClr val="000000"/>
              </a:solidFill>
            </a:ln>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dirty="0"/>
              <a:t>THANK</a:t>
            </a:r>
            <a:r>
              <a:rPr spc="-215" dirty="0"/>
              <a:t> </a:t>
            </a:r>
            <a:r>
              <a:rPr spc="-80" dirty="0"/>
              <a:t>YOU</a:t>
            </a:r>
          </a:p>
        </p:txBody>
      </p:sp>
      <p:sp>
        <p:nvSpPr>
          <p:cNvPr id="3" name="object 3"/>
          <p:cNvSpPr txBox="1"/>
          <p:nvPr/>
        </p:nvSpPr>
        <p:spPr>
          <a:xfrm>
            <a:off x="6960717" y="8755481"/>
            <a:ext cx="5472430" cy="502920"/>
          </a:xfrm>
          <a:prstGeom prst="rect">
            <a:avLst/>
          </a:prstGeom>
        </p:spPr>
        <p:txBody>
          <a:bodyPr vert="horz" wrap="square" lIns="0" tIns="16510" rIns="0" bIns="0" rtlCol="0">
            <a:spAutoFit/>
          </a:bodyPr>
          <a:lstStyle/>
          <a:p>
            <a:pPr marL="12700">
              <a:lnSpc>
                <a:spcPct val="100000"/>
              </a:lnSpc>
              <a:spcBef>
                <a:spcPts val="130"/>
              </a:spcBef>
            </a:pPr>
            <a:r>
              <a:rPr sz="3100" dirty="0">
                <a:latin typeface="Calibri"/>
                <a:cs typeface="Calibri"/>
              </a:rPr>
              <a:t>University</a:t>
            </a:r>
            <a:r>
              <a:rPr sz="3100" spc="15" dirty="0">
                <a:latin typeface="Calibri"/>
                <a:cs typeface="Calibri"/>
              </a:rPr>
              <a:t> </a:t>
            </a:r>
            <a:r>
              <a:rPr sz="3100" dirty="0">
                <a:latin typeface="Calibri"/>
                <a:cs typeface="Calibri"/>
              </a:rPr>
              <a:t>of</a:t>
            </a:r>
            <a:r>
              <a:rPr sz="3100" spc="15" dirty="0">
                <a:latin typeface="Calibri"/>
                <a:cs typeface="Calibri"/>
              </a:rPr>
              <a:t> </a:t>
            </a:r>
            <a:r>
              <a:rPr sz="3100" dirty="0">
                <a:latin typeface="Calibri"/>
                <a:cs typeface="Calibri"/>
              </a:rPr>
              <a:t>South</a:t>
            </a:r>
            <a:r>
              <a:rPr sz="3100" spc="15" dirty="0">
                <a:latin typeface="Calibri"/>
                <a:cs typeface="Calibri"/>
              </a:rPr>
              <a:t> </a:t>
            </a:r>
            <a:r>
              <a:rPr sz="3100" dirty="0">
                <a:latin typeface="Calibri"/>
                <a:cs typeface="Calibri"/>
              </a:rPr>
              <a:t>Florida</a:t>
            </a:r>
            <a:r>
              <a:rPr sz="3100" spc="15" dirty="0">
                <a:latin typeface="Calibri"/>
                <a:cs typeface="Calibri"/>
              </a:rPr>
              <a:t> </a:t>
            </a:r>
            <a:r>
              <a:rPr sz="3100" dirty="0">
                <a:latin typeface="Calibri"/>
                <a:cs typeface="Calibri"/>
              </a:rPr>
              <a:t>|</a:t>
            </a:r>
            <a:r>
              <a:rPr sz="3100" spc="15" dirty="0">
                <a:latin typeface="Calibri"/>
                <a:cs typeface="Calibri"/>
              </a:rPr>
              <a:t> </a:t>
            </a:r>
            <a:r>
              <a:rPr sz="3100" spc="-20" dirty="0">
                <a:latin typeface="Calibri"/>
                <a:cs typeface="Calibri"/>
              </a:rPr>
              <a:t>2024</a:t>
            </a:r>
            <a:endParaRPr sz="3100">
              <a:latin typeface="Calibri"/>
              <a:cs typeface="Calibri"/>
            </a:endParaRPr>
          </a:p>
        </p:txBody>
      </p:sp>
      <p:grpSp>
        <p:nvGrpSpPr>
          <p:cNvPr id="4" name="object 4"/>
          <p:cNvGrpSpPr/>
          <p:nvPr/>
        </p:nvGrpSpPr>
        <p:grpSpPr>
          <a:xfrm>
            <a:off x="0" y="0"/>
            <a:ext cx="18288000" cy="10287000"/>
            <a:chOff x="0" y="0"/>
            <a:chExt cx="18288000" cy="10287000"/>
          </a:xfrm>
        </p:grpSpPr>
        <p:sp>
          <p:nvSpPr>
            <p:cNvPr id="5" name="object 5"/>
            <p:cNvSpPr/>
            <p:nvPr/>
          </p:nvSpPr>
          <p:spPr>
            <a:xfrm>
              <a:off x="3148241" y="0"/>
              <a:ext cx="1059815" cy="10287000"/>
            </a:xfrm>
            <a:custGeom>
              <a:avLst/>
              <a:gdLst/>
              <a:ahLst/>
              <a:cxnLst/>
              <a:rect l="l" t="t" r="r" b="b"/>
              <a:pathLst>
                <a:path w="1059815" h="10287000">
                  <a:moveTo>
                    <a:pt x="0" y="10287000"/>
                  </a:moveTo>
                  <a:lnTo>
                    <a:pt x="1059776" y="10287000"/>
                  </a:lnTo>
                  <a:lnTo>
                    <a:pt x="1059776" y="0"/>
                  </a:lnTo>
                  <a:lnTo>
                    <a:pt x="0" y="0"/>
                  </a:lnTo>
                  <a:lnTo>
                    <a:pt x="0" y="10287000"/>
                  </a:lnTo>
                  <a:close/>
                </a:path>
              </a:pathLst>
            </a:custGeom>
            <a:solidFill>
              <a:srgbClr val="E9DFD9"/>
            </a:solidFill>
          </p:spPr>
          <p:txBody>
            <a:bodyPr wrap="square" lIns="0" tIns="0" rIns="0" bIns="0" rtlCol="0"/>
            <a:lstStyle/>
            <a:p>
              <a:endParaRPr/>
            </a:p>
          </p:txBody>
        </p:sp>
        <p:sp>
          <p:nvSpPr>
            <p:cNvPr id="6" name="object 6"/>
            <p:cNvSpPr/>
            <p:nvPr/>
          </p:nvSpPr>
          <p:spPr>
            <a:xfrm>
              <a:off x="2088464" y="0"/>
              <a:ext cx="1059815" cy="10287000"/>
            </a:xfrm>
            <a:custGeom>
              <a:avLst/>
              <a:gdLst/>
              <a:ahLst/>
              <a:cxnLst/>
              <a:rect l="l" t="t" r="r" b="b"/>
              <a:pathLst>
                <a:path w="1059815" h="10287000">
                  <a:moveTo>
                    <a:pt x="0" y="10287000"/>
                  </a:moveTo>
                  <a:lnTo>
                    <a:pt x="1059776" y="10287000"/>
                  </a:lnTo>
                  <a:lnTo>
                    <a:pt x="1059776" y="0"/>
                  </a:lnTo>
                  <a:lnTo>
                    <a:pt x="0" y="0"/>
                  </a:lnTo>
                  <a:lnTo>
                    <a:pt x="0" y="10287000"/>
                  </a:lnTo>
                  <a:close/>
                </a:path>
              </a:pathLst>
            </a:custGeom>
            <a:solidFill>
              <a:srgbClr val="9FC3D0"/>
            </a:solidFill>
          </p:spPr>
          <p:txBody>
            <a:bodyPr wrap="square" lIns="0" tIns="0" rIns="0" bIns="0" rtlCol="0"/>
            <a:lstStyle/>
            <a:p>
              <a:endParaRPr/>
            </a:p>
          </p:txBody>
        </p:sp>
        <p:sp>
          <p:nvSpPr>
            <p:cNvPr id="7" name="object 7"/>
            <p:cNvSpPr/>
            <p:nvPr/>
          </p:nvSpPr>
          <p:spPr>
            <a:xfrm>
              <a:off x="0" y="0"/>
              <a:ext cx="2088514" cy="10287000"/>
            </a:xfrm>
            <a:custGeom>
              <a:avLst/>
              <a:gdLst/>
              <a:ahLst/>
              <a:cxnLst/>
              <a:rect l="l" t="t" r="r" b="b"/>
              <a:pathLst>
                <a:path w="2088514" h="10287000">
                  <a:moveTo>
                    <a:pt x="0" y="10287000"/>
                  </a:moveTo>
                  <a:lnTo>
                    <a:pt x="0" y="0"/>
                  </a:lnTo>
                  <a:lnTo>
                    <a:pt x="2088464" y="0"/>
                  </a:lnTo>
                  <a:lnTo>
                    <a:pt x="2088464" y="10287000"/>
                  </a:lnTo>
                  <a:lnTo>
                    <a:pt x="0" y="10287000"/>
                  </a:lnTo>
                  <a:close/>
                </a:path>
              </a:pathLst>
            </a:custGeom>
            <a:solidFill>
              <a:srgbClr val="E9C6C5"/>
            </a:solidFill>
          </p:spPr>
          <p:txBody>
            <a:bodyPr wrap="square" lIns="0" tIns="0" rIns="0" bIns="0" rtlCol="0"/>
            <a:lstStyle/>
            <a:p>
              <a:endParaRPr/>
            </a:p>
          </p:txBody>
        </p:sp>
        <p:pic>
          <p:nvPicPr>
            <p:cNvPr id="8" name="object 8"/>
            <p:cNvPicPr/>
            <p:nvPr/>
          </p:nvPicPr>
          <p:blipFill>
            <a:blip r:embed="rId2" cstate="print"/>
            <a:stretch>
              <a:fillRect/>
            </a:stretch>
          </p:blipFill>
          <p:spPr>
            <a:xfrm>
              <a:off x="12412827" y="8026209"/>
              <a:ext cx="5875172" cy="2260790"/>
            </a:xfrm>
            <a:prstGeom prst="rect">
              <a:avLst/>
            </a:prstGeom>
          </p:spPr>
        </p:pic>
        <p:pic>
          <p:nvPicPr>
            <p:cNvPr id="9" name="object 9"/>
            <p:cNvPicPr/>
            <p:nvPr/>
          </p:nvPicPr>
          <p:blipFill>
            <a:blip r:embed="rId3" cstate="print"/>
            <a:stretch>
              <a:fillRect/>
            </a:stretch>
          </p:blipFill>
          <p:spPr>
            <a:xfrm>
              <a:off x="11413655" y="0"/>
              <a:ext cx="6874344" cy="1904085"/>
            </a:xfrm>
            <a:prstGeom prst="rect">
              <a:avLst/>
            </a:prstGeom>
          </p:spPr>
        </p:pic>
        <p:sp>
          <p:nvSpPr>
            <p:cNvPr id="10" name="object 10"/>
            <p:cNvSpPr/>
            <p:nvPr/>
          </p:nvSpPr>
          <p:spPr>
            <a:xfrm>
              <a:off x="761" y="761"/>
              <a:ext cx="18286730" cy="10285730"/>
            </a:xfrm>
            <a:custGeom>
              <a:avLst/>
              <a:gdLst/>
              <a:ahLst/>
              <a:cxnLst/>
              <a:rect l="l" t="t" r="r" b="b"/>
              <a:pathLst>
                <a:path w="18286730" h="10285730">
                  <a:moveTo>
                    <a:pt x="0" y="0"/>
                  </a:moveTo>
                  <a:lnTo>
                    <a:pt x="18286476" y="0"/>
                  </a:lnTo>
                  <a:lnTo>
                    <a:pt x="18286476" y="10285476"/>
                  </a:lnTo>
                  <a:lnTo>
                    <a:pt x="0" y="10285476"/>
                  </a:lnTo>
                  <a:lnTo>
                    <a:pt x="0" y="0"/>
                  </a:lnTo>
                  <a:close/>
                </a:path>
              </a:pathLst>
            </a:custGeom>
            <a:ln w="3175">
              <a:solidFill>
                <a:srgbClr val="000000"/>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283</Words>
  <Application>Microsoft Macintosh PowerPoint</Application>
  <PresentationFormat>Custom</PresentationFormat>
  <Paragraphs>30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Hypatia Sans Pro Black</vt:lpstr>
      <vt:lpstr>Times New Roman</vt:lpstr>
      <vt:lpstr>Wingdings</vt:lpstr>
      <vt:lpstr>Office Theme</vt:lpstr>
      <vt:lpstr>IMAGE SEGMENTATION WITH U-NET</vt:lpstr>
      <vt:lpstr>1</vt:lpstr>
      <vt:lpstr>2</vt:lpstr>
      <vt:lpstr>U-NET</vt:lpstr>
      <vt:lpstr>U-NET ARCHITECTURE</vt:lpstr>
      <vt:lpstr>5</vt:lpstr>
      <vt:lpstr>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WITH U-NET</dc:title>
  <dc:description/>
  <cp:lastModifiedBy>Sravya Kakumani</cp:lastModifiedBy>
  <cp:revision>2</cp:revision>
  <dcterms:created xsi:type="dcterms:W3CDTF">2024-05-06T00:06:18Z</dcterms:created>
  <dcterms:modified xsi:type="dcterms:W3CDTF">2024-05-06T03:23:07Z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2024-05-05T00:00:00Z</vt:filetime>
  </property>
  <property fmtid="{D5CDD505-2E9C-101B-9397-08002B2CF9AE}" pid="3" name="Creator">
    <vt:lpwstr>WPS Presentation</vt:lpwstr>
  </property>
  <property fmtid="{D5CDD505-2E9C-101B-9397-08002B2CF9AE}" pid="4" name="LastSaved">
    <vt:filetime>2024-05-06T00:00:00Z</vt:filetime>
  </property>
  <property fmtid="{D5CDD505-2E9C-101B-9397-08002B2CF9AE}" pid="5" name="SourceModified">
    <vt:lpwstr>D:20240505101121+01'11'</vt:lpwstr>
  </property>
</Properties>
</file>