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5" r:id="rId10"/>
    <p:sldId id="266" r:id="rId11"/>
    <p:sldId id="263" r:id="rId12"/>
  </p:sldIdLst>
  <p:sldSz cx="18288000" cy="10287000"/>
  <p:notesSz cx="6858000" cy="9144000"/>
  <p:embeddedFontLst>
    <p:embeddedFont>
      <p:font typeface="Carelia" panose="020B0604020202020204" charset="0"/>
      <p:regular r:id="rId13"/>
    </p:embeddedFont>
    <p:embeddedFont>
      <p:font typeface="Libre Baskerville Bold" panose="020B0604020202020204" charset="0"/>
      <p:regular r:id="rId14"/>
    </p:embeddedFont>
    <p:embeddedFont>
      <p:font typeface="Times New Roman Bold" panose="02020803070505020304" pitchFamily="18" charset="0"/>
      <p:regular r:id="rId15"/>
      <p:bold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65" d="100"/>
          <a:sy n="65" d="100"/>
        </p:scale>
        <p:origin x="125" y="-10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4152654" y="0"/>
            <a:ext cx="10721300" cy="11912555"/>
          </a:xfrm>
          <a:custGeom>
            <a:avLst/>
            <a:gdLst/>
            <a:ahLst/>
            <a:cxnLst/>
            <a:rect l="l" t="t" r="r" b="b"/>
            <a:pathLst>
              <a:path w="10721300" h="11912555">
                <a:moveTo>
                  <a:pt x="0" y="11912555"/>
                </a:moveTo>
                <a:lnTo>
                  <a:pt x="10721299" y="11912555"/>
                </a:lnTo>
                <a:lnTo>
                  <a:pt x="10721299" y="0"/>
                </a:lnTo>
                <a:lnTo>
                  <a:pt x="0" y="0"/>
                </a:lnTo>
                <a:lnTo>
                  <a:pt x="0" y="1191255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>
            <a:off x="13709598" y="4091134"/>
            <a:ext cx="5969742" cy="6633047"/>
          </a:xfrm>
          <a:custGeom>
            <a:avLst/>
            <a:gdLst/>
            <a:ahLst/>
            <a:cxnLst/>
            <a:rect l="l" t="t" r="r" b="b"/>
            <a:pathLst>
              <a:path w="5969742" h="6633047">
                <a:moveTo>
                  <a:pt x="5969743" y="0"/>
                </a:moveTo>
                <a:lnTo>
                  <a:pt x="0" y="0"/>
                </a:lnTo>
                <a:lnTo>
                  <a:pt x="0" y="6633047"/>
                </a:lnTo>
                <a:lnTo>
                  <a:pt x="5969743" y="6633047"/>
                </a:lnTo>
                <a:lnTo>
                  <a:pt x="5969743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6694469" y="504825"/>
            <a:ext cx="1028700" cy="1047750"/>
          </a:xfrm>
          <a:custGeom>
            <a:avLst/>
            <a:gdLst/>
            <a:ahLst/>
            <a:cxnLst/>
            <a:rect l="l" t="t" r="r" b="b"/>
            <a:pathLst>
              <a:path w="1028700" h="1047750">
                <a:moveTo>
                  <a:pt x="0" y="0"/>
                </a:moveTo>
                <a:lnTo>
                  <a:pt x="1028700" y="0"/>
                </a:lnTo>
                <a:lnTo>
                  <a:pt x="1028700" y="1047750"/>
                </a:ln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4445561" y="2924468"/>
            <a:ext cx="11763050" cy="22190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941"/>
              </a:lnSpc>
            </a:pPr>
            <a:r>
              <a:rPr lang="en-US" sz="6386">
                <a:solidFill>
                  <a:srgbClr val="7A0000"/>
                </a:solidFill>
                <a:latin typeface="Carelia"/>
                <a:ea typeface="Carelia"/>
                <a:cs typeface="Carelia"/>
                <a:sym typeface="Carelia"/>
              </a:rPr>
              <a:t>📊 Internship and Placement Trends Analysis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670663" y="7065241"/>
            <a:ext cx="11860964" cy="7957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6541"/>
              </a:lnSpc>
            </a:pPr>
            <a:r>
              <a:rPr lang="en-US" sz="4672">
                <a:solidFill>
                  <a:srgbClr val="AF4C0F"/>
                </a:solidFill>
                <a:latin typeface="Carelia"/>
                <a:ea typeface="Carelia"/>
                <a:cs typeface="Carelia"/>
                <a:sym typeface="Carelia"/>
              </a:rPr>
              <a:t>(Using Data Analytics and Visualization)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7378BF2-C31A-3354-1B74-22340062B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7D1EC419-A5A4-1790-85B1-7D9ED3122D68}"/>
              </a:ext>
            </a:extLst>
          </p:cNvPr>
          <p:cNvSpPr/>
          <p:nvPr/>
        </p:nvSpPr>
        <p:spPr>
          <a:xfrm flipH="1" flipV="1">
            <a:off x="12086014" y="0"/>
            <a:ext cx="6201986" cy="5925481"/>
          </a:xfrm>
          <a:custGeom>
            <a:avLst/>
            <a:gdLst/>
            <a:ahLst/>
            <a:cxnLst/>
            <a:rect l="l" t="t" r="r" b="b"/>
            <a:pathLst>
              <a:path w="6201986" h="5925481">
                <a:moveTo>
                  <a:pt x="6201986" y="5925481"/>
                </a:moveTo>
                <a:lnTo>
                  <a:pt x="0" y="5925481"/>
                </a:lnTo>
                <a:lnTo>
                  <a:pt x="0" y="0"/>
                </a:lnTo>
                <a:lnTo>
                  <a:pt x="6201986" y="0"/>
                </a:lnTo>
                <a:lnTo>
                  <a:pt x="6201986" y="592548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343BAB1-82AB-2BC0-6555-A2220B4388F8}"/>
              </a:ext>
            </a:extLst>
          </p:cNvPr>
          <p:cNvSpPr/>
          <p:nvPr/>
        </p:nvSpPr>
        <p:spPr>
          <a:xfrm>
            <a:off x="38157" y="0"/>
            <a:ext cx="1028700" cy="1047750"/>
          </a:xfrm>
          <a:custGeom>
            <a:avLst/>
            <a:gdLst/>
            <a:ahLst/>
            <a:cxnLst/>
            <a:rect l="l" t="t" r="r" b="b"/>
            <a:pathLst>
              <a:path w="1028700" h="1047750">
                <a:moveTo>
                  <a:pt x="0" y="0"/>
                </a:moveTo>
                <a:lnTo>
                  <a:pt x="1028700" y="0"/>
                </a:lnTo>
                <a:lnTo>
                  <a:pt x="1028700" y="1047750"/>
                </a:ln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49EACFB-7CFD-9E6F-D5BD-35D5D75D654A}"/>
              </a:ext>
            </a:extLst>
          </p:cNvPr>
          <p:cNvSpPr/>
          <p:nvPr/>
        </p:nvSpPr>
        <p:spPr>
          <a:xfrm flipH="1">
            <a:off x="16744950" y="8734425"/>
            <a:ext cx="1028700" cy="1047750"/>
          </a:xfrm>
          <a:custGeom>
            <a:avLst/>
            <a:gdLst/>
            <a:ahLst/>
            <a:cxnLst/>
            <a:rect l="l" t="t" r="r" b="b"/>
            <a:pathLst>
              <a:path w="1028700" h="1047750">
                <a:moveTo>
                  <a:pt x="1028700" y="0"/>
                </a:moveTo>
                <a:lnTo>
                  <a:pt x="0" y="0"/>
                </a:lnTo>
                <a:lnTo>
                  <a:pt x="0" y="1047750"/>
                </a:lnTo>
                <a:lnTo>
                  <a:pt x="1028700" y="104775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A5DB5868-BC6B-920D-5A37-E0B7F32A3CCE}"/>
              </a:ext>
            </a:extLst>
          </p:cNvPr>
          <p:cNvSpPr/>
          <p:nvPr/>
        </p:nvSpPr>
        <p:spPr>
          <a:xfrm rot="-5960705">
            <a:off x="-1436616" y="7724775"/>
            <a:ext cx="5006947" cy="4114800"/>
          </a:xfrm>
          <a:custGeom>
            <a:avLst/>
            <a:gdLst/>
            <a:ahLst/>
            <a:cxnLst/>
            <a:rect l="l" t="t" r="r" b="b"/>
            <a:pathLst>
              <a:path w="5006947" h="4114800">
                <a:moveTo>
                  <a:pt x="0" y="0"/>
                </a:moveTo>
                <a:lnTo>
                  <a:pt x="5006947" y="0"/>
                </a:lnTo>
                <a:lnTo>
                  <a:pt x="50069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D4F84003-31D8-8FF4-1AEC-8AFA45F474F5}"/>
              </a:ext>
            </a:extLst>
          </p:cNvPr>
          <p:cNvSpPr txBox="1"/>
          <p:nvPr/>
        </p:nvSpPr>
        <p:spPr>
          <a:xfrm>
            <a:off x="926123" y="615773"/>
            <a:ext cx="12471201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dirty="0">
                <a:solidFill>
                  <a:srgbClr val="AF4C0F"/>
                </a:solidFill>
                <a:latin typeface="Carelia"/>
                <a:ea typeface="Carelia"/>
                <a:cs typeface="Carelia"/>
                <a:sym typeface="Carelia"/>
              </a:rPr>
              <a:t>Flow Chart 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8E65D8B-8A4B-A884-E8AB-B81DF8FA30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105400" y="2052064"/>
            <a:ext cx="5791200" cy="78158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85541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V="1">
            <a:off x="-4196432" y="-569123"/>
            <a:ext cx="10721300" cy="11912555"/>
          </a:xfrm>
          <a:custGeom>
            <a:avLst/>
            <a:gdLst/>
            <a:ahLst/>
            <a:cxnLst/>
            <a:rect l="l" t="t" r="r" b="b"/>
            <a:pathLst>
              <a:path w="10721300" h="11912555">
                <a:moveTo>
                  <a:pt x="0" y="11912555"/>
                </a:moveTo>
                <a:lnTo>
                  <a:pt x="10721299" y="11912555"/>
                </a:lnTo>
                <a:lnTo>
                  <a:pt x="10721299" y="0"/>
                </a:lnTo>
                <a:lnTo>
                  <a:pt x="0" y="0"/>
                </a:lnTo>
                <a:lnTo>
                  <a:pt x="0" y="11912555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 flipH="1">
            <a:off x="13709598" y="4710385"/>
            <a:ext cx="5969742" cy="6633047"/>
          </a:xfrm>
          <a:custGeom>
            <a:avLst/>
            <a:gdLst/>
            <a:ahLst/>
            <a:cxnLst/>
            <a:rect l="l" t="t" r="r" b="b"/>
            <a:pathLst>
              <a:path w="5969742" h="6633047">
                <a:moveTo>
                  <a:pt x="5969743" y="0"/>
                </a:moveTo>
                <a:lnTo>
                  <a:pt x="0" y="0"/>
                </a:lnTo>
                <a:lnTo>
                  <a:pt x="0" y="6633047"/>
                </a:lnTo>
                <a:lnTo>
                  <a:pt x="5969743" y="6633047"/>
                </a:lnTo>
                <a:lnTo>
                  <a:pt x="5969743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>
            <a:off x="17000920" y="198374"/>
            <a:ext cx="1028700" cy="1047750"/>
          </a:xfrm>
          <a:custGeom>
            <a:avLst/>
            <a:gdLst/>
            <a:ahLst/>
            <a:cxnLst/>
            <a:rect l="l" t="t" r="r" b="b"/>
            <a:pathLst>
              <a:path w="1028700" h="1047750">
                <a:moveTo>
                  <a:pt x="0" y="0"/>
                </a:moveTo>
                <a:lnTo>
                  <a:pt x="1028700" y="0"/>
                </a:lnTo>
                <a:lnTo>
                  <a:pt x="1028700" y="1047750"/>
                </a:ln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3044589" y="3825405"/>
            <a:ext cx="11839472" cy="2022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523"/>
              </a:lnSpc>
            </a:pPr>
            <a:r>
              <a:rPr lang="en-US" sz="11802">
                <a:solidFill>
                  <a:srgbClr val="AF4C0F"/>
                </a:solidFill>
                <a:latin typeface="Carelia"/>
                <a:ea typeface="Carelia"/>
                <a:cs typeface="Carelia"/>
                <a:sym typeface="Carelia"/>
              </a:rPr>
              <a:t>Thank 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086014" y="0"/>
            <a:ext cx="6201986" cy="5925481"/>
          </a:xfrm>
          <a:custGeom>
            <a:avLst/>
            <a:gdLst/>
            <a:ahLst/>
            <a:cxnLst/>
            <a:rect l="l" t="t" r="r" b="b"/>
            <a:pathLst>
              <a:path w="6201986" h="5925481">
                <a:moveTo>
                  <a:pt x="6201986" y="5925481"/>
                </a:moveTo>
                <a:lnTo>
                  <a:pt x="0" y="5925481"/>
                </a:lnTo>
                <a:lnTo>
                  <a:pt x="0" y="0"/>
                </a:lnTo>
                <a:lnTo>
                  <a:pt x="6201986" y="0"/>
                </a:lnTo>
                <a:lnTo>
                  <a:pt x="6201986" y="592548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0" y="0"/>
            <a:ext cx="1028700" cy="1047750"/>
          </a:xfrm>
          <a:custGeom>
            <a:avLst/>
            <a:gdLst/>
            <a:ahLst/>
            <a:cxnLst/>
            <a:rect l="l" t="t" r="r" b="b"/>
            <a:pathLst>
              <a:path w="1028700" h="1047750">
                <a:moveTo>
                  <a:pt x="0" y="0"/>
                </a:moveTo>
                <a:lnTo>
                  <a:pt x="1028700" y="0"/>
                </a:lnTo>
                <a:lnTo>
                  <a:pt x="1028700" y="1047750"/>
                </a:ln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flipH="1">
            <a:off x="16744950" y="8734425"/>
            <a:ext cx="1028700" cy="1047750"/>
          </a:xfrm>
          <a:custGeom>
            <a:avLst/>
            <a:gdLst/>
            <a:ahLst/>
            <a:cxnLst/>
            <a:rect l="l" t="t" r="r" b="b"/>
            <a:pathLst>
              <a:path w="1028700" h="1047750">
                <a:moveTo>
                  <a:pt x="1028700" y="0"/>
                </a:moveTo>
                <a:lnTo>
                  <a:pt x="0" y="0"/>
                </a:lnTo>
                <a:lnTo>
                  <a:pt x="0" y="1047750"/>
                </a:lnTo>
                <a:lnTo>
                  <a:pt x="1028700" y="104775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TextBox 5"/>
          <p:cNvSpPr txBox="1"/>
          <p:nvPr/>
        </p:nvSpPr>
        <p:spPr>
          <a:xfrm>
            <a:off x="2095557" y="2604992"/>
            <a:ext cx="15678093" cy="31050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18"/>
              </a:lnSpc>
            </a:pPr>
            <a:r>
              <a:rPr lang="en-US" sz="3441" b="1">
                <a:solidFill>
                  <a:srgbClr val="7A004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2310030415 - BAIRI SRAVYA GOUD</a:t>
            </a:r>
          </a:p>
          <a:p>
            <a:pPr algn="l">
              <a:lnSpc>
                <a:spcPts val="4818"/>
              </a:lnSpc>
            </a:pPr>
            <a:r>
              <a:rPr lang="en-US" sz="3441" b="1">
                <a:solidFill>
                  <a:srgbClr val="7A004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2310030222 - ALLU SAHITHI</a:t>
            </a:r>
          </a:p>
          <a:p>
            <a:pPr algn="l">
              <a:lnSpc>
                <a:spcPts val="4818"/>
              </a:lnSpc>
            </a:pPr>
            <a:r>
              <a:rPr lang="en-US" sz="3441" b="1">
                <a:solidFill>
                  <a:srgbClr val="7A004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2310030284 - RANGU SOWMYA</a:t>
            </a:r>
          </a:p>
          <a:p>
            <a:pPr algn="l">
              <a:lnSpc>
                <a:spcPts val="4818"/>
              </a:lnSpc>
            </a:pPr>
            <a:r>
              <a:rPr lang="en-US" sz="3441" b="1">
                <a:solidFill>
                  <a:srgbClr val="7A004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2310030327 - GUNDLA AASHRITHA</a:t>
            </a:r>
          </a:p>
          <a:p>
            <a:pPr algn="l">
              <a:lnSpc>
                <a:spcPts val="4818"/>
              </a:lnSpc>
            </a:pPr>
            <a:r>
              <a:rPr lang="en-US" sz="3441" b="1">
                <a:solidFill>
                  <a:srgbClr val="7A004B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2310039457 - JAKKULA HAASINI</a:t>
            </a:r>
          </a:p>
        </p:txBody>
      </p:sp>
      <p:sp>
        <p:nvSpPr>
          <p:cNvPr id="6" name="Freeform 6"/>
          <p:cNvSpPr/>
          <p:nvPr/>
        </p:nvSpPr>
        <p:spPr>
          <a:xfrm rot="-5960705">
            <a:off x="-1436616" y="7724775"/>
            <a:ext cx="5006947" cy="4114800"/>
          </a:xfrm>
          <a:custGeom>
            <a:avLst/>
            <a:gdLst/>
            <a:ahLst/>
            <a:cxnLst/>
            <a:rect l="l" t="t" r="r" b="b"/>
            <a:pathLst>
              <a:path w="5006947" h="4114800">
                <a:moveTo>
                  <a:pt x="0" y="0"/>
                </a:moveTo>
                <a:lnTo>
                  <a:pt x="5006947" y="0"/>
                </a:lnTo>
                <a:lnTo>
                  <a:pt x="50069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1539252" y="573979"/>
            <a:ext cx="8815681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AF4C0F"/>
                </a:solidFill>
                <a:latin typeface="Carelia"/>
                <a:ea typeface="Carelia"/>
                <a:cs typeface="Carelia"/>
                <a:sym typeface="Carelia"/>
              </a:rPr>
              <a:t>Team Members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593227" y="-442597"/>
            <a:ext cx="6201986" cy="5925481"/>
          </a:xfrm>
          <a:custGeom>
            <a:avLst/>
            <a:gdLst/>
            <a:ahLst/>
            <a:cxnLst/>
            <a:rect l="l" t="t" r="r" b="b"/>
            <a:pathLst>
              <a:path w="6201986" h="5925481">
                <a:moveTo>
                  <a:pt x="6201986" y="5925481"/>
                </a:moveTo>
                <a:lnTo>
                  <a:pt x="0" y="5925481"/>
                </a:lnTo>
                <a:lnTo>
                  <a:pt x="0" y="0"/>
                </a:lnTo>
                <a:lnTo>
                  <a:pt x="6201986" y="0"/>
                </a:lnTo>
                <a:lnTo>
                  <a:pt x="6201986" y="592548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355503" y="154596"/>
            <a:ext cx="1028700" cy="1047750"/>
          </a:xfrm>
          <a:custGeom>
            <a:avLst/>
            <a:gdLst/>
            <a:ahLst/>
            <a:cxnLst/>
            <a:rect l="l" t="t" r="r" b="b"/>
            <a:pathLst>
              <a:path w="1028700" h="1047750">
                <a:moveTo>
                  <a:pt x="0" y="0"/>
                </a:moveTo>
                <a:lnTo>
                  <a:pt x="1028700" y="0"/>
                </a:lnTo>
                <a:lnTo>
                  <a:pt x="1028700" y="1047750"/>
                </a:ln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flipH="1">
            <a:off x="17051401" y="9021268"/>
            <a:ext cx="1028700" cy="1047750"/>
          </a:xfrm>
          <a:custGeom>
            <a:avLst/>
            <a:gdLst/>
            <a:ahLst/>
            <a:cxnLst/>
            <a:rect l="l" t="t" r="r" b="b"/>
            <a:pathLst>
              <a:path w="1028700" h="1047750">
                <a:moveTo>
                  <a:pt x="1028700" y="0"/>
                </a:moveTo>
                <a:lnTo>
                  <a:pt x="0" y="0"/>
                </a:lnTo>
                <a:lnTo>
                  <a:pt x="0" y="1047750"/>
                </a:lnTo>
                <a:lnTo>
                  <a:pt x="1028700" y="104775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5960705">
            <a:off x="-1633620" y="8011618"/>
            <a:ext cx="5006947" cy="4114800"/>
          </a:xfrm>
          <a:custGeom>
            <a:avLst/>
            <a:gdLst/>
            <a:ahLst/>
            <a:cxnLst/>
            <a:rect l="l" t="t" r="r" b="b"/>
            <a:pathLst>
              <a:path w="5006947" h="4114800">
                <a:moveTo>
                  <a:pt x="0" y="0"/>
                </a:moveTo>
                <a:lnTo>
                  <a:pt x="5006947" y="0"/>
                </a:lnTo>
                <a:lnTo>
                  <a:pt x="50069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Freeform 6"/>
          <p:cNvSpPr/>
          <p:nvPr/>
        </p:nvSpPr>
        <p:spPr>
          <a:xfrm>
            <a:off x="1398580" y="2145051"/>
            <a:ext cx="646897" cy="859405"/>
          </a:xfrm>
          <a:custGeom>
            <a:avLst/>
            <a:gdLst/>
            <a:ahLst/>
            <a:cxnLst/>
            <a:rect l="l" t="t" r="r" b="b"/>
            <a:pathLst>
              <a:path w="646897" h="859405">
                <a:moveTo>
                  <a:pt x="0" y="0"/>
                </a:moveTo>
                <a:lnTo>
                  <a:pt x="646897" y="0"/>
                </a:lnTo>
                <a:lnTo>
                  <a:pt x="646897" y="859405"/>
                </a:lnTo>
                <a:lnTo>
                  <a:pt x="0" y="859405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7" name="TextBox 7"/>
          <p:cNvSpPr txBox="1"/>
          <p:nvPr/>
        </p:nvSpPr>
        <p:spPr>
          <a:xfrm>
            <a:off x="2450067" y="2185306"/>
            <a:ext cx="13387867" cy="15811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Internships and placements are key steps in every student's career journey.</a:t>
            </a:r>
          </a:p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Understanding hiring patterns helps students prepare better.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450067" y="369206"/>
            <a:ext cx="7130201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AF4C0F"/>
                </a:solidFill>
                <a:latin typeface="Carelia"/>
                <a:ea typeface="Carelia"/>
                <a:cs typeface="Carelia"/>
                <a:sym typeface="Carelia"/>
              </a:rPr>
              <a:t>Introduction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499004" y="4207846"/>
            <a:ext cx="12643629" cy="3181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It shows: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Top hiring companies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Popular job roles and domains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Package and stipend trends</a:t>
            </a:r>
          </a:p>
          <a:p>
            <a:pPr marL="647700" lvl="1" indent="-323850" algn="l">
              <a:lnSpc>
                <a:spcPts val="4200"/>
              </a:lnSpc>
              <a:buFont typeface="Arial"/>
              <a:buChar char="•"/>
            </a:pPr>
            <a:r>
              <a:rPr lang="en-US" sz="3000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Skill requirements</a:t>
            </a:r>
          </a:p>
          <a:p>
            <a:pPr algn="l">
              <a:lnSpc>
                <a:spcPts val="4200"/>
              </a:lnSpc>
            </a:pPr>
            <a:endParaRPr lang="en-US" sz="3000" b="1">
              <a:solidFill>
                <a:srgbClr val="7A004B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2499004" y="7344046"/>
            <a:ext cx="14329109" cy="2647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Visual tools like charts and dashboards make insights clear and easy to understand.</a:t>
            </a:r>
          </a:p>
          <a:p>
            <a:pPr algn="l">
              <a:lnSpc>
                <a:spcPts val="4200"/>
              </a:lnSpc>
            </a:pPr>
            <a:r>
              <a:rPr lang="en-US" sz="3000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Useful for students, faculty, and placement cells to make data-driven decisions.</a:t>
            </a:r>
          </a:p>
          <a:p>
            <a:pPr algn="l">
              <a:lnSpc>
                <a:spcPts val="4200"/>
              </a:lnSpc>
            </a:pPr>
            <a:endParaRPr lang="en-US" sz="3000" b="1">
              <a:solidFill>
                <a:srgbClr val="7A004B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1426943" y="2200435"/>
            <a:ext cx="575794" cy="572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6"/>
              </a:lnSpc>
            </a:pPr>
            <a:r>
              <a:rPr lang="en-US" sz="3326">
                <a:solidFill>
                  <a:srgbClr val="90606B"/>
                </a:solidFill>
                <a:latin typeface="Carelia"/>
                <a:ea typeface="Carelia"/>
                <a:cs typeface="Carelia"/>
                <a:sym typeface="Carelia"/>
              </a:rPr>
              <a:t>1</a:t>
            </a:r>
          </a:p>
        </p:txBody>
      </p:sp>
      <p:sp>
        <p:nvSpPr>
          <p:cNvPr id="12" name="Freeform 12"/>
          <p:cNvSpPr/>
          <p:nvPr/>
        </p:nvSpPr>
        <p:spPr>
          <a:xfrm>
            <a:off x="1341463" y="4078777"/>
            <a:ext cx="661274" cy="878504"/>
          </a:xfrm>
          <a:custGeom>
            <a:avLst/>
            <a:gdLst/>
            <a:ahLst/>
            <a:cxnLst/>
            <a:rect l="l" t="t" r="r" b="b"/>
            <a:pathLst>
              <a:path w="661274" h="878504">
                <a:moveTo>
                  <a:pt x="0" y="0"/>
                </a:moveTo>
                <a:lnTo>
                  <a:pt x="661274" y="0"/>
                </a:lnTo>
                <a:lnTo>
                  <a:pt x="661274" y="878504"/>
                </a:lnTo>
                <a:lnTo>
                  <a:pt x="0" y="878504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3" name="Freeform 13"/>
          <p:cNvSpPr/>
          <p:nvPr/>
        </p:nvSpPr>
        <p:spPr>
          <a:xfrm>
            <a:off x="1398580" y="7177296"/>
            <a:ext cx="718001" cy="953866"/>
          </a:xfrm>
          <a:custGeom>
            <a:avLst/>
            <a:gdLst/>
            <a:ahLst/>
            <a:cxnLst/>
            <a:rect l="l" t="t" r="r" b="b"/>
            <a:pathLst>
              <a:path w="718001" h="953866">
                <a:moveTo>
                  <a:pt x="0" y="0"/>
                </a:moveTo>
                <a:lnTo>
                  <a:pt x="718001" y="0"/>
                </a:lnTo>
                <a:lnTo>
                  <a:pt x="718001" y="953866"/>
                </a:lnTo>
                <a:lnTo>
                  <a:pt x="0" y="953866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14" name="TextBox 14"/>
          <p:cNvSpPr txBox="1"/>
          <p:nvPr/>
        </p:nvSpPr>
        <p:spPr>
          <a:xfrm>
            <a:off x="1384203" y="4198321"/>
            <a:ext cx="575794" cy="572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6"/>
              </a:lnSpc>
            </a:pPr>
            <a:r>
              <a:rPr lang="en-US" sz="3326">
                <a:solidFill>
                  <a:srgbClr val="90606B"/>
                </a:solidFill>
                <a:latin typeface="Carelia"/>
                <a:ea typeface="Carelia"/>
                <a:cs typeface="Carelia"/>
                <a:sym typeface="Carelia"/>
              </a:rPr>
              <a:t>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469683" y="7334521"/>
            <a:ext cx="575794" cy="5727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56"/>
              </a:lnSpc>
            </a:pPr>
            <a:r>
              <a:rPr lang="en-US" sz="3326">
                <a:solidFill>
                  <a:srgbClr val="90606B"/>
                </a:solidFill>
                <a:latin typeface="Carelia"/>
                <a:ea typeface="Carelia"/>
                <a:cs typeface="Carelia"/>
                <a:sym typeface="Carelia"/>
              </a:rPr>
              <a:t>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086014" y="-503455"/>
            <a:ext cx="6201986" cy="5925481"/>
          </a:xfrm>
          <a:custGeom>
            <a:avLst/>
            <a:gdLst/>
            <a:ahLst/>
            <a:cxnLst/>
            <a:rect l="l" t="t" r="r" b="b"/>
            <a:pathLst>
              <a:path w="6201986" h="5925481">
                <a:moveTo>
                  <a:pt x="6201986" y="5925481"/>
                </a:moveTo>
                <a:lnTo>
                  <a:pt x="0" y="5925481"/>
                </a:lnTo>
                <a:lnTo>
                  <a:pt x="0" y="0"/>
                </a:lnTo>
                <a:lnTo>
                  <a:pt x="6201986" y="0"/>
                </a:lnTo>
                <a:lnTo>
                  <a:pt x="6201986" y="592548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38157" y="0"/>
            <a:ext cx="1028700" cy="1047750"/>
          </a:xfrm>
          <a:custGeom>
            <a:avLst/>
            <a:gdLst/>
            <a:ahLst/>
            <a:cxnLst/>
            <a:rect l="l" t="t" r="r" b="b"/>
            <a:pathLst>
              <a:path w="1028700" h="1047750">
                <a:moveTo>
                  <a:pt x="0" y="0"/>
                </a:moveTo>
                <a:lnTo>
                  <a:pt x="1028700" y="0"/>
                </a:lnTo>
                <a:lnTo>
                  <a:pt x="1028700" y="1047750"/>
                </a:ln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flipH="1">
            <a:off x="17029511" y="8957776"/>
            <a:ext cx="1028700" cy="1047750"/>
          </a:xfrm>
          <a:custGeom>
            <a:avLst/>
            <a:gdLst/>
            <a:ahLst/>
            <a:cxnLst/>
            <a:rect l="l" t="t" r="r" b="b"/>
            <a:pathLst>
              <a:path w="1028700" h="1047750">
                <a:moveTo>
                  <a:pt x="1028700" y="0"/>
                </a:moveTo>
                <a:lnTo>
                  <a:pt x="0" y="0"/>
                </a:lnTo>
                <a:lnTo>
                  <a:pt x="0" y="1047750"/>
                </a:lnTo>
                <a:lnTo>
                  <a:pt x="1028700" y="104775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5960705">
            <a:off x="-1261501" y="8229600"/>
            <a:ext cx="5006947" cy="4114800"/>
          </a:xfrm>
          <a:custGeom>
            <a:avLst/>
            <a:gdLst/>
            <a:ahLst/>
            <a:cxnLst/>
            <a:rect l="l" t="t" r="r" b="b"/>
            <a:pathLst>
              <a:path w="5006947" h="4114800">
                <a:moveTo>
                  <a:pt x="0" y="0"/>
                </a:moveTo>
                <a:lnTo>
                  <a:pt x="5006947" y="0"/>
                </a:lnTo>
                <a:lnTo>
                  <a:pt x="50069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689869" y="535596"/>
            <a:ext cx="9735033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AF4C0F"/>
                </a:solidFill>
                <a:latin typeface="Carelia"/>
                <a:ea typeface="Carelia"/>
                <a:cs typeface="Carelia"/>
                <a:sym typeface="Carelia"/>
              </a:rPr>
              <a:t>Problem Statement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66857" y="2910952"/>
            <a:ext cx="15379797" cy="53809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Students often lack clarity on hiring trends.</a:t>
            </a: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7A004B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It's hard to know which roles, domains, or skills are most in demand.</a:t>
            </a: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7A004B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Placement cells need data to plan better training programs.</a:t>
            </a: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7A004B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  <a:p>
            <a:pPr marL="734058" lvl="1" indent="-367029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No central source to view past internship/placement records.</a:t>
            </a: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7A004B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458132" y="-547234"/>
            <a:ext cx="6201986" cy="5925481"/>
          </a:xfrm>
          <a:custGeom>
            <a:avLst/>
            <a:gdLst/>
            <a:ahLst/>
            <a:cxnLst/>
            <a:rect l="l" t="t" r="r" b="b"/>
            <a:pathLst>
              <a:path w="6201986" h="5925481">
                <a:moveTo>
                  <a:pt x="6201987" y="5925482"/>
                </a:moveTo>
                <a:lnTo>
                  <a:pt x="0" y="5925482"/>
                </a:lnTo>
                <a:lnTo>
                  <a:pt x="0" y="0"/>
                </a:lnTo>
                <a:lnTo>
                  <a:pt x="6201987" y="0"/>
                </a:lnTo>
                <a:lnTo>
                  <a:pt x="6201987" y="5925482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38157" y="176485"/>
            <a:ext cx="1028700" cy="1047750"/>
          </a:xfrm>
          <a:custGeom>
            <a:avLst/>
            <a:gdLst/>
            <a:ahLst/>
            <a:cxnLst/>
            <a:rect l="l" t="t" r="r" b="b"/>
            <a:pathLst>
              <a:path w="1028700" h="1047750">
                <a:moveTo>
                  <a:pt x="0" y="0"/>
                </a:moveTo>
                <a:lnTo>
                  <a:pt x="1028700" y="0"/>
                </a:lnTo>
                <a:lnTo>
                  <a:pt x="1028700" y="1047750"/>
                </a:ln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flipH="1">
            <a:off x="16744950" y="8734425"/>
            <a:ext cx="1028700" cy="1047750"/>
          </a:xfrm>
          <a:custGeom>
            <a:avLst/>
            <a:gdLst/>
            <a:ahLst/>
            <a:cxnLst/>
            <a:rect l="l" t="t" r="r" b="b"/>
            <a:pathLst>
              <a:path w="1028700" h="1047750">
                <a:moveTo>
                  <a:pt x="1028700" y="0"/>
                </a:moveTo>
                <a:lnTo>
                  <a:pt x="0" y="0"/>
                </a:lnTo>
                <a:lnTo>
                  <a:pt x="0" y="1047750"/>
                </a:lnTo>
                <a:lnTo>
                  <a:pt x="1028700" y="104775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5960705">
            <a:off x="-1436616" y="7724775"/>
            <a:ext cx="5006947" cy="4114800"/>
          </a:xfrm>
          <a:custGeom>
            <a:avLst/>
            <a:gdLst/>
            <a:ahLst/>
            <a:cxnLst/>
            <a:rect l="l" t="t" r="r" b="b"/>
            <a:pathLst>
              <a:path w="5006947" h="4114800">
                <a:moveTo>
                  <a:pt x="0" y="0"/>
                </a:moveTo>
                <a:lnTo>
                  <a:pt x="5006947" y="0"/>
                </a:lnTo>
                <a:lnTo>
                  <a:pt x="50069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013799" y="538435"/>
            <a:ext cx="7130201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AF4C0F"/>
                </a:solidFill>
                <a:latin typeface="Carelia"/>
                <a:ea typeface="Carelia"/>
                <a:cs typeface="Carelia"/>
                <a:sym typeface="Carelia"/>
              </a:rPr>
              <a:t>Objectives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451998" y="2735788"/>
            <a:ext cx="13922039" cy="57882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10684" lvl="1" indent="-355342" algn="l">
              <a:lnSpc>
                <a:spcPts val="4608"/>
              </a:lnSpc>
              <a:buFont typeface="Arial"/>
              <a:buChar char="•"/>
            </a:pPr>
            <a:r>
              <a:rPr lang="en-US" sz="3291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Analyze internship and placement data from past years.</a:t>
            </a:r>
          </a:p>
          <a:p>
            <a:pPr algn="l">
              <a:lnSpc>
                <a:spcPts val="4608"/>
              </a:lnSpc>
            </a:pPr>
            <a:endParaRPr lang="en-US" sz="3291" b="1">
              <a:solidFill>
                <a:srgbClr val="7A004B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  <a:p>
            <a:pPr marL="710684" lvl="1" indent="-355342" algn="l">
              <a:lnSpc>
                <a:spcPts val="4608"/>
              </a:lnSpc>
              <a:buFont typeface="Arial"/>
              <a:buChar char="•"/>
            </a:pPr>
            <a:r>
              <a:rPr lang="en-US" sz="3291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Identify:</a:t>
            </a:r>
          </a:p>
          <a:p>
            <a:pPr algn="l">
              <a:lnSpc>
                <a:spcPts val="4608"/>
              </a:lnSpc>
            </a:pPr>
            <a:r>
              <a:rPr lang="en-US" sz="3291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        Most recruited branches</a:t>
            </a:r>
          </a:p>
          <a:p>
            <a:pPr algn="l">
              <a:lnSpc>
                <a:spcPts val="4608"/>
              </a:lnSpc>
            </a:pPr>
            <a:r>
              <a:rPr lang="en-US" sz="3291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        Top companies and roles</a:t>
            </a:r>
          </a:p>
          <a:p>
            <a:pPr algn="l">
              <a:lnSpc>
                <a:spcPts val="4608"/>
              </a:lnSpc>
            </a:pPr>
            <a:r>
              <a:rPr lang="en-US" sz="3291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        Average packages and stipends</a:t>
            </a:r>
          </a:p>
          <a:p>
            <a:pPr algn="l">
              <a:lnSpc>
                <a:spcPts val="4608"/>
              </a:lnSpc>
            </a:pPr>
            <a:r>
              <a:rPr lang="en-US" sz="3291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        Trends in demand (domain-wise)</a:t>
            </a:r>
          </a:p>
          <a:p>
            <a:pPr algn="l">
              <a:lnSpc>
                <a:spcPts val="4608"/>
              </a:lnSpc>
            </a:pPr>
            <a:endParaRPr lang="en-US" sz="3291" b="1">
              <a:solidFill>
                <a:srgbClr val="7A004B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  <a:p>
            <a:pPr marL="710684" lvl="1" indent="-355342" algn="l">
              <a:lnSpc>
                <a:spcPts val="4608"/>
              </a:lnSpc>
              <a:buFont typeface="Arial"/>
              <a:buChar char="•"/>
            </a:pPr>
            <a:r>
              <a:rPr lang="en-US" sz="3291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Visualize data for easy understanding and comparison.</a:t>
            </a:r>
          </a:p>
          <a:p>
            <a:pPr algn="l">
              <a:lnSpc>
                <a:spcPts val="4608"/>
              </a:lnSpc>
            </a:pPr>
            <a:endParaRPr lang="en-US" sz="3291" b="1">
              <a:solidFill>
                <a:srgbClr val="7A004B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086014" y="0"/>
            <a:ext cx="6201986" cy="5925481"/>
          </a:xfrm>
          <a:custGeom>
            <a:avLst/>
            <a:gdLst/>
            <a:ahLst/>
            <a:cxnLst/>
            <a:rect l="l" t="t" r="r" b="b"/>
            <a:pathLst>
              <a:path w="6201986" h="5925481">
                <a:moveTo>
                  <a:pt x="6201986" y="5925481"/>
                </a:moveTo>
                <a:lnTo>
                  <a:pt x="0" y="5925481"/>
                </a:lnTo>
                <a:lnTo>
                  <a:pt x="0" y="0"/>
                </a:lnTo>
                <a:lnTo>
                  <a:pt x="6201986" y="0"/>
                </a:lnTo>
                <a:lnTo>
                  <a:pt x="6201986" y="592548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552507" y="504825"/>
            <a:ext cx="1028700" cy="1047750"/>
          </a:xfrm>
          <a:custGeom>
            <a:avLst/>
            <a:gdLst/>
            <a:ahLst/>
            <a:cxnLst/>
            <a:rect l="l" t="t" r="r" b="b"/>
            <a:pathLst>
              <a:path w="1028700" h="1047750">
                <a:moveTo>
                  <a:pt x="0" y="0"/>
                </a:moveTo>
                <a:lnTo>
                  <a:pt x="1028700" y="0"/>
                </a:lnTo>
                <a:lnTo>
                  <a:pt x="1028700" y="1047750"/>
                </a:ln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flipH="1">
            <a:off x="16744950" y="8734425"/>
            <a:ext cx="1028700" cy="1047750"/>
          </a:xfrm>
          <a:custGeom>
            <a:avLst/>
            <a:gdLst/>
            <a:ahLst/>
            <a:cxnLst/>
            <a:rect l="l" t="t" r="r" b="b"/>
            <a:pathLst>
              <a:path w="1028700" h="1047750">
                <a:moveTo>
                  <a:pt x="1028700" y="0"/>
                </a:moveTo>
                <a:lnTo>
                  <a:pt x="0" y="0"/>
                </a:lnTo>
                <a:lnTo>
                  <a:pt x="0" y="1047750"/>
                </a:lnTo>
                <a:lnTo>
                  <a:pt x="1028700" y="104775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5960705">
            <a:off x="-1436616" y="7724775"/>
            <a:ext cx="5006947" cy="4114800"/>
          </a:xfrm>
          <a:custGeom>
            <a:avLst/>
            <a:gdLst/>
            <a:ahLst/>
            <a:cxnLst/>
            <a:rect l="l" t="t" r="r" b="b"/>
            <a:pathLst>
              <a:path w="5006947" h="4114800">
                <a:moveTo>
                  <a:pt x="0" y="0"/>
                </a:moveTo>
                <a:lnTo>
                  <a:pt x="5006947" y="0"/>
                </a:lnTo>
                <a:lnTo>
                  <a:pt x="50069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2154647" y="782638"/>
            <a:ext cx="8968906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AF4C0F"/>
                </a:solidFill>
                <a:latin typeface="Carelia"/>
                <a:ea typeface="Carelia"/>
                <a:cs typeface="Carelia"/>
                <a:sym typeface="Carelia"/>
              </a:rPr>
              <a:t>Data Collection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317574" y="2905591"/>
            <a:ext cx="13869433" cy="50336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Sources:</a:t>
            </a:r>
          </a:p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          College placement records</a:t>
            </a:r>
          </a:p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          Internship reports</a:t>
            </a:r>
          </a:p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          Survey forms, LinkedIn, or Glassdoor (optional)</a:t>
            </a:r>
          </a:p>
          <a:p>
            <a:pPr algn="l">
              <a:lnSpc>
                <a:spcPts val="4480"/>
              </a:lnSpc>
            </a:pPr>
            <a:endParaRPr lang="en-US" sz="3200" b="1">
              <a:solidFill>
                <a:srgbClr val="7A004B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Data Fields:</a:t>
            </a:r>
          </a:p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          Year, Student Branch, Company, Role</a:t>
            </a:r>
          </a:p>
          <a:p>
            <a:pPr algn="l">
              <a:lnSpc>
                <a:spcPts val="4480"/>
              </a:lnSpc>
            </a:pPr>
            <a:r>
              <a:rPr lang="en-US" sz="3200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           Domain, Package, Stipend, Duration</a:t>
            </a:r>
          </a:p>
          <a:p>
            <a:pPr algn="l">
              <a:lnSpc>
                <a:spcPts val="4480"/>
              </a:lnSpc>
            </a:pPr>
            <a:endParaRPr lang="en-US" sz="3200" b="1">
              <a:solidFill>
                <a:srgbClr val="7A004B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 flipV="1">
            <a:off x="12086014" y="0"/>
            <a:ext cx="6201986" cy="5925481"/>
          </a:xfrm>
          <a:custGeom>
            <a:avLst/>
            <a:gdLst/>
            <a:ahLst/>
            <a:cxnLst/>
            <a:rect l="l" t="t" r="r" b="b"/>
            <a:pathLst>
              <a:path w="6201986" h="5925481">
                <a:moveTo>
                  <a:pt x="6201986" y="5925481"/>
                </a:moveTo>
                <a:lnTo>
                  <a:pt x="0" y="5925481"/>
                </a:lnTo>
                <a:lnTo>
                  <a:pt x="0" y="0"/>
                </a:lnTo>
                <a:lnTo>
                  <a:pt x="6201986" y="0"/>
                </a:lnTo>
                <a:lnTo>
                  <a:pt x="6201986" y="592548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/>
          <p:cNvSpPr/>
          <p:nvPr/>
        </p:nvSpPr>
        <p:spPr>
          <a:xfrm>
            <a:off x="38157" y="0"/>
            <a:ext cx="1028700" cy="1047750"/>
          </a:xfrm>
          <a:custGeom>
            <a:avLst/>
            <a:gdLst/>
            <a:ahLst/>
            <a:cxnLst/>
            <a:rect l="l" t="t" r="r" b="b"/>
            <a:pathLst>
              <a:path w="1028700" h="1047750">
                <a:moveTo>
                  <a:pt x="0" y="0"/>
                </a:moveTo>
                <a:lnTo>
                  <a:pt x="1028700" y="0"/>
                </a:lnTo>
                <a:lnTo>
                  <a:pt x="1028700" y="1047750"/>
                </a:ln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/>
          <p:cNvSpPr/>
          <p:nvPr/>
        </p:nvSpPr>
        <p:spPr>
          <a:xfrm flipH="1">
            <a:off x="16744950" y="8734425"/>
            <a:ext cx="1028700" cy="1047750"/>
          </a:xfrm>
          <a:custGeom>
            <a:avLst/>
            <a:gdLst/>
            <a:ahLst/>
            <a:cxnLst/>
            <a:rect l="l" t="t" r="r" b="b"/>
            <a:pathLst>
              <a:path w="1028700" h="1047750">
                <a:moveTo>
                  <a:pt x="1028700" y="0"/>
                </a:moveTo>
                <a:lnTo>
                  <a:pt x="0" y="0"/>
                </a:lnTo>
                <a:lnTo>
                  <a:pt x="0" y="1047750"/>
                </a:lnTo>
                <a:lnTo>
                  <a:pt x="1028700" y="104775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/>
          <p:cNvSpPr/>
          <p:nvPr/>
        </p:nvSpPr>
        <p:spPr>
          <a:xfrm rot="-5960705">
            <a:off x="-1436616" y="7724775"/>
            <a:ext cx="5006947" cy="4114800"/>
          </a:xfrm>
          <a:custGeom>
            <a:avLst/>
            <a:gdLst/>
            <a:ahLst/>
            <a:cxnLst/>
            <a:rect l="l" t="t" r="r" b="b"/>
            <a:pathLst>
              <a:path w="5006947" h="4114800">
                <a:moveTo>
                  <a:pt x="0" y="0"/>
                </a:moveTo>
                <a:lnTo>
                  <a:pt x="5006947" y="0"/>
                </a:lnTo>
                <a:lnTo>
                  <a:pt x="50069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/>
          <p:cNvSpPr txBox="1"/>
          <p:nvPr/>
        </p:nvSpPr>
        <p:spPr>
          <a:xfrm>
            <a:off x="1066857" y="713550"/>
            <a:ext cx="12471201" cy="1377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>
                <a:solidFill>
                  <a:srgbClr val="AF4C0F"/>
                </a:solidFill>
                <a:latin typeface="Carelia"/>
                <a:ea typeface="Carelia"/>
                <a:cs typeface="Carelia"/>
                <a:sym typeface="Carelia"/>
              </a:rPr>
              <a:t>Tools and Technologies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1028700" y="2675237"/>
            <a:ext cx="13409540" cy="44716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Python – Data analysis with Pandas, NumPy</a:t>
            </a:r>
          </a:p>
          <a:p>
            <a:pPr algn="l">
              <a:lnSpc>
                <a:spcPts val="4480"/>
              </a:lnSpc>
            </a:pPr>
            <a:endParaRPr lang="en-US" sz="3200" b="1">
              <a:solidFill>
                <a:srgbClr val="7A004B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Matplotlib / Seaborn / Plotly – Data visualization</a:t>
            </a:r>
          </a:p>
          <a:p>
            <a:pPr algn="l">
              <a:lnSpc>
                <a:spcPts val="4480"/>
              </a:lnSpc>
            </a:pPr>
            <a:endParaRPr lang="en-US" sz="3200" b="1">
              <a:solidFill>
                <a:srgbClr val="7A004B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Tableau / Power BI – Dashboard creation</a:t>
            </a:r>
          </a:p>
          <a:p>
            <a:pPr algn="l">
              <a:lnSpc>
                <a:spcPts val="4480"/>
              </a:lnSpc>
            </a:pPr>
            <a:endParaRPr lang="en-US" sz="3200" b="1">
              <a:solidFill>
                <a:srgbClr val="7A004B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  <a:p>
            <a:pPr marL="690881" lvl="1" indent="-345440" algn="l">
              <a:lnSpc>
                <a:spcPts val="4480"/>
              </a:lnSpc>
              <a:buFont typeface="Arial"/>
              <a:buChar char="•"/>
            </a:pPr>
            <a:r>
              <a:rPr lang="en-US" sz="3200" b="1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Excel – Preprocessing (optional)</a:t>
            </a:r>
          </a:p>
          <a:p>
            <a:pPr algn="l">
              <a:lnSpc>
                <a:spcPts val="4480"/>
              </a:lnSpc>
            </a:pPr>
            <a:endParaRPr lang="en-US" sz="3200" b="1">
              <a:solidFill>
                <a:srgbClr val="7A004B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12E414-1766-A1E5-76A3-13997CF6E4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F632BE13-1A33-DB63-958D-156701B64B68}"/>
              </a:ext>
            </a:extLst>
          </p:cNvPr>
          <p:cNvSpPr/>
          <p:nvPr/>
        </p:nvSpPr>
        <p:spPr>
          <a:xfrm flipH="1" flipV="1">
            <a:off x="12086014" y="0"/>
            <a:ext cx="6201986" cy="5925481"/>
          </a:xfrm>
          <a:custGeom>
            <a:avLst/>
            <a:gdLst/>
            <a:ahLst/>
            <a:cxnLst/>
            <a:rect l="l" t="t" r="r" b="b"/>
            <a:pathLst>
              <a:path w="6201986" h="5925481">
                <a:moveTo>
                  <a:pt x="6201986" y="5925481"/>
                </a:moveTo>
                <a:lnTo>
                  <a:pt x="0" y="5925481"/>
                </a:lnTo>
                <a:lnTo>
                  <a:pt x="0" y="0"/>
                </a:lnTo>
                <a:lnTo>
                  <a:pt x="6201986" y="0"/>
                </a:lnTo>
                <a:lnTo>
                  <a:pt x="6201986" y="592548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30C9616-6CF7-30F0-F778-FAE9CE88E4E2}"/>
              </a:ext>
            </a:extLst>
          </p:cNvPr>
          <p:cNvSpPr/>
          <p:nvPr/>
        </p:nvSpPr>
        <p:spPr>
          <a:xfrm>
            <a:off x="38157" y="0"/>
            <a:ext cx="1028700" cy="1047750"/>
          </a:xfrm>
          <a:custGeom>
            <a:avLst/>
            <a:gdLst/>
            <a:ahLst/>
            <a:cxnLst/>
            <a:rect l="l" t="t" r="r" b="b"/>
            <a:pathLst>
              <a:path w="1028700" h="1047750">
                <a:moveTo>
                  <a:pt x="0" y="0"/>
                </a:moveTo>
                <a:lnTo>
                  <a:pt x="1028700" y="0"/>
                </a:lnTo>
                <a:lnTo>
                  <a:pt x="1028700" y="1047750"/>
                </a:ln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8E0B874E-5C42-5399-F0D3-A478F4039EDD}"/>
              </a:ext>
            </a:extLst>
          </p:cNvPr>
          <p:cNvSpPr/>
          <p:nvPr/>
        </p:nvSpPr>
        <p:spPr>
          <a:xfrm flipH="1">
            <a:off x="16744950" y="8734425"/>
            <a:ext cx="1028700" cy="1047750"/>
          </a:xfrm>
          <a:custGeom>
            <a:avLst/>
            <a:gdLst/>
            <a:ahLst/>
            <a:cxnLst/>
            <a:rect l="l" t="t" r="r" b="b"/>
            <a:pathLst>
              <a:path w="1028700" h="1047750">
                <a:moveTo>
                  <a:pt x="1028700" y="0"/>
                </a:moveTo>
                <a:lnTo>
                  <a:pt x="0" y="0"/>
                </a:lnTo>
                <a:lnTo>
                  <a:pt x="0" y="1047750"/>
                </a:lnTo>
                <a:lnTo>
                  <a:pt x="1028700" y="104775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2F186B5F-F9BD-492B-EEED-9707028FFDBF}"/>
              </a:ext>
            </a:extLst>
          </p:cNvPr>
          <p:cNvSpPr/>
          <p:nvPr/>
        </p:nvSpPr>
        <p:spPr>
          <a:xfrm rot="-5960705">
            <a:off x="-1436617" y="8124454"/>
            <a:ext cx="5006947" cy="4114800"/>
          </a:xfrm>
          <a:custGeom>
            <a:avLst/>
            <a:gdLst/>
            <a:ahLst/>
            <a:cxnLst/>
            <a:rect l="l" t="t" r="r" b="b"/>
            <a:pathLst>
              <a:path w="5006947" h="4114800">
                <a:moveTo>
                  <a:pt x="0" y="0"/>
                </a:moveTo>
                <a:lnTo>
                  <a:pt x="5006947" y="0"/>
                </a:lnTo>
                <a:lnTo>
                  <a:pt x="50069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30D18D0C-CEC7-FFF7-4268-C73358449ECA}"/>
              </a:ext>
            </a:extLst>
          </p:cNvPr>
          <p:cNvSpPr txBox="1"/>
          <p:nvPr/>
        </p:nvSpPr>
        <p:spPr>
          <a:xfrm>
            <a:off x="1066857" y="713550"/>
            <a:ext cx="12471201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dirty="0">
                <a:solidFill>
                  <a:srgbClr val="AF4C0F"/>
                </a:solidFill>
                <a:latin typeface="Carelia"/>
                <a:ea typeface="Carelia"/>
                <a:cs typeface="Carelia"/>
                <a:sym typeface="Carelia"/>
              </a:rPr>
              <a:t>Visualizing Trends 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46C268D3-F27A-EBF2-06AF-59FCFD4CE90D}"/>
              </a:ext>
            </a:extLst>
          </p:cNvPr>
          <p:cNvSpPr txBox="1"/>
          <p:nvPr/>
        </p:nvSpPr>
        <p:spPr>
          <a:xfrm>
            <a:off x="2958759" y="6602074"/>
            <a:ext cx="12370482" cy="34254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4480"/>
              </a:lnSpc>
            </a:pPr>
            <a:r>
              <a:rPr lang="en-US" sz="3200" b="1" dirty="0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Finance, accounting, and business administration continue to lead in internship opportunities. Growth in tech, healthcare, and sustainability indicates evolving industry demands. Female interns, while increasing, still represent a smaller share compared to the overall student population.</a:t>
            </a:r>
          </a:p>
        </p:txBody>
      </p:sp>
      <p:sp>
        <p:nvSpPr>
          <p:cNvPr id="8" name="AutoShape 2" descr="Output image">
            <a:extLst>
              <a:ext uri="{FF2B5EF4-FFF2-40B4-BE49-F238E27FC236}">
                <a16:creationId xmlns:a16="http://schemas.microsoft.com/office/drawing/2014/main" id="{783EB8B6-305F-02F3-733B-D8316934B0E3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8991600" y="49911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062EBC97-5400-626F-8C94-D000A24BE0F7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t="3497" r="-1463"/>
          <a:stretch>
            <a:fillRect/>
          </a:stretch>
        </p:blipFill>
        <p:spPr>
          <a:xfrm>
            <a:off x="1043650" y="2238769"/>
            <a:ext cx="7315143" cy="401510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59806FF-63A3-C058-3687-8FB0AC21716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677400" y="2149841"/>
            <a:ext cx="5105400" cy="4015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05432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8F1EA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9B7A447-7CA9-336E-3281-5854B11632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92F7F773-14AA-D24E-7085-B148E7EA0FEA}"/>
              </a:ext>
            </a:extLst>
          </p:cNvPr>
          <p:cNvSpPr/>
          <p:nvPr/>
        </p:nvSpPr>
        <p:spPr>
          <a:xfrm flipH="1" flipV="1">
            <a:off x="12086014" y="0"/>
            <a:ext cx="6201986" cy="5925481"/>
          </a:xfrm>
          <a:custGeom>
            <a:avLst/>
            <a:gdLst/>
            <a:ahLst/>
            <a:cxnLst/>
            <a:rect l="l" t="t" r="r" b="b"/>
            <a:pathLst>
              <a:path w="6201986" h="5925481">
                <a:moveTo>
                  <a:pt x="6201986" y="5925481"/>
                </a:moveTo>
                <a:lnTo>
                  <a:pt x="0" y="5925481"/>
                </a:lnTo>
                <a:lnTo>
                  <a:pt x="0" y="0"/>
                </a:lnTo>
                <a:lnTo>
                  <a:pt x="6201986" y="0"/>
                </a:lnTo>
                <a:lnTo>
                  <a:pt x="6201986" y="5925481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767138B4-15AF-AB5C-AF8B-F72AF5C40F5A}"/>
              </a:ext>
            </a:extLst>
          </p:cNvPr>
          <p:cNvSpPr/>
          <p:nvPr/>
        </p:nvSpPr>
        <p:spPr>
          <a:xfrm>
            <a:off x="38157" y="0"/>
            <a:ext cx="1028700" cy="1047750"/>
          </a:xfrm>
          <a:custGeom>
            <a:avLst/>
            <a:gdLst/>
            <a:ahLst/>
            <a:cxnLst/>
            <a:rect l="l" t="t" r="r" b="b"/>
            <a:pathLst>
              <a:path w="1028700" h="1047750">
                <a:moveTo>
                  <a:pt x="0" y="0"/>
                </a:moveTo>
                <a:lnTo>
                  <a:pt x="1028700" y="0"/>
                </a:lnTo>
                <a:lnTo>
                  <a:pt x="1028700" y="1047750"/>
                </a:lnTo>
                <a:lnTo>
                  <a:pt x="0" y="104775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BD3A3837-F97A-FF51-5225-5385696F8411}"/>
              </a:ext>
            </a:extLst>
          </p:cNvPr>
          <p:cNvSpPr/>
          <p:nvPr/>
        </p:nvSpPr>
        <p:spPr>
          <a:xfrm flipH="1">
            <a:off x="16744950" y="8734425"/>
            <a:ext cx="1028700" cy="1047750"/>
          </a:xfrm>
          <a:custGeom>
            <a:avLst/>
            <a:gdLst/>
            <a:ahLst/>
            <a:cxnLst/>
            <a:rect l="l" t="t" r="r" b="b"/>
            <a:pathLst>
              <a:path w="1028700" h="1047750">
                <a:moveTo>
                  <a:pt x="1028700" y="0"/>
                </a:moveTo>
                <a:lnTo>
                  <a:pt x="0" y="0"/>
                </a:lnTo>
                <a:lnTo>
                  <a:pt x="0" y="1047750"/>
                </a:lnTo>
                <a:lnTo>
                  <a:pt x="1028700" y="1047750"/>
                </a:lnTo>
                <a:lnTo>
                  <a:pt x="102870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5" name="Freeform 5">
            <a:extLst>
              <a:ext uri="{FF2B5EF4-FFF2-40B4-BE49-F238E27FC236}">
                <a16:creationId xmlns:a16="http://schemas.microsoft.com/office/drawing/2014/main" id="{B8FADD73-9830-1ED8-F3A4-57C3FC27CDE5}"/>
              </a:ext>
            </a:extLst>
          </p:cNvPr>
          <p:cNvSpPr/>
          <p:nvPr/>
        </p:nvSpPr>
        <p:spPr>
          <a:xfrm rot="-5960705">
            <a:off x="-1436616" y="7724775"/>
            <a:ext cx="5006947" cy="4114800"/>
          </a:xfrm>
          <a:custGeom>
            <a:avLst/>
            <a:gdLst/>
            <a:ahLst/>
            <a:cxnLst/>
            <a:rect l="l" t="t" r="r" b="b"/>
            <a:pathLst>
              <a:path w="5006947" h="4114800">
                <a:moveTo>
                  <a:pt x="0" y="0"/>
                </a:moveTo>
                <a:lnTo>
                  <a:pt x="5006947" y="0"/>
                </a:lnTo>
                <a:lnTo>
                  <a:pt x="5006947" y="4114800"/>
                </a:lnTo>
                <a:lnTo>
                  <a:pt x="0" y="4114800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6" name="TextBox 6">
            <a:extLst>
              <a:ext uri="{FF2B5EF4-FFF2-40B4-BE49-F238E27FC236}">
                <a16:creationId xmlns:a16="http://schemas.microsoft.com/office/drawing/2014/main" id="{AD18D137-512C-7B71-16A1-62BABC1857CB}"/>
              </a:ext>
            </a:extLst>
          </p:cNvPr>
          <p:cNvSpPr txBox="1"/>
          <p:nvPr/>
        </p:nvSpPr>
        <p:spPr>
          <a:xfrm>
            <a:off x="926123" y="615773"/>
            <a:ext cx="12471201" cy="143629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1200"/>
              </a:lnSpc>
            </a:pPr>
            <a:r>
              <a:rPr lang="en-US" sz="8000" dirty="0">
                <a:solidFill>
                  <a:srgbClr val="AF4C0F"/>
                </a:solidFill>
                <a:latin typeface="Carelia"/>
                <a:ea typeface="Carelia"/>
                <a:cs typeface="Carelia"/>
                <a:sym typeface="Carelia"/>
              </a:rPr>
              <a:t>Case Study - I</a:t>
            </a:r>
          </a:p>
        </p:txBody>
      </p:sp>
      <p:sp>
        <p:nvSpPr>
          <p:cNvPr id="7" name="TextBox 7">
            <a:extLst>
              <a:ext uri="{FF2B5EF4-FFF2-40B4-BE49-F238E27FC236}">
                <a16:creationId xmlns:a16="http://schemas.microsoft.com/office/drawing/2014/main" id="{871E5817-D3C5-4CF4-A46C-45EE1EBA49D9}"/>
              </a:ext>
            </a:extLst>
          </p:cNvPr>
          <p:cNvSpPr txBox="1"/>
          <p:nvPr/>
        </p:nvSpPr>
        <p:spPr>
          <a:xfrm>
            <a:off x="1447800" y="2165676"/>
            <a:ext cx="13409540" cy="11171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600" b="1" dirty="0">
                <a:solidFill>
                  <a:srgbClr val="7A004B"/>
                </a:solidFill>
                <a:latin typeface="Libre Baskerville Bold"/>
                <a:ea typeface="Libre Baskerville Bold"/>
                <a:cs typeface="Libre Baskerville Bold"/>
                <a:sym typeface="Libre Baskerville Bold"/>
              </a:rPr>
              <a:t>Key Internship Statistics -2025</a:t>
            </a:r>
          </a:p>
          <a:p>
            <a:pPr algn="l">
              <a:lnSpc>
                <a:spcPts val="4480"/>
              </a:lnSpc>
            </a:pPr>
            <a:endParaRPr lang="en-US" sz="3200" b="1" dirty="0">
              <a:solidFill>
                <a:srgbClr val="7A004B"/>
              </a:solidFill>
              <a:latin typeface="Libre Baskerville Bold"/>
              <a:ea typeface="Libre Baskerville Bold"/>
              <a:cs typeface="Libre Baskerville Bold"/>
              <a:sym typeface="Libre Baskerville Bold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D608C59-5261-11BB-9B0A-30FE742288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524000" y="3009900"/>
            <a:ext cx="14097000" cy="609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30780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327</Words>
  <Application>Microsoft Office PowerPoint</Application>
  <PresentationFormat>Custom</PresentationFormat>
  <Paragraphs>62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Times New Roman Bold</vt:lpstr>
      <vt:lpstr>Libre Baskerville Bold</vt:lpstr>
      <vt:lpstr>Calibri</vt:lpstr>
      <vt:lpstr>Arial</vt:lpstr>
      <vt:lpstr>Carelia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Beige Orange Pastel Minimalist Aesthetic Presentation</dc:title>
  <dc:creator>Sravya Goud</dc:creator>
  <cp:lastModifiedBy>Sravya Goud</cp:lastModifiedBy>
  <cp:revision>2</cp:revision>
  <dcterms:created xsi:type="dcterms:W3CDTF">2006-08-16T00:00:00Z</dcterms:created>
  <dcterms:modified xsi:type="dcterms:W3CDTF">2025-08-07T03:36:44Z</dcterms:modified>
  <dc:identifier>DAGu76mQcJ0</dc:identifier>
</cp:coreProperties>
</file>