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cc29d840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c29d840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cc29d840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c29d840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cc29d840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c29d840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6cc29d840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cc29d840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bc81b4a8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c81b4a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bc81b4a8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bc81b4a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cc29d840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c29d840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cc29d840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cc29d840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bc81b4a8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bc81b4a8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cc29d840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cc29d840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cc29d840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c29d840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bc81b4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bc81b4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cc29d840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cc29d840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cc29d840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cc29d840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cc29d840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c29d840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cc29d840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c29d840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cc29d840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c29d840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bc81b4a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bc81b4a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bc81b4a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c81b4a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cc29d840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cc29d840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cc29d840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c29d840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9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AIAPS</a:t>
            </a:r>
            <a:endParaRPr/>
          </a:p>
        </p:txBody>
      </p:sp>
      <p:sp>
        <p:nvSpPr>
          <p:cNvPr id="87" name="Google Shape;87;p13"/>
          <p:cNvSpPr txBox="1"/>
          <p:nvPr>
            <p:ph idx="1" type="subTitle"/>
          </p:nvPr>
        </p:nvSpPr>
        <p:spPr>
          <a:xfrm>
            <a:off x="729625" y="2330850"/>
            <a:ext cx="7688100" cy="138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Artificial Intelligence based Accident Prevention System</a:t>
            </a:r>
            <a:endParaRPr b="1"/>
          </a:p>
          <a:p>
            <a:pPr indent="0" lvl="0" marL="0" rtl="0" algn="ctr">
              <a:spcBef>
                <a:spcPts val="0"/>
              </a:spcBef>
              <a:spcAft>
                <a:spcPts val="0"/>
              </a:spcAft>
              <a:buNone/>
            </a:pPr>
            <a:r>
              <a:rPr b="1" lang="en"/>
              <a:t>Team - 24</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Computer Science and Engineering Department,</a:t>
            </a:r>
            <a:endParaRPr b="1"/>
          </a:p>
          <a:p>
            <a:pPr indent="0" lvl="0" marL="0" rtl="0" algn="ctr">
              <a:spcBef>
                <a:spcPts val="0"/>
              </a:spcBef>
              <a:spcAft>
                <a:spcPts val="0"/>
              </a:spcAft>
              <a:buNone/>
            </a:pPr>
            <a:r>
              <a:rPr b="1" lang="en"/>
              <a:t>Sri Vasavi Engineering College.</a:t>
            </a:r>
            <a:endParaRPr b="1"/>
          </a:p>
          <a:p>
            <a:pPr indent="0" lvl="0" marL="0" rtl="0" algn="l">
              <a:spcBef>
                <a:spcPts val="0"/>
              </a:spcBef>
              <a:spcAft>
                <a:spcPts val="0"/>
              </a:spcAft>
              <a:buNone/>
            </a:pPr>
            <a:r>
              <a:t/>
            </a:r>
            <a:endParaRPr b="1"/>
          </a:p>
        </p:txBody>
      </p:sp>
      <p:sp>
        <p:nvSpPr>
          <p:cNvPr id="88" name="Google Shape;88;p13"/>
          <p:cNvSpPr txBox="1"/>
          <p:nvPr/>
        </p:nvSpPr>
        <p:spPr>
          <a:xfrm>
            <a:off x="3266350" y="2935175"/>
            <a:ext cx="25650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Vamsi Krishna</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Teja Sri</a:t>
            </a:r>
            <a:endParaRPr b="1">
              <a:latin typeface="Lato"/>
              <a:ea typeface="Lato"/>
              <a:cs typeface="Lato"/>
              <a:sym typeface="Lato"/>
            </a:endParaRPr>
          </a:p>
        </p:txBody>
      </p:sp>
      <p:sp>
        <p:nvSpPr>
          <p:cNvPr id="89" name="Google Shape;89;p13"/>
          <p:cNvSpPr txBox="1"/>
          <p:nvPr/>
        </p:nvSpPr>
        <p:spPr>
          <a:xfrm>
            <a:off x="4790350" y="2935175"/>
            <a:ext cx="25650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Sravya</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Vaishnavi</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44" name="Google Shape;144;p22"/>
          <p:cNvSpPr txBox="1"/>
          <p:nvPr>
            <p:ph idx="1" type="body"/>
          </p:nvPr>
        </p:nvSpPr>
        <p:spPr>
          <a:xfrm>
            <a:off x="729450" y="2078875"/>
            <a:ext cx="8241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Step-1</a:t>
            </a:r>
            <a:r>
              <a:rPr lang="en" sz="1800"/>
              <a:t> : Build drowsiness detection model.</a:t>
            </a:r>
            <a:endParaRPr sz="1800"/>
          </a:p>
          <a:p>
            <a:pPr indent="0" lvl="0" marL="0" rtl="0" algn="l">
              <a:spcBef>
                <a:spcPts val="1600"/>
              </a:spcBef>
              <a:spcAft>
                <a:spcPts val="0"/>
              </a:spcAft>
              <a:buNone/>
            </a:pPr>
            <a:r>
              <a:rPr b="1" lang="en" sz="1800"/>
              <a:t>Step-2</a:t>
            </a:r>
            <a:r>
              <a:rPr lang="en" sz="1800"/>
              <a:t> : Build distraction of driver detection model.</a:t>
            </a:r>
            <a:endParaRPr sz="1800"/>
          </a:p>
          <a:p>
            <a:pPr indent="0" lvl="0" marL="0" rtl="0" algn="l">
              <a:spcBef>
                <a:spcPts val="1600"/>
              </a:spcBef>
              <a:spcAft>
                <a:spcPts val="1600"/>
              </a:spcAft>
              <a:buNone/>
            </a:pPr>
            <a:r>
              <a:rPr b="1" lang="en" sz="1800"/>
              <a:t>Step-3</a:t>
            </a:r>
            <a:r>
              <a:rPr lang="en" sz="1800"/>
              <a:t> : Develop a talker-bot using python with NLP, which interacts with driver.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Drowsiness Detection</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457200" rtl="0" algn="just">
              <a:spcBef>
                <a:spcPts val="0"/>
              </a:spcBef>
              <a:spcAft>
                <a:spcPts val="1600"/>
              </a:spcAft>
              <a:buNone/>
            </a:pPr>
            <a:r>
              <a:rPr lang="en" sz="1800"/>
              <a:t>Using deep learning techniques, we will do continuous video processing and detect the face, eyes of the driver and compute the eye closing score and based on that necessary actions will be performed.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685800" y="1371600"/>
            <a:ext cx="3903000" cy="2952750"/>
          </a:xfrm>
          <a:prstGeom prst="rect">
            <a:avLst/>
          </a:prstGeom>
          <a:noFill/>
          <a:ln>
            <a:noFill/>
          </a:ln>
        </p:spPr>
      </p:pic>
      <p:pic>
        <p:nvPicPr>
          <p:cNvPr id="156" name="Google Shape;156;p24"/>
          <p:cNvPicPr preferRelativeResize="0"/>
          <p:nvPr/>
        </p:nvPicPr>
        <p:blipFill>
          <a:blip r:embed="rId4">
            <a:alphaModFix/>
          </a:blip>
          <a:stretch>
            <a:fillRect/>
          </a:stretch>
        </p:blipFill>
        <p:spPr>
          <a:xfrm>
            <a:off x="4741200" y="1371600"/>
            <a:ext cx="3903000" cy="29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Distraction Detection</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457200" rtl="0" algn="just">
              <a:spcBef>
                <a:spcPts val="0"/>
              </a:spcBef>
              <a:spcAft>
                <a:spcPts val="1600"/>
              </a:spcAft>
              <a:buNone/>
            </a:pPr>
            <a:r>
              <a:rPr lang="en" sz="1800"/>
              <a:t>Using deep learning techniques, we will do continuous video processing and detect whether the driver is distracting or not? (like he/she using phones,having food,etc.,) and based on that necessary actions will be performed.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24327" l="10715" r="37790" t="33207"/>
          <a:stretch/>
        </p:blipFill>
        <p:spPr>
          <a:xfrm>
            <a:off x="292275" y="345900"/>
            <a:ext cx="8262326" cy="4193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523750" y="1383250"/>
            <a:ext cx="4122850" cy="3341150"/>
          </a:xfrm>
          <a:prstGeom prst="rect">
            <a:avLst/>
          </a:prstGeom>
          <a:noFill/>
          <a:ln>
            <a:noFill/>
          </a:ln>
        </p:spPr>
      </p:pic>
      <p:pic>
        <p:nvPicPr>
          <p:cNvPr id="173" name="Google Shape;173;p27"/>
          <p:cNvPicPr preferRelativeResize="0"/>
          <p:nvPr/>
        </p:nvPicPr>
        <p:blipFill>
          <a:blip r:embed="rId4">
            <a:alphaModFix/>
          </a:blip>
          <a:stretch>
            <a:fillRect/>
          </a:stretch>
        </p:blipFill>
        <p:spPr>
          <a:xfrm>
            <a:off x="4785550" y="1383250"/>
            <a:ext cx="4192600" cy="334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Talkerbot</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1800"/>
              <a:t>In this module, a chatbot (which will speak) is developed using python and NLP techniques,</a:t>
            </a:r>
            <a:endParaRPr sz="1800"/>
          </a:p>
          <a:p>
            <a:pPr indent="457200" lvl="0" marL="457200" rtl="0" algn="l">
              <a:spcBef>
                <a:spcPts val="1600"/>
              </a:spcBef>
              <a:spcAft>
                <a:spcPts val="1600"/>
              </a:spcAft>
              <a:buNone/>
            </a:pPr>
            <a:r>
              <a:rPr lang="en" sz="1800"/>
              <a:t>By using the Speech-Recognition, text-to-speech, and PyAudio, this module is going to work.</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85" name="Google Shape;185;p29"/>
          <p:cNvSpPr txBox="1"/>
          <p:nvPr>
            <p:ph idx="1" type="body"/>
          </p:nvPr>
        </p:nvSpPr>
        <p:spPr>
          <a:xfrm>
            <a:off x="729450" y="2536075"/>
            <a:ext cx="7688700" cy="166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Drowsiness, Distractions are the major causes of accidents. And in some cases it may lead to death.</a:t>
            </a:r>
            <a:endParaRPr sz="1800"/>
          </a:p>
          <a:p>
            <a:pPr indent="-342900" lvl="0" marL="457200" rtl="0" algn="l">
              <a:spcBef>
                <a:spcPts val="0"/>
              </a:spcBef>
              <a:spcAft>
                <a:spcPts val="0"/>
              </a:spcAft>
              <a:buSzPts val="1800"/>
              <a:buChar char="●"/>
            </a:pPr>
            <a:r>
              <a:rPr lang="en" sz="1800"/>
              <a:t>By using this AIAPS in automobiles, we can save many people.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796250" y="2233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have a look at working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Extensions</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Internet Of Things :</a:t>
            </a:r>
            <a:endParaRPr sz="1800"/>
          </a:p>
          <a:p>
            <a:pPr indent="457200" lvl="0" marL="457200" rtl="0" algn="l">
              <a:spcBef>
                <a:spcPts val="1600"/>
              </a:spcBef>
              <a:spcAft>
                <a:spcPts val="0"/>
              </a:spcAft>
              <a:buNone/>
            </a:pPr>
            <a:r>
              <a:rPr lang="en" sz="1800"/>
              <a:t>We would like to add some hardware like water sprinklers to spray some water on driver’s face, and speed controllers of automobiles to slow down the vehicle even though driver can’t control.</a:t>
            </a:r>
            <a:endParaRPr sz="1800"/>
          </a:p>
          <a:p>
            <a:pPr indent="457200" lvl="0" marL="4572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5" name="Google Shape;95;p14"/>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Detecting the cause of accident and try to prevent the accident</a:t>
            </a:r>
            <a:endParaRPr sz="1800"/>
          </a:p>
          <a:p>
            <a:pPr indent="0" lvl="0" marL="0" rtl="0" algn="l">
              <a:spcBef>
                <a:spcPts val="1600"/>
              </a:spcBef>
              <a:spcAft>
                <a:spcPts val="1600"/>
              </a:spcAft>
              <a:buNone/>
            </a:pPr>
            <a:r>
              <a:t/>
            </a:r>
            <a:endParaRPr sz="1800"/>
          </a:p>
        </p:txBody>
      </p:sp>
      <p:sp>
        <p:nvSpPr>
          <p:cNvPr id="96" name="Google Shape;96;p14"/>
          <p:cNvSpPr txBox="1"/>
          <p:nvPr>
            <p:ph type="title"/>
          </p:nvPr>
        </p:nvSpPr>
        <p:spPr>
          <a:xfrm>
            <a:off x="729450" y="269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 of Accidents</a:t>
            </a:r>
            <a:endParaRPr/>
          </a:p>
        </p:txBody>
      </p:sp>
      <p:sp>
        <p:nvSpPr>
          <p:cNvPr id="97" name="Google Shape;97;p14"/>
          <p:cNvSpPr txBox="1"/>
          <p:nvPr>
            <p:ph idx="1" type="body"/>
          </p:nvPr>
        </p:nvSpPr>
        <p:spPr>
          <a:xfrm>
            <a:off x="805650" y="3298075"/>
            <a:ext cx="7688700" cy="13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Drowsy Driving</a:t>
            </a:r>
            <a:endParaRPr sz="1800"/>
          </a:p>
          <a:p>
            <a:pPr indent="-342900" lvl="0" marL="457200" rtl="0" algn="l">
              <a:spcBef>
                <a:spcPts val="0"/>
              </a:spcBef>
              <a:spcAft>
                <a:spcPts val="0"/>
              </a:spcAft>
              <a:buSzPts val="1800"/>
              <a:buChar char="●"/>
            </a:pPr>
            <a:r>
              <a:rPr lang="en" sz="1800"/>
              <a:t>Distracted Driving</a:t>
            </a:r>
            <a:endParaRPr sz="1800"/>
          </a:p>
          <a:p>
            <a:pPr indent="-342900" lvl="0" marL="457200" rtl="0" algn="l">
              <a:spcBef>
                <a:spcPts val="0"/>
              </a:spcBef>
              <a:spcAft>
                <a:spcPts val="0"/>
              </a:spcAft>
              <a:buSzPts val="1800"/>
              <a:buChar char="●"/>
            </a:pPr>
            <a:r>
              <a:rPr lang="en" sz="1800"/>
              <a:t>Using mobiles while driving</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Extensions</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Blockchain</a:t>
            </a:r>
            <a:r>
              <a:rPr lang="en" sz="1800"/>
              <a:t> :</a:t>
            </a:r>
            <a:endParaRPr sz="1800"/>
          </a:p>
          <a:p>
            <a:pPr indent="457200" lvl="0" marL="457200" rtl="0" algn="l">
              <a:spcBef>
                <a:spcPts val="1600"/>
              </a:spcBef>
              <a:spcAft>
                <a:spcPts val="0"/>
              </a:spcAft>
              <a:buNone/>
            </a:pPr>
            <a:r>
              <a:rPr lang="en" sz="1800"/>
              <a:t>Since, the vehicle speed is controlled by the system. It should be highly secured such that no hacker can control the vehicle and trouble the people. </a:t>
            </a:r>
            <a:endParaRPr sz="1800"/>
          </a:p>
          <a:p>
            <a:pPr indent="457200" lvl="0" marL="457200" rtl="0" algn="l">
              <a:spcBef>
                <a:spcPts val="16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2080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for queries!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2080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03" name="Google Shape;103;p15"/>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According to NHTSA</a:t>
            </a:r>
            <a:endParaRPr sz="1800"/>
          </a:p>
          <a:p>
            <a:pPr indent="-342900" lvl="1" marL="914400" rtl="0" algn="l">
              <a:spcBef>
                <a:spcPts val="0"/>
              </a:spcBef>
              <a:spcAft>
                <a:spcPts val="0"/>
              </a:spcAft>
              <a:buSzPts val="1800"/>
              <a:buChar char="○"/>
            </a:pPr>
            <a:r>
              <a:rPr lang="en" sz="1800"/>
              <a:t>10,874 people died in crashes in 2017 in America due to drowsy driving.</a:t>
            </a:r>
            <a:endParaRPr sz="1800"/>
          </a:p>
          <a:p>
            <a:pPr indent="-342900" lvl="1" marL="914400" rtl="0" algn="l">
              <a:spcBef>
                <a:spcPts val="0"/>
              </a:spcBef>
              <a:spcAft>
                <a:spcPts val="0"/>
              </a:spcAft>
              <a:buSzPts val="1800"/>
              <a:buChar char="○"/>
            </a:pPr>
            <a:r>
              <a:rPr lang="en" sz="1800"/>
              <a:t>3,166 people died in distracted driving in 2017 alone in America.</a:t>
            </a:r>
            <a:endParaRPr sz="1800"/>
          </a:p>
          <a:p>
            <a:pPr indent="-342900" lvl="0" marL="457200" rtl="0" algn="l">
              <a:spcBef>
                <a:spcPts val="0"/>
              </a:spcBef>
              <a:spcAft>
                <a:spcPts val="0"/>
              </a:spcAft>
              <a:buSzPts val="1800"/>
              <a:buChar char="●"/>
            </a:pPr>
            <a:r>
              <a:rPr lang="en" sz="1800"/>
              <a:t>1,47,913 people were died in road accidents in 2017 due to drivers dozing off in India.</a:t>
            </a:r>
            <a:endParaRPr sz="1800"/>
          </a:p>
          <a:p>
            <a:pPr indent="-342900" lvl="0" marL="457200" rtl="0" algn="l">
              <a:spcBef>
                <a:spcPts val="0"/>
              </a:spcBef>
              <a:spcAft>
                <a:spcPts val="0"/>
              </a:spcAft>
              <a:buSzPts val="1800"/>
              <a:buChar char="●"/>
            </a:pPr>
            <a:r>
              <a:rPr lang="en" sz="1800"/>
              <a:t>According to Institute of Insurance Society,</a:t>
            </a:r>
            <a:endParaRPr sz="1800"/>
          </a:p>
          <a:p>
            <a:pPr indent="-342900" lvl="1" marL="914400" rtl="0" algn="l">
              <a:spcBef>
                <a:spcPts val="0"/>
              </a:spcBef>
              <a:spcAft>
                <a:spcPts val="0"/>
              </a:spcAft>
              <a:buSzPts val="1800"/>
              <a:buChar char="○"/>
            </a:pPr>
            <a:r>
              <a:rPr lang="en" sz="1800"/>
              <a:t>In 2018, 467044 road accidents in India with increase of 0.5% from 464910 in 2017</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2108425" y="120875"/>
            <a:ext cx="5492675" cy="5022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Python</a:t>
            </a:r>
            <a:endParaRPr sz="1800"/>
          </a:p>
          <a:p>
            <a:pPr indent="-342900" lvl="0" marL="457200" rtl="0" algn="l">
              <a:spcBef>
                <a:spcPts val="0"/>
              </a:spcBef>
              <a:spcAft>
                <a:spcPts val="0"/>
              </a:spcAft>
              <a:buSzPts val="1800"/>
              <a:buChar char="●"/>
            </a:pPr>
            <a:r>
              <a:rPr lang="en" sz="1800"/>
              <a:t>Tensorflow 2.0</a:t>
            </a:r>
            <a:endParaRPr sz="1800"/>
          </a:p>
          <a:p>
            <a:pPr indent="-342900" lvl="0" marL="457200" rtl="0" algn="l">
              <a:spcBef>
                <a:spcPts val="0"/>
              </a:spcBef>
              <a:spcAft>
                <a:spcPts val="0"/>
              </a:spcAft>
              <a:buSzPts val="1800"/>
              <a:buChar char="●"/>
            </a:pPr>
            <a:r>
              <a:rPr lang="en" sz="1800"/>
              <a:t>Keras</a:t>
            </a:r>
            <a:endParaRPr sz="1800"/>
          </a:p>
          <a:p>
            <a:pPr indent="-342900" lvl="0" marL="457200" rtl="0" algn="l">
              <a:spcBef>
                <a:spcPts val="0"/>
              </a:spcBef>
              <a:spcAft>
                <a:spcPts val="0"/>
              </a:spcAft>
              <a:buSzPts val="1800"/>
              <a:buChar char="●"/>
            </a:pPr>
            <a:r>
              <a:rPr lang="en" sz="1800"/>
              <a:t>OpenCV</a:t>
            </a:r>
            <a:endParaRPr sz="1800"/>
          </a:p>
          <a:p>
            <a:pPr indent="-342900" lvl="0" marL="457200" rtl="0" algn="l">
              <a:spcBef>
                <a:spcPts val="0"/>
              </a:spcBef>
              <a:spcAft>
                <a:spcPts val="0"/>
              </a:spcAft>
              <a:buSzPts val="1800"/>
              <a:buChar char="●"/>
            </a:pPr>
            <a:r>
              <a:rPr lang="en" sz="1800"/>
              <a:t>Matplotlib</a:t>
            </a:r>
            <a:endParaRPr sz="1800"/>
          </a:p>
          <a:p>
            <a:pPr indent="-342900" lvl="0" marL="457200" rtl="0" algn="l">
              <a:spcBef>
                <a:spcPts val="0"/>
              </a:spcBef>
              <a:spcAft>
                <a:spcPts val="0"/>
              </a:spcAft>
              <a:buSzPts val="1800"/>
              <a:buChar char="●"/>
            </a:pPr>
            <a:r>
              <a:rPr lang="en" sz="1800"/>
              <a:t>Numpy</a:t>
            </a:r>
            <a:endParaRPr sz="1800"/>
          </a:p>
          <a:p>
            <a:pPr indent="-342900" lvl="0" marL="457200" rtl="0" algn="l">
              <a:spcBef>
                <a:spcPts val="0"/>
              </a:spcBef>
              <a:spcAft>
                <a:spcPts val="0"/>
              </a:spcAft>
              <a:buSzPts val="1800"/>
              <a:buChar char="●"/>
            </a:pPr>
            <a:r>
              <a:rPr lang="en" sz="1800"/>
              <a:t>Pandas</a:t>
            </a:r>
            <a:endParaRPr sz="1800"/>
          </a:p>
          <a:p>
            <a:pPr indent="-342900" lvl="0" marL="457200" rtl="0" algn="l">
              <a:spcBef>
                <a:spcPts val="0"/>
              </a:spcBef>
              <a:spcAft>
                <a:spcPts val="0"/>
              </a:spcAft>
              <a:buSzPts val="1800"/>
              <a:buChar char="●"/>
            </a:pPr>
            <a:r>
              <a:rPr lang="en" sz="1800"/>
              <a:t>gTTS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120" name="Google Shape;120;p18"/>
          <p:cNvPicPr preferRelativeResize="0"/>
          <p:nvPr/>
        </p:nvPicPr>
        <p:blipFill>
          <a:blip r:embed="rId3">
            <a:alphaModFix/>
          </a:blip>
          <a:stretch>
            <a:fillRect/>
          </a:stretch>
        </p:blipFill>
        <p:spPr>
          <a:xfrm>
            <a:off x="1066800" y="1850825"/>
            <a:ext cx="7153251" cy="3064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126" name="Google Shape;126;p19"/>
          <p:cNvPicPr preferRelativeResize="0"/>
          <p:nvPr/>
        </p:nvPicPr>
        <p:blipFill rotWithShape="1">
          <a:blip r:embed="rId3">
            <a:alphaModFix/>
          </a:blip>
          <a:srcRect b="12281" l="0" r="0" t="24052"/>
          <a:stretch/>
        </p:blipFill>
        <p:spPr>
          <a:xfrm>
            <a:off x="729450" y="2038350"/>
            <a:ext cx="7556549" cy="264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32" name="Google Shape;132;p20"/>
          <p:cNvSpPr txBox="1"/>
          <p:nvPr>
            <p:ph idx="1" type="body"/>
          </p:nvPr>
        </p:nvSpPr>
        <p:spPr>
          <a:xfrm>
            <a:off x="729450" y="2078875"/>
            <a:ext cx="8241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Step-1</a:t>
            </a:r>
            <a:r>
              <a:rPr lang="en" sz="1800"/>
              <a:t> : Build drowsiness detection model.</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38" name="Google Shape;138;p21"/>
          <p:cNvSpPr txBox="1"/>
          <p:nvPr>
            <p:ph idx="1" type="body"/>
          </p:nvPr>
        </p:nvSpPr>
        <p:spPr>
          <a:xfrm>
            <a:off x="729450" y="2078875"/>
            <a:ext cx="8241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Step-1</a:t>
            </a:r>
            <a:r>
              <a:rPr lang="en" sz="1800"/>
              <a:t> : Build drowsiness detection model.</a:t>
            </a:r>
            <a:endParaRPr sz="1800"/>
          </a:p>
          <a:p>
            <a:pPr indent="0" lvl="0" marL="0" rtl="0" algn="l">
              <a:spcBef>
                <a:spcPts val="1600"/>
              </a:spcBef>
              <a:spcAft>
                <a:spcPts val="1600"/>
              </a:spcAft>
              <a:buNone/>
            </a:pPr>
            <a:r>
              <a:rPr b="1" lang="en" sz="1800"/>
              <a:t>Step-2</a:t>
            </a:r>
            <a:r>
              <a:rPr lang="en" sz="1800"/>
              <a:t> : Build distraction of driver detection model.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