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1BBB-C25A-8EC5-DC5A-1A84FDCA6742}"/>
              </a:ext>
            </a:extLst>
          </p:cNvPr>
          <p:cNvSpPr>
            <a:spLocks noGrp="1"/>
          </p:cNvSpPr>
          <p:nvPr>
            <p:ph type="ctrTitle"/>
          </p:nvPr>
        </p:nvSpPr>
        <p:spPr/>
        <p:txBody>
          <a:bodyPr/>
          <a:lstStyle/>
          <a:p>
            <a:r>
              <a:rPr lang="en-US" dirty="0"/>
              <a:t>Movie tickets booking system </a:t>
            </a:r>
            <a:endParaRPr lang="en-IN" dirty="0"/>
          </a:p>
        </p:txBody>
      </p:sp>
      <p:sp>
        <p:nvSpPr>
          <p:cNvPr id="3" name="Subtitle 2">
            <a:extLst>
              <a:ext uri="{FF2B5EF4-FFF2-40B4-BE49-F238E27FC236}">
                <a16:creationId xmlns:a16="http://schemas.microsoft.com/office/drawing/2014/main" id="{45D46625-1198-B0DA-394A-E1B19D3173FD}"/>
              </a:ext>
            </a:extLst>
          </p:cNvPr>
          <p:cNvSpPr>
            <a:spLocks noGrp="1"/>
          </p:cNvSpPr>
          <p:nvPr>
            <p:ph type="subTitle" idx="1"/>
          </p:nvPr>
        </p:nvSpPr>
        <p:spPr/>
        <p:txBody>
          <a:bodyPr/>
          <a:lstStyle/>
          <a:p>
            <a:r>
              <a:rPr lang="en-US" dirty="0"/>
              <a:t>Project :</a:t>
            </a:r>
            <a:endParaRPr lang="en-IN" dirty="0"/>
          </a:p>
        </p:txBody>
      </p:sp>
    </p:spTree>
    <p:extLst>
      <p:ext uri="{BB962C8B-B14F-4D97-AF65-F5344CB8AC3E}">
        <p14:creationId xmlns:p14="http://schemas.microsoft.com/office/powerpoint/2010/main" val="296048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715B-37F1-510B-7E4F-35BD0F521726}"/>
              </a:ext>
            </a:extLst>
          </p:cNvPr>
          <p:cNvSpPr>
            <a:spLocks noGrp="1"/>
          </p:cNvSpPr>
          <p:nvPr>
            <p:ph type="title"/>
          </p:nvPr>
        </p:nvSpPr>
        <p:spPr/>
        <p:txBody>
          <a:bodyPr/>
          <a:lstStyle/>
          <a:p>
            <a:r>
              <a:rPr lang="en-US" dirty="0"/>
              <a:t>Payments:</a:t>
            </a:r>
            <a:endParaRPr lang="en-IN" dirty="0"/>
          </a:p>
        </p:txBody>
      </p:sp>
      <p:sp>
        <p:nvSpPr>
          <p:cNvPr id="6" name="TextBox 5">
            <a:extLst>
              <a:ext uri="{FF2B5EF4-FFF2-40B4-BE49-F238E27FC236}">
                <a16:creationId xmlns:a16="http://schemas.microsoft.com/office/drawing/2014/main" id="{6388907B-9159-ABFC-CFF7-0BD4B5D1D001}"/>
              </a:ext>
            </a:extLst>
          </p:cNvPr>
          <p:cNvSpPr txBox="1"/>
          <p:nvPr/>
        </p:nvSpPr>
        <p:spPr>
          <a:xfrm>
            <a:off x="3048802" y="3098616"/>
            <a:ext cx="6097604" cy="3477875"/>
          </a:xfrm>
          <a:prstGeom prst="rect">
            <a:avLst/>
          </a:prstGeom>
          <a:noFill/>
        </p:spPr>
        <p:txBody>
          <a:bodyPr wrap="square">
            <a:spAutoFit/>
          </a:bodyPr>
          <a:lstStyle/>
          <a:p>
            <a:r>
              <a:rPr lang="en-US" sz="4400" dirty="0">
                <a:effectLst/>
                <a:latin typeface="Book Antiqua" panose="02040602050305030304" pitchFamily="18" charset="0"/>
                <a:ea typeface="Book Antiqua" panose="02040602050305030304" pitchFamily="18" charset="0"/>
                <a:cs typeface="Book Antiqua" panose="02040602050305030304" pitchFamily="18" charset="0"/>
              </a:rPr>
              <a:t>Fields: Payment ID, Booking ID, User ID, Amount, Payment Time, Status, Payment Method</a:t>
            </a:r>
            <a:endParaRPr lang="en-IN" sz="4400" dirty="0"/>
          </a:p>
        </p:txBody>
      </p:sp>
    </p:spTree>
    <p:extLst>
      <p:ext uri="{BB962C8B-B14F-4D97-AF65-F5344CB8AC3E}">
        <p14:creationId xmlns:p14="http://schemas.microsoft.com/office/powerpoint/2010/main" val="1210328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84EF-0193-0468-92CE-FDC0DC7517F7}"/>
              </a:ext>
            </a:extLst>
          </p:cNvPr>
          <p:cNvSpPr>
            <a:spLocks noGrp="1"/>
          </p:cNvSpPr>
          <p:nvPr>
            <p:ph type="title"/>
          </p:nvPr>
        </p:nvSpPr>
        <p:spPr/>
        <p:txBody>
          <a:bodyPr/>
          <a:lstStyle/>
          <a:p>
            <a:r>
              <a:rPr lang="en-US" dirty="0"/>
              <a:t>-</a:t>
            </a:r>
            <a:endParaRPr lang="en-IN" dirty="0"/>
          </a:p>
        </p:txBody>
      </p:sp>
      <p:sp>
        <p:nvSpPr>
          <p:cNvPr id="4" name="TextBox 3">
            <a:extLst>
              <a:ext uri="{FF2B5EF4-FFF2-40B4-BE49-F238E27FC236}">
                <a16:creationId xmlns:a16="http://schemas.microsoft.com/office/drawing/2014/main" id="{F81F2196-C3EF-4BDA-F4CB-B48B705497A3}"/>
              </a:ext>
            </a:extLst>
          </p:cNvPr>
          <p:cNvSpPr txBox="1"/>
          <p:nvPr/>
        </p:nvSpPr>
        <p:spPr>
          <a:xfrm>
            <a:off x="3048802" y="2406119"/>
            <a:ext cx="6097604" cy="4401205"/>
          </a:xfrm>
          <a:prstGeom prst="rect">
            <a:avLst/>
          </a:prstGeom>
          <a:noFill/>
        </p:spPr>
        <p:txBody>
          <a:bodyPr wrap="square">
            <a:spAutoFit/>
          </a:bodyPr>
          <a:lstStyle/>
          <a:p>
            <a:r>
              <a:rPr lang="en-US" sz="2800" dirty="0">
                <a:effectLst/>
                <a:latin typeface="Book Antiqua" panose="02040602050305030304" pitchFamily="18" charset="0"/>
                <a:ea typeface="Book Antiqua" panose="02040602050305030304" pitchFamily="18" charset="0"/>
                <a:cs typeface="Book Antiqua" panose="02040602050305030304" pitchFamily="18" charset="0"/>
              </a:rPr>
              <a:t>These tables represent key entities and their attributes within a movie ticket booking system. The actual implementation might vary based on specific system requirements and design considerations. The relationships between tables, established through foreign keys, are crucial for maintaining data integrity and supporting complex queries.</a:t>
            </a:r>
            <a:endParaRPr lang="en-IN" sz="2800" dirty="0"/>
          </a:p>
        </p:txBody>
      </p:sp>
    </p:spTree>
    <p:extLst>
      <p:ext uri="{BB962C8B-B14F-4D97-AF65-F5344CB8AC3E}">
        <p14:creationId xmlns:p14="http://schemas.microsoft.com/office/powerpoint/2010/main" val="1336381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6842-3D2E-2B85-B822-1AC041E59691}"/>
              </a:ext>
            </a:extLst>
          </p:cNvPr>
          <p:cNvSpPr>
            <a:spLocks noGrp="1"/>
          </p:cNvSpPr>
          <p:nvPr>
            <p:ph type="title"/>
          </p:nvPr>
        </p:nvSpPr>
        <p:spPr/>
        <p:txBody>
          <a:bodyPr/>
          <a:lstStyle/>
          <a:p>
            <a:r>
              <a:rPr lang="en-US" sz="3600" b="1" dirty="0">
                <a:effectLst/>
                <a:latin typeface="Book Antiqua" panose="02040602050305030304" pitchFamily="18" charset="0"/>
                <a:ea typeface="Book Antiqua" panose="02040602050305030304" pitchFamily="18" charset="0"/>
                <a:cs typeface="Book Antiqua" panose="02040602050305030304" pitchFamily="18" charset="0"/>
              </a:rPr>
              <a:t>Introduction to Movie Ticket Booking System:</a:t>
            </a:r>
            <a:endParaRPr lang="en-IN" dirty="0"/>
          </a:p>
        </p:txBody>
      </p:sp>
      <p:sp>
        <p:nvSpPr>
          <p:cNvPr id="4" name="TextBox 3">
            <a:extLst>
              <a:ext uri="{FF2B5EF4-FFF2-40B4-BE49-F238E27FC236}">
                <a16:creationId xmlns:a16="http://schemas.microsoft.com/office/drawing/2014/main" id="{A79371A6-5A83-FEBB-7640-01289B6C82FC}"/>
              </a:ext>
            </a:extLst>
          </p:cNvPr>
          <p:cNvSpPr txBox="1"/>
          <p:nvPr/>
        </p:nvSpPr>
        <p:spPr>
          <a:xfrm>
            <a:off x="654535" y="1905802"/>
            <a:ext cx="8626642" cy="4561057"/>
          </a:xfrm>
          <a:prstGeom prst="rect">
            <a:avLst/>
          </a:prstGeom>
          <a:noFill/>
        </p:spPr>
        <p:txBody>
          <a:bodyPr wrap="square">
            <a:spAutoFit/>
          </a:bodyPr>
          <a:lstStyle/>
          <a:p>
            <a:pPr>
              <a:lnSpc>
                <a:spcPct val="107000"/>
              </a:lnSpc>
              <a:spcAft>
                <a:spcPts val="800"/>
              </a:spcAft>
            </a:pP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2800" dirty="0">
                <a:effectLst/>
                <a:latin typeface="Book Antiqua" panose="02040602050305030304" pitchFamily="18" charset="0"/>
                <a:ea typeface="Book Antiqua" panose="02040602050305030304" pitchFamily="18" charset="0"/>
                <a:cs typeface="Book Antiqua" panose="02040602050305030304" pitchFamily="18" charset="0"/>
              </a:rPr>
              <a:t>In the fast-paced digital era, the movie ticket booking system has evolved to become an integral part of the entertainment industry, providing a seamless and convenient way for audiences to access cinema services. This system leverages technology to enhance the overall movie-going experience, making it more accessible, efficient, and enjoyable for movie enthusiasts.</a:t>
            </a:r>
            <a:endParaRPr lang="en-IN" sz="2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161003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A233-8F1A-E3CA-B6B0-80FA4003B1BB}"/>
              </a:ext>
            </a:extLst>
          </p:cNvPr>
          <p:cNvSpPr>
            <a:spLocks noGrp="1"/>
          </p:cNvSpPr>
          <p:nvPr>
            <p:ph type="title"/>
          </p:nvPr>
        </p:nvSpPr>
        <p:spPr/>
        <p:txBody>
          <a:bodyPr/>
          <a:lstStyle/>
          <a:p>
            <a:r>
              <a:rPr lang="en-US" sz="3600" b="1" dirty="0">
                <a:effectLst/>
                <a:latin typeface="Book Antiqua" panose="02040602050305030304" pitchFamily="18" charset="0"/>
                <a:ea typeface="Book Antiqua" panose="02040602050305030304" pitchFamily="18" charset="0"/>
                <a:cs typeface="Book Antiqua" panose="02040602050305030304" pitchFamily="18" charset="0"/>
              </a:rPr>
              <a:t>Background:</a:t>
            </a:r>
            <a:br>
              <a:rPr lang="en-IN" sz="3200" dirty="0">
                <a:effectLst/>
                <a:latin typeface="Book Antiqua" panose="02040602050305030304" pitchFamily="18" charset="0"/>
                <a:ea typeface="Book Antiqua" panose="02040602050305030304" pitchFamily="18" charset="0"/>
                <a:cs typeface="Book Antiqua" panose="02040602050305030304" pitchFamily="18" charset="0"/>
              </a:rPr>
            </a:br>
            <a:endParaRPr lang="en-IN" dirty="0"/>
          </a:p>
        </p:txBody>
      </p:sp>
      <p:sp>
        <p:nvSpPr>
          <p:cNvPr id="4" name="TextBox 3">
            <a:extLst>
              <a:ext uri="{FF2B5EF4-FFF2-40B4-BE49-F238E27FC236}">
                <a16:creationId xmlns:a16="http://schemas.microsoft.com/office/drawing/2014/main" id="{773B09D4-7794-4A90-427C-732B8141C67E}"/>
              </a:ext>
            </a:extLst>
          </p:cNvPr>
          <p:cNvSpPr txBox="1"/>
          <p:nvPr/>
        </p:nvSpPr>
        <p:spPr>
          <a:xfrm>
            <a:off x="596766" y="2541068"/>
            <a:ext cx="8549640" cy="4032964"/>
          </a:xfrm>
          <a:prstGeom prst="rect">
            <a:avLst/>
          </a:prstGeom>
          <a:noFill/>
        </p:spPr>
        <p:txBody>
          <a:bodyPr wrap="square">
            <a:spAutoFit/>
          </a:bodyPr>
          <a:lstStyle/>
          <a:p>
            <a:pPr>
              <a:lnSpc>
                <a:spcPct val="107000"/>
              </a:lnSpc>
              <a:spcAft>
                <a:spcPts val="800"/>
              </a:spcAft>
            </a:pP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2400" dirty="0">
                <a:effectLst/>
                <a:latin typeface="Book Antiqua" panose="02040602050305030304" pitchFamily="18" charset="0"/>
                <a:ea typeface="Book Antiqua" panose="02040602050305030304" pitchFamily="18" charset="0"/>
                <a:cs typeface="Book Antiqua" panose="02040602050305030304" pitchFamily="18" charset="0"/>
              </a:rPr>
              <a:t>The traditional method of purchasing movie tickets involved standing in long queues at cinema counters, which often resulted in inconvenience and time wastage. The advent of the internet and mobile technologies has transformed this experience, giving rise to online movie ticket booking systems. These platforms empower users to browse through movie listings, choose showtimes, select preferred seats, and complete transactions, all from the comfort of their homes or on-the-go.</a:t>
            </a:r>
            <a:endParaRPr lang="en-IN" sz="24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264953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1C03C-CFEF-144B-B488-C447D0573983}"/>
              </a:ext>
            </a:extLst>
          </p:cNvPr>
          <p:cNvSpPr txBox="1"/>
          <p:nvPr/>
        </p:nvSpPr>
        <p:spPr>
          <a:xfrm>
            <a:off x="1010652" y="875899"/>
            <a:ext cx="8819147" cy="5420971"/>
          </a:xfrm>
          <a:prstGeom prst="rect">
            <a:avLst/>
          </a:prstGeom>
          <a:noFill/>
        </p:spPr>
        <p:txBody>
          <a:bodyPr wrap="square">
            <a:spAutoFit/>
          </a:bodyPr>
          <a:lstStyle/>
          <a:p>
            <a:pPr>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2 Objectives: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The primary objectives of a movie ticket booking system include: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Convenience:</a:t>
            </a:r>
            <a:r>
              <a:rPr lang="en-US" sz="20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Enable users to effortlessly browse and book movie tickets at their convenience, reducing the need for physical presence at cinema locations.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Efficiency:</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Streamline the ticketing process, allowing users to quickly and easily find information about movies, showtimes, and available seats.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User Experience: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20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Enhance the overall user experience by providing a user-friendly interface, secure payment options, and real-time updates on bookings.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1668727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130E-896C-D92B-A732-92C53E6DF5DF}"/>
              </a:ext>
            </a:extLst>
          </p:cNvPr>
          <p:cNvSpPr>
            <a:spLocks noGrp="1"/>
          </p:cNvSpPr>
          <p:nvPr>
            <p:ph type="title"/>
          </p:nvPr>
        </p:nvSpPr>
        <p:spPr/>
        <p:txBody>
          <a:bodyPr/>
          <a:lstStyle/>
          <a:p>
            <a:r>
              <a:rPr lang="en-US" sz="3600" b="1" dirty="0">
                <a:effectLst/>
                <a:latin typeface="Book Antiqua" panose="02040602050305030304" pitchFamily="18" charset="0"/>
                <a:ea typeface="Book Antiqua" panose="02040602050305030304" pitchFamily="18" charset="0"/>
                <a:cs typeface="Book Antiqua" panose="02040602050305030304" pitchFamily="18" charset="0"/>
              </a:rPr>
              <a:t>Accessibility: </a:t>
            </a:r>
            <a:br>
              <a:rPr lang="en-IN" sz="3200" dirty="0">
                <a:effectLst/>
                <a:latin typeface="Book Antiqua" panose="02040602050305030304" pitchFamily="18" charset="0"/>
                <a:ea typeface="Book Antiqua" panose="02040602050305030304" pitchFamily="18" charset="0"/>
                <a:cs typeface="Book Antiqua" panose="02040602050305030304" pitchFamily="18" charset="0"/>
              </a:rPr>
            </a:br>
            <a:endParaRPr lang="en-IN" dirty="0"/>
          </a:p>
        </p:txBody>
      </p:sp>
      <p:sp>
        <p:nvSpPr>
          <p:cNvPr id="4" name="TextBox 3">
            <a:extLst>
              <a:ext uri="{FF2B5EF4-FFF2-40B4-BE49-F238E27FC236}">
                <a16:creationId xmlns:a16="http://schemas.microsoft.com/office/drawing/2014/main" id="{6A750E67-24F0-A452-1470-977EB912A2FB}"/>
              </a:ext>
            </a:extLst>
          </p:cNvPr>
          <p:cNvSpPr txBox="1"/>
          <p:nvPr/>
        </p:nvSpPr>
        <p:spPr>
          <a:xfrm>
            <a:off x="844616" y="2819597"/>
            <a:ext cx="6097604" cy="3546740"/>
          </a:xfrm>
          <a:prstGeom prst="rect">
            <a:avLst/>
          </a:prstGeom>
          <a:noFill/>
        </p:spPr>
        <p:txBody>
          <a:bodyPr wrap="square">
            <a:spAutoFit/>
          </a:bodyPr>
          <a:lstStyle/>
          <a:p>
            <a:pPr>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3200" dirty="0">
                <a:effectLst/>
                <a:latin typeface="Book Antiqua" panose="02040602050305030304" pitchFamily="18" charset="0"/>
                <a:ea typeface="Book Antiqua" panose="02040602050305030304" pitchFamily="18" charset="0"/>
                <a:cs typeface="Book Antiqua" panose="02040602050305030304" pitchFamily="18" charset="0"/>
              </a:rPr>
              <a:t>Make movie tickets accessible to a broader audience by offering online booking options through websites and mobile applications</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3765306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E71E-8572-87E8-6D56-1CB20C7B7278}"/>
              </a:ext>
            </a:extLst>
          </p:cNvPr>
          <p:cNvSpPr>
            <a:spLocks noGrp="1"/>
          </p:cNvSpPr>
          <p:nvPr>
            <p:ph type="title"/>
          </p:nvPr>
        </p:nvSpPr>
        <p:spPr/>
        <p:txBody>
          <a:bodyPr/>
          <a:lstStyle/>
          <a:p>
            <a:r>
              <a:rPr lang="en-US" sz="3600" b="1" dirty="0">
                <a:effectLst/>
                <a:latin typeface="Book Antiqua" panose="02040602050305030304" pitchFamily="18" charset="0"/>
                <a:ea typeface="Book Antiqua" panose="02040602050305030304" pitchFamily="18" charset="0"/>
                <a:cs typeface="Book Antiqua" panose="02040602050305030304" pitchFamily="18" charset="0"/>
              </a:rPr>
              <a:t>Key Features:</a:t>
            </a:r>
            <a:endParaRPr lang="en-IN" dirty="0"/>
          </a:p>
        </p:txBody>
      </p:sp>
      <p:sp>
        <p:nvSpPr>
          <p:cNvPr id="6" name="TextBox 5">
            <a:extLst>
              <a:ext uri="{FF2B5EF4-FFF2-40B4-BE49-F238E27FC236}">
                <a16:creationId xmlns:a16="http://schemas.microsoft.com/office/drawing/2014/main" id="{20BF3D8A-0324-8A96-A31D-32CC81419848}"/>
              </a:ext>
            </a:extLst>
          </p:cNvPr>
          <p:cNvSpPr txBox="1"/>
          <p:nvPr/>
        </p:nvSpPr>
        <p:spPr>
          <a:xfrm>
            <a:off x="384993" y="2444817"/>
            <a:ext cx="11636961" cy="3964419"/>
          </a:xfrm>
          <a:prstGeom prst="rect">
            <a:avLst/>
          </a:prstGeom>
          <a:noFill/>
        </p:spPr>
        <p:txBody>
          <a:bodyPr wrap="square">
            <a:spAutoFit/>
          </a:bodyPr>
          <a:lstStyle/>
          <a:p>
            <a:pPr>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Key Features: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Modern movie ticket booking systems come equipped with a range of features to cater to diverse user preferences: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Movie Listings: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Display a comprehensive list of movies, along with details such as genres, ratings, and synopses.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Showtime Schedules: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Present accurate and up-to-date schedules of movie showtimes at various theaters.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1531488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9CF3-6C88-D7F8-4BD8-4CDCCFF16973}"/>
              </a:ext>
            </a:extLst>
          </p:cNvPr>
          <p:cNvSpPr txBox="1"/>
          <p:nvPr/>
        </p:nvSpPr>
        <p:spPr>
          <a:xfrm>
            <a:off x="786865" y="934456"/>
            <a:ext cx="6097604" cy="5205656"/>
          </a:xfrm>
          <a:prstGeom prst="rect">
            <a:avLst/>
          </a:prstGeom>
          <a:noFill/>
        </p:spPr>
        <p:txBody>
          <a:bodyPr wrap="square">
            <a:spAutoFit/>
          </a:bodyPr>
          <a:lstStyle/>
          <a:p>
            <a:pPr>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Seat Selection: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Allow users to choose their preferred seats, providing a visual representation of the cinema hall.</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Secure Transactions: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Implement robust payment gateways to ensure the security of financial transactions.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r>
              <a:rPr lang="en-US" sz="1800" dirty="0">
                <a:effectLst/>
                <a:latin typeface="Book Antiqua" panose="02040602050305030304" pitchFamily="18" charset="0"/>
                <a:ea typeface="Book Antiqua" panose="02040602050305030304" pitchFamily="18" charset="0"/>
                <a:cs typeface="Book Antiqua" panose="02040602050305030304" pitchFamily="18" charset="0"/>
              </a:rPr>
              <a:t>In summary, the movie ticket booking system stands at the intersection of entertainment and technology, redefining the way audiences engage with the cinematic experience. Its continuous evolution promises a future where moviegoers can enjoy the magic of cinema with unprecedented convenience and sophistication</a:t>
            </a:r>
            <a:endParaRPr lang="en-IN" dirty="0"/>
          </a:p>
        </p:txBody>
      </p:sp>
    </p:spTree>
    <p:extLst>
      <p:ext uri="{BB962C8B-B14F-4D97-AF65-F5344CB8AC3E}">
        <p14:creationId xmlns:p14="http://schemas.microsoft.com/office/powerpoint/2010/main" val="2519242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988339-C4A1-87D8-99C6-32B3A28B7F30}"/>
              </a:ext>
            </a:extLst>
          </p:cNvPr>
          <p:cNvSpPr txBox="1"/>
          <p:nvPr/>
        </p:nvSpPr>
        <p:spPr>
          <a:xfrm>
            <a:off x="192505" y="231006"/>
            <a:ext cx="11617693" cy="7104124"/>
          </a:xfrm>
          <a:prstGeom prst="rect">
            <a:avLst/>
          </a:prstGeom>
          <a:noFill/>
        </p:spPr>
        <p:txBody>
          <a:bodyPr wrap="square">
            <a:spAutoFit/>
          </a:bodyPr>
          <a:lstStyle/>
          <a:p>
            <a:pPr marL="228600" indent="-228600" algn="ctr">
              <a:lnSpc>
                <a:spcPct val="107000"/>
              </a:lnSpc>
              <a:spcBef>
                <a:spcPts val="1200"/>
              </a:spcBef>
            </a:pPr>
            <a:r>
              <a:rPr lang="en-US" sz="2800" b="1" kern="0" dirty="0">
                <a:effectLst/>
                <a:latin typeface="Book Antiqua" panose="02040602050305030304" pitchFamily="18" charset="0"/>
              </a:rPr>
              <a:t>2. Methodology</a:t>
            </a:r>
            <a:endParaRPr lang="en-IN" sz="2800" b="1" kern="0" dirty="0">
              <a:effectLst/>
              <a:latin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The methodology for developing a movie ticket booking system involves a systematic and organized approach to design, implement, and deploy the system. Below is a generalized methodology that can be adapted for the development of a movie ticket booking system:</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1. Requirement Analysis: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 Identify and document the specific requirements of the movie ticket booking system. This includes understanding user needs, functional requirements, and any regulatory or business constraints.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2. Feasibility Study:</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 Evaluate the feasibility of the project, considering technical, operational, and economic factors. Assess the resources required, potential risks, and benefits to determine whether the project is viable.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3. System Design: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 Develop a detailed system design based on the requirements. This includes designing the database schema, defining the system architecture, and creating flowcharts or diagrams to illustrate the system's structure and processes..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2756441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BAF48A-2DA6-EB28-B62B-6B4F2993CB6E}"/>
              </a:ext>
            </a:extLst>
          </p:cNvPr>
          <p:cNvSpPr txBox="1"/>
          <p:nvPr/>
        </p:nvSpPr>
        <p:spPr>
          <a:xfrm>
            <a:off x="163629" y="317634"/>
            <a:ext cx="11579192" cy="6265370"/>
          </a:xfrm>
          <a:prstGeom prst="rect">
            <a:avLst/>
          </a:prstGeom>
          <a:noFill/>
        </p:spPr>
        <p:txBody>
          <a:bodyPr wrap="square">
            <a:spAutoFit/>
          </a:bodyPr>
          <a:lstStyle/>
          <a:p>
            <a:pPr algn="just">
              <a:lnSpc>
                <a:spcPct val="107000"/>
              </a:lnSpc>
              <a:spcAft>
                <a:spcPts val="800"/>
              </a:spcAft>
            </a:pPr>
            <a:r>
              <a:rPr lang="en-US" sz="2400" b="1" dirty="0">
                <a:effectLst/>
                <a:latin typeface="Book Antiqua" panose="02040602050305030304" pitchFamily="18" charset="0"/>
                <a:ea typeface="Book Antiqua" panose="02040602050305030304" pitchFamily="18" charset="0"/>
                <a:cs typeface="Book Antiqua" panose="02040602050305030304" pitchFamily="18" charset="0"/>
              </a:rPr>
              <a:t>5. Database Implementation:</a:t>
            </a:r>
            <a:endParaRPr lang="en-IN" sz="24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2400" dirty="0">
                <a:effectLst/>
                <a:latin typeface="Book Antiqua" panose="02040602050305030304" pitchFamily="18" charset="0"/>
                <a:ea typeface="Book Antiqua" panose="02040602050305030304" pitchFamily="18" charset="0"/>
                <a:cs typeface="Book Antiqua" panose="02040602050305030304" pitchFamily="18" charset="0"/>
              </a:rPr>
              <a:t>   - Implement the database based on the designed schema. Create tables for movies, theaters, showtimes, users, bookings, payments, and other relevant entities. Establish relationships between tables using primary and foreign keys.</a:t>
            </a:r>
            <a:endParaRPr lang="en-IN" sz="24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24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24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2400" b="1" dirty="0">
                <a:effectLst/>
                <a:latin typeface="Book Antiqua" panose="02040602050305030304" pitchFamily="18" charset="0"/>
                <a:ea typeface="Book Antiqua" panose="02040602050305030304" pitchFamily="18" charset="0"/>
                <a:cs typeface="Book Antiqua" panose="02040602050305030304" pitchFamily="18" charset="0"/>
              </a:rPr>
              <a:t>6. Backend Development:</a:t>
            </a:r>
            <a:endParaRPr lang="en-IN" sz="24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2400" dirty="0">
                <a:effectLst/>
                <a:latin typeface="Book Antiqua" panose="02040602050305030304" pitchFamily="18" charset="0"/>
                <a:ea typeface="Book Antiqua" panose="02040602050305030304" pitchFamily="18" charset="0"/>
                <a:cs typeface="Book Antiqua" panose="02040602050305030304" pitchFamily="18" charset="0"/>
              </a:rPr>
              <a:t>   - Develop the backend logic to handle business processes such as seat selection, payment processing, and booking confirmation. Implement secure authentication and authorization mechanisms for user accounts and administrative access.</a:t>
            </a:r>
            <a:endParaRPr lang="en-IN" sz="24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24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24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2400" b="1" dirty="0">
                <a:effectLst/>
                <a:latin typeface="Book Antiqua" panose="02040602050305030304" pitchFamily="18" charset="0"/>
                <a:ea typeface="Book Antiqua" panose="02040602050305030304" pitchFamily="18" charset="0"/>
                <a:cs typeface="Book Antiqua" panose="02040602050305030304" pitchFamily="18" charset="0"/>
              </a:rPr>
              <a:t>7. Frontend Development:</a:t>
            </a:r>
            <a:endParaRPr lang="en-IN" sz="2400" dirty="0">
              <a:effectLst/>
              <a:latin typeface="Book Antiqua" panose="02040602050305030304" pitchFamily="18" charset="0"/>
              <a:ea typeface="Book Antiqua" panose="02040602050305030304" pitchFamily="18" charset="0"/>
              <a:cs typeface="Book Antiqua" panose="02040602050305030304" pitchFamily="18" charset="0"/>
            </a:endParaRPr>
          </a:p>
          <a:p>
            <a:r>
              <a:rPr lang="en-US" sz="2400" dirty="0">
                <a:effectLst/>
                <a:latin typeface="Book Antiqua" panose="02040602050305030304" pitchFamily="18" charset="0"/>
                <a:ea typeface="Book Antiqua" panose="02040602050305030304" pitchFamily="18" charset="0"/>
                <a:cs typeface="Book Antiqua" panose="02040602050305030304" pitchFamily="18" charset="0"/>
              </a:rPr>
              <a:t>   - Build the frontend components based on the designed user interface. Implement features for browsing movies, viewing showtimes, selecting seats, and completing transactions. Ensure a responsive and visually appealing user interface</a:t>
            </a:r>
            <a:endParaRPr lang="en-IN" sz="2400" dirty="0"/>
          </a:p>
        </p:txBody>
      </p:sp>
    </p:spTree>
    <p:extLst>
      <p:ext uri="{BB962C8B-B14F-4D97-AF65-F5344CB8AC3E}">
        <p14:creationId xmlns:p14="http://schemas.microsoft.com/office/powerpoint/2010/main" val="108652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0749-1D5B-4A07-8229-9A2295B2B522}"/>
              </a:ext>
            </a:extLst>
          </p:cNvPr>
          <p:cNvSpPr>
            <a:spLocks noGrp="1"/>
          </p:cNvSpPr>
          <p:nvPr>
            <p:ph type="title"/>
          </p:nvPr>
        </p:nvSpPr>
        <p:spPr/>
        <p:txBody>
          <a:bodyPr/>
          <a:lstStyle/>
          <a:p>
            <a:r>
              <a:rPr lang="en-US" dirty="0"/>
              <a:t>ABSTRACT:</a:t>
            </a:r>
            <a:endParaRPr lang="en-IN" dirty="0"/>
          </a:p>
        </p:txBody>
      </p:sp>
      <p:sp>
        <p:nvSpPr>
          <p:cNvPr id="4" name="TextBox 3">
            <a:extLst>
              <a:ext uri="{FF2B5EF4-FFF2-40B4-BE49-F238E27FC236}">
                <a16:creationId xmlns:a16="http://schemas.microsoft.com/office/drawing/2014/main" id="{02D79CD6-2966-C499-9952-8C0A31BAD930}"/>
              </a:ext>
            </a:extLst>
          </p:cNvPr>
          <p:cNvSpPr txBox="1"/>
          <p:nvPr/>
        </p:nvSpPr>
        <p:spPr>
          <a:xfrm>
            <a:off x="2681521" y="3298472"/>
            <a:ext cx="6094562" cy="3043141"/>
          </a:xfrm>
          <a:prstGeom prst="rect">
            <a:avLst/>
          </a:prstGeom>
          <a:noFill/>
        </p:spPr>
        <p:txBody>
          <a:bodyPr wrap="square">
            <a:spAutoFit/>
          </a:bodyPr>
          <a:lstStyle/>
          <a:p>
            <a:pPr>
              <a:lnSpc>
                <a:spcPct val="115000"/>
              </a:lnSpc>
              <a:spcAft>
                <a:spcPts val="800"/>
              </a:spcAft>
            </a:pPr>
            <a:r>
              <a:rPr lang="en-US" sz="2400" dirty="0">
                <a:effectLst/>
                <a:latin typeface="Book Antiqua" panose="02040602050305030304" pitchFamily="18" charset="0"/>
                <a:ea typeface="Book Antiqua" panose="02040602050305030304" pitchFamily="18" charset="0"/>
                <a:cs typeface="Book Antiqua" panose="02040602050305030304" pitchFamily="18" charset="0"/>
              </a:rPr>
              <a:t>Movie ticket booking is a streamlined process that enables users to reserve and purchase tickets for films through various platforms such as websites, mobile apps, or physical ticket counters. The system operates through several layers of abstraction:</a:t>
            </a:r>
            <a:endParaRPr lang="en-IN" sz="24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1499192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9354D-2ADD-04D8-85B2-EFB0A5B46E3B}"/>
              </a:ext>
            </a:extLst>
          </p:cNvPr>
          <p:cNvSpPr>
            <a:spLocks noGrp="1"/>
          </p:cNvSpPr>
          <p:nvPr>
            <p:ph type="title"/>
          </p:nvPr>
        </p:nvSpPr>
        <p:spPr/>
        <p:txBody>
          <a:bodyPr/>
          <a:lstStyle/>
          <a:p>
            <a:r>
              <a:rPr lang="en-US" dirty="0"/>
              <a:t>Methodology:</a:t>
            </a:r>
            <a:endParaRPr lang="en-IN" dirty="0"/>
          </a:p>
        </p:txBody>
      </p:sp>
      <p:sp>
        <p:nvSpPr>
          <p:cNvPr id="4" name="TextBox 3">
            <a:extLst>
              <a:ext uri="{FF2B5EF4-FFF2-40B4-BE49-F238E27FC236}">
                <a16:creationId xmlns:a16="http://schemas.microsoft.com/office/drawing/2014/main" id="{8A550AE9-8D71-AACA-5553-3D46F3ED701E}"/>
              </a:ext>
            </a:extLst>
          </p:cNvPr>
          <p:cNvSpPr txBox="1"/>
          <p:nvPr/>
        </p:nvSpPr>
        <p:spPr>
          <a:xfrm>
            <a:off x="384993" y="2290813"/>
            <a:ext cx="11511832" cy="5252464"/>
          </a:xfrm>
          <a:prstGeom prst="rect">
            <a:avLst/>
          </a:prstGeom>
          <a:noFill/>
        </p:spPr>
        <p:txBody>
          <a:bodyPr wrap="square">
            <a:spAutoFit/>
          </a:bodyPr>
          <a:lstStyle/>
          <a:p>
            <a:pPr algn="just">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8. Integration of External Services: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 Integrate the system with external services such as payment gateways for secure transactions and possibly with movie databases for up-to-date movie information. Ensure proper API integration and data synchronization.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9. Testing:</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 Conduct thorough testing to identify and fix bugs, ensure system functionality, and validate that it meets the specified requirements. Perform unit testing, integration testing, and system testing.</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10. User Acceptance Testing (UAT):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 Allow real users to test the system in a controlled environment. Gather feedback and make any necessary adjustments based on user input.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291423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60C190-B48B-4075-63F0-59C05B161122}"/>
              </a:ext>
            </a:extLst>
          </p:cNvPr>
          <p:cNvSpPr txBox="1"/>
          <p:nvPr/>
        </p:nvSpPr>
        <p:spPr>
          <a:xfrm>
            <a:off x="163629" y="452386"/>
            <a:ext cx="11415563" cy="5548827"/>
          </a:xfrm>
          <a:prstGeom prst="rect">
            <a:avLst/>
          </a:prstGeom>
          <a:noFill/>
        </p:spPr>
        <p:txBody>
          <a:bodyPr wrap="square">
            <a:spAutoFit/>
          </a:bodyPr>
          <a:lstStyle/>
          <a:p>
            <a:pPr algn="just">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13. Documentation: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 Create comprehensive documentation for the movie ticket booking system. This includes user manuals, system architecture documentation, and any relevant technical documentation.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tabLst>
                <a:tab pos="1751330" algn="l"/>
              </a:tabLs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14. Training:</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 Train users and administrators on how to use the system effectively. Provide training materials and support to ensure a smooth transition to the new system.</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15. Continuous Improvement: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 Gather feedback from users and stakeholders to identify areas for improvement. Plan and implement updates, enhancements, or new features based on evolving requirements and technological advancements.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By following this methodology, the development of a movie ticket booking system can be well-structured, ensuring a robust and user-friendly solution that meets the needs of both cinema operators and moviegoers.</a:t>
            </a:r>
            <a:br>
              <a:rPr lang="en-US" sz="1800" dirty="0">
                <a:effectLst/>
                <a:latin typeface="Book Antiqua" panose="02040602050305030304" pitchFamily="18" charset="0"/>
                <a:ea typeface="Book Antiqua" panose="02040602050305030304" pitchFamily="18" charset="0"/>
                <a:cs typeface="Book Antiqua" panose="02040602050305030304" pitchFamily="18" charset="0"/>
              </a:rPr>
            </a:b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2758712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0C1380E-84FE-4980-2C94-5A6DE5CA2A6D}"/>
              </a:ext>
            </a:extLst>
          </p:cNvPr>
          <p:cNvSpPr>
            <a:spLocks noChangeArrowheads="1"/>
          </p:cNvSpPr>
          <p:nvPr/>
        </p:nvSpPr>
        <p:spPr bwMode="auto">
          <a:xfrm>
            <a:off x="856648" y="552456"/>
            <a:ext cx="13674291" cy="112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Book Antiqua" panose="02040602050305030304" pitchFamily="18" charset="0"/>
              </a:rPr>
              <a:t>3. Discussion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ea typeface="Book Antiqua" panose="02040602050305030304" pitchFamily="18" charset="0"/>
                <a:cs typeface="Book Antiqua" panose="02040602050305030304" pitchFamily="18" charset="0"/>
              </a:rPr>
              <a:t>All the figures and tables should be aligned to “fit to window”.</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Book Antiqua" panose="02040602050305030304" pitchFamily="18" charset="0"/>
                <a:cs typeface="Book Antiqua" panose="02040602050305030304" pitchFamily="18" charset="0"/>
              </a:rPr>
              <a:t>Example Figure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image2.png">
            <a:extLst>
              <a:ext uri="{FF2B5EF4-FFF2-40B4-BE49-F238E27FC236}">
                <a16:creationId xmlns:a16="http://schemas.microsoft.com/office/drawing/2014/main" id="{6470A345-1BEF-8E6C-F1AB-393CF4706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771" y="1817768"/>
            <a:ext cx="7059596" cy="42457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DB47962-1B24-6396-4CAA-08445EFBF2EB}"/>
              </a:ext>
            </a:extLst>
          </p:cNvPr>
          <p:cNvSpPr>
            <a:spLocks noChangeArrowheads="1"/>
          </p:cNvSpPr>
          <p:nvPr/>
        </p:nvSpPr>
        <p:spPr bwMode="auto">
          <a:xfrm flipV="1">
            <a:off x="1405288" y="5670644"/>
            <a:ext cx="131256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Book Antiqua" panose="02040602050305030304" pitchFamily="18" charset="0"/>
                <a:cs typeface="Book Antiqua" panose="02040602050305030304" pitchFamily="18" charset="0"/>
              </a:rPr>
              <a:t>Figure 1. Your text here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995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5650-13CD-B17C-916D-9FE40E535D11}"/>
              </a:ext>
            </a:extLst>
          </p:cNvPr>
          <p:cNvSpPr>
            <a:spLocks noGrp="1"/>
          </p:cNvSpPr>
          <p:nvPr>
            <p:ph type="title"/>
          </p:nvPr>
        </p:nvSpPr>
        <p:spPr>
          <a:xfrm>
            <a:off x="1135703" y="983294"/>
            <a:ext cx="8761413" cy="706964"/>
          </a:xfrm>
        </p:spPr>
        <p:txBody>
          <a:bodyPr/>
          <a:lstStyle/>
          <a:p>
            <a:r>
              <a:rPr lang="en-US" dirty="0"/>
              <a:t>Conclusion:</a:t>
            </a:r>
            <a:endParaRPr lang="en-IN" dirty="0"/>
          </a:p>
        </p:txBody>
      </p:sp>
      <p:sp>
        <p:nvSpPr>
          <p:cNvPr id="6" name="TextBox 5">
            <a:extLst>
              <a:ext uri="{FF2B5EF4-FFF2-40B4-BE49-F238E27FC236}">
                <a16:creationId xmlns:a16="http://schemas.microsoft.com/office/drawing/2014/main" id="{614D69A2-74D6-93B3-53F6-9EB8EDC7964D}"/>
              </a:ext>
            </a:extLst>
          </p:cNvPr>
          <p:cNvSpPr txBox="1"/>
          <p:nvPr/>
        </p:nvSpPr>
        <p:spPr>
          <a:xfrm>
            <a:off x="1308975" y="2492943"/>
            <a:ext cx="8588141" cy="3546355"/>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In conclusion, the development of the movie ticket booking system in C++ underscores the fusion of programming excellence with the cinema-going experience. This robust system, crafted with precision and efficiency, embodies a transformative shift from traditional ticketing methods to a digitally streamlined and user-centric process.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The prowess of C++ shines through the seamless execution of backend processes, ensuring secure transactions, optimal database management, and intricate logic flow. The system, marked by its intuitive user interface, exemplifies the commitment to delivering a hassle-free and enjoyable experience for movie enthusiasts.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4273008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E5923C-CE00-F44A-912F-89D2F6C34EA7}"/>
              </a:ext>
            </a:extLst>
          </p:cNvPr>
          <p:cNvSpPr txBox="1"/>
          <p:nvPr/>
        </p:nvSpPr>
        <p:spPr>
          <a:xfrm>
            <a:off x="279133" y="308008"/>
            <a:ext cx="8867273" cy="5721053"/>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As we reflect on the journey from the conceptualization to the implementation of this system, it is evident that the power of C++ as a programming language lies not only in its syntax but in its ability to translate complex ideas into functional and scalable solutions. The organized structure of classes and the meticulous handling of data demonstrate the versatility of C++ in developing intricate systems.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Looking forward, the movie ticket booking system in C++ stands as a foundation for potential enhancements and future integrations. The adaptability of the codebase opens doors to incorporate emerging technologies, ensuring that the system remains at the forefront of innovation in the dynamic landscape of entertainment and technology.</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r>
              <a:rPr lang="en-US" sz="1800" dirty="0">
                <a:effectLst/>
                <a:latin typeface="Book Antiqua" panose="02040602050305030304" pitchFamily="18" charset="0"/>
                <a:ea typeface="Book Antiqua" panose="02040602050305030304" pitchFamily="18" charset="0"/>
                <a:cs typeface="Book Antiqua" panose="02040602050305030304" pitchFamily="18" charset="0"/>
              </a:rPr>
              <a:t>In essence, the movie ticket booking system in C++ is a testament to the harmonious synergy of code and cinema. It not only simplifies the ticketing process but also lays the groundwork for future developments, promising an enriched cinematic experience for users. As we celebrate the successful implementation of this system, we anticipate its continued evolution, inviting a future where technology seamlessly intertwines with the magic of cinema.</a:t>
            </a:r>
            <a:endParaRPr lang="en-IN" dirty="0"/>
          </a:p>
        </p:txBody>
      </p:sp>
    </p:spTree>
    <p:extLst>
      <p:ext uri="{BB962C8B-B14F-4D97-AF65-F5344CB8AC3E}">
        <p14:creationId xmlns:p14="http://schemas.microsoft.com/office/powerpoint/2010/main" val="2094048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1D8C60-33F9-DAD6-43B3-C6FA6A94A74E}"/>
              </a:ext>
            </a:extLst>
          </p:cNvPr>
          <p:cNvSpPr txBox="1"/>
          <p:nvPr/>
        </p:nvSpPr>
        <p:spPr>
          <a:xfrm>
            <a:off x="240632" y="250256"/>
            <a:ext cx="8527983" cy="6423938"/>
          </a:xfrm>
          <a:prstGeom prst="rect">
            <a:avLst/>
          </a:prstGeom>
          <a:noFill/>
        </p:spPr>
        <p:txBody>
          <a:bodyPr wrap="square">
            <a:spAutoFit/>
          </a:bodyPr>
          <a:lstStyle/>
          <a:p>
            <a:pPr marL="228600" indent="-228600">
              <a:lnSpc>
                <a:spcPct val="107000"/>
              </a:lnSpc>
              <a:spcBef>
                <a:spcPts val="1200"/>
              </a:spcBef>
            </a:pPr>
            <a:r>
              <a:rPr lang="en-US" sz="2800" b="1" kern="0" dirty="0">
                <a:effectLst/>
                <a:latin typeface="Book Antiqua" panose="02040602050305030304" pitchFamily="18" charset="0"/>
              </a:rPr>
              <a:t>Future Work</a:t>
            </a:r>
            <a:endParaRPr lang="en-IN" sz="2800" b="1" kern="0" dirty="0">
              <a:effectLst/>
              <a:latin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//Header Files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#include &lt;iostream&gt;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#include &lt;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fstream</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#include &lt;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conio.h</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#include &lt;string&gt;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#include &lt;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math.h</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#include &lt;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stdlib.h</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#include &lt;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stdio.h</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#include &lt;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process.h</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#include &lt;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time.h</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using namespace std;</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1207960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37CE21-465B-5735-F734-D89078441876}"/>
              </a:ext>
            </a:extLst>
          </p:cNvPr>
          <p:cNvSpPr txBox="1"/>
          <p:nvPr/>
        </p:nvSpPr>
        <p:spPr>
          <a:xfrm>
            <a:off x="3048802" y="639802"/>
            <a:ext cx="6097604" cy="5563959"/>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//Class definition for ticket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class ticket{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public:</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char name[10];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char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cno</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[10];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 //object definition for ticket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Class definition for card</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class card :  public ticket{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inheritence</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for public ticket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public:</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char address[50];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char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emailid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[20];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v; //object definition for card</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1639879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8C08BB-36CF-8574-BB58-632757301D45}"/>
              </a:ext>
            </a:extLst>
          </p:cNvPr>
          <p:cNvSpPr txBox="1"/>
          <p:nvPr/>
        </p:nvSpPr>
        <p:spPr>
          <a:xfrm>
            <a:off x="240632" y="144379"/>
            <a:ext cx="8905774" cy="7159781"/>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//Prototype Call for the functions definitions.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void pay(int);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void random();</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void card();</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//Main function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int main(){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//Integer Declaration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int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ent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 b, N, x,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cardid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char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ans</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//To display the system time.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//Using time header file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time_t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 = time(NULL);</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tm*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timePtr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localtime</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(&amp;t);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"Time of the computer presently:";</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"seconds= "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timePtr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tm_sec</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endl</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549661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2FF867-B21A-6FC1-722E-19E8D356D19E}"/>
              </a:ext>
            </a:extLst>
          </p:cNvPr>
          <p:cNvSpPr txBox="1"/>
          <p:nvPr/>
        </p:nvSpPr>
        <p:spPr>
          <a:xfrm>
            <a:off x="3048802" y="696805"/>
            <a:ext cx="6097604" cy="5449953"/>
          </a:xfrm>
          <a:prstGeom prst="rect">
            <a:avLst/>
          </a:prstGeom>
          <a:noFill/>
        </p:spPr>
        <p:txBody>
          <a:bodyPr wrap="square">
            <a:spAutoFit/>
          </a:bodyPr>
          <a:lstStyle/>
          <a:p>
            <a:pPr>
              <a:lnSpc>
                <a:spcPct val="107000"/>
              </a:lnSpc>
              <a:spcAft>
                <a:spcPts val="800"/>
              </a:spcAft>
            </a:pP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"minutes = "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timePtr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tm_min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endl</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"hours = "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timePtr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tm_hour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endl</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"day of month = "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timePtr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tm_mday</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endl</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"month of year = "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timePtr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tm_mon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endl</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"year = "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timePtr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tm_year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+ 1900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endl</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"weekday = "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timePtr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tm_wday</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endl</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"day of year = "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timePtr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tm_yday</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endl</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"daylight savings = "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timePtr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tm_isdst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endl</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653236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146E4-3406-5E7E-AF5C-51A45E77852B}"/>
              </a:ext>
            </a:extLst>
          </p:cNvPr>
          <p:cNvSpPr txBox="1"/>
          <p:nvPr/>
        </p:nvSpPr>
        <p:spPr>
          <a:xfrm>
            <a:off x="3048802" y="246553"/>
            <a:ext cx="6097604" cy="6350456"/>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//Menu</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 Simple Movie Ticket Booking System";</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Welcome Customer!";	 																					//Menu for the user</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&lt;1&gt; Movie Timings";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&lt;2&gt;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Recieving</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Ticket";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&lt;3&gt; For Information";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&lt;4&gt;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DTCard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Registration";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&lt;5&gt; Exit \n\n";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&lt;&lt;"\t\t\t\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tEnter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Your Choice :"&lt;&lt;"\t";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ent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switch(</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ent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200023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CE7176-39E5-FC3D-242F-DA9CEEA4994F}"/>
              </a:ext>
            </a:extLst>
          </p:cNvPr>
          <p:cNvSpPr txBox="1"/>
          <p:nvPr/>
        </p:nvSpPr>
        <p:spPr>
          <a:xfrm>
            <a:off x="779646" y="0"/>
            <a:ext cx="9721516" cy="6861045"/>
          </a:xfrm>
          <a:prstGeom prst="rect">
            <a:avLst/>
          </a:prstGeom>
          <a:noFill/>
        </p:spPr>
        <p:txBody>
          <a:bodyPr wrap="square">
            <a:spAutoFit/>
          </a:bodyPr>
          <a:lstStyle/>
          <a:p>
            <a:pPr marL="342900" lvl="0" indent="-342900">
              <a:lnSpc>
                <a:spcPct val="115000"/>
              </a:lnSpc>
              <a:spcAft>
                <a:spcPts val="800"/>
              </a:spcAft>
              <a:buFont typeface="Wingdings" panose="05000000000000000000" pitchFamily="2" charset="2"/>
              <a:buChar char=""/>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User Interaction: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15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15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Users engage with a user-friendly interface to search for movies, view showtimes, select seats, and complete transactions.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marL="342900" lvl="0" indent="-342900">
              <a:lnSpc>
                <a:spcPct val="115000"/>
              </a:lnSpc>
              <a:spcAft>
                <a:spcPts val="800"/>
              </a:spcAft>
              <a:buFont typeface="Wingdings" panose="05000000000000000000" pitchFamily="2" charset="2"/>
              <a:buChar char=""/>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Core Functionality:</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15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15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Manages essential features like movie searches, seat selections, and payment processing, ensuring a seamless and efficient user experience.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marL="342900" lvl="0" indent="-342900">
              <a:lnSpc>
                <a:spcPct val="115000"/>
              </a:lnSpc>
              <a:spcAft>
                <a:spcPts val="800"/>
              </a:spcAft>
              <a:buFont typeface="Wingdings" panose="05000000000000000000" pitchFamily="2" charset="2"/>
              <a:buChar char=""/>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Booking and Reservation: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15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15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Handles seat availability, reserves chosen seats during the booking process, and confirms reservations post successful transactions.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marL="342900" lvl="0" indent="-342900">
              <a:lnSpc>
                <a:spcPct val="115000"/>
              </a:lnSpc>
              <a:spcAft>
                <a:spcPts val="800"/>
              </a:spcAft>
              <a:buFont typeface="Wingdings" panose="05000000000000000000" pitchFamily="2" charset="2"/>
              <a:buChar char=""/>
            </a:pPr>
            <a:r>
              <a:rPr lang="en-US" sz="2000" b="1" dirty="0">
                <a:effectLst/>
                <a:latin typeface="Book Antiqua" panose="02040602050305030304" pitchFamily="18" charset="0"/>
                <a:ea typeface="Book Antiqua" panose="02040602050305030304" pitchFamily="18" charset="0"/>
                <a:cs typeface="Book Antiqua" panose="02040602050305030304" pitchFamily="18" charset="0"/>
              </a:rPr>
              <a:t>Payment Processing:</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15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15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Integrates with secure payment gateways, abstracting the complexity of payment processing for users and supporting various payment methods.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lvl="0">
              <a:lnSpc>
                <a:spcPct val="115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dirty="0"/>
          </a:p>
        </p:txBody>
      </p:sp>
    </p:spTree>
    <p:extLst>
      <p:ext uri="{BB962C8B-B14F-4D97-AF65-F5344CB8AC3E}">
        <p14:creationId xmlns:p14="http://schemas.microsoft.com/office/powerpoint/2010/main" val="611035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CB0331-ED79-B023-66FB-7E8F1AB4D6B0}"/>
              </a:ext>
            </a:extLst>
          </p:cNvPr>
          <p:cNvSpPr txBox="1"/>
          <p:nvPr/>
        </p:nvSpPr>
        <p:spPr>
          <a:xfrm>
            <a:off x="3048802" y="-152402"/>
            <a:ext cx="6097604" cy="7148367"/>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//Movie Titles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1: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tThe</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Shows are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1. Avengers: Infinity War";</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2. Antman And The Wasp";</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3. Deadpool 2";</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4. Venom";</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5. Captain Marvel\n";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tEnter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Your Choice :"&lt;&lt;"\t";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&gt;&gt;a;</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The Timings for the selected show are:";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switch(a)</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3428667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142E81-D231-1BCD-6AD2-8D183946C1F1}"/>
              </a:ext>
            </a:extLst>
          </p:cNvPr>
          <p:cNvSpPr txBox="1"/>
          <p:nvPr/>
        </p:nvSpPr>
        <p:spPr>
          <a:xfrm>
            <a:off x="3048802" y="446031"/>
            <a:ext cx="6097604" cy="5951501"/>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case 1:</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Select the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the</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timings: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1. 0800";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2. 1300";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3. 1450";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4. 1800";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5. 2100";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6. 0100 \n";					//Timings of the show</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Please select the timings: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&gt;&gt;b;</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Enter your name: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2905959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86F283-4DB9-364E-A1C0-C08704E4342D}"/>
              </a:ext>
            </a:extLst>
          </p:cNvPr>
          <p:cNvSpPr txBox="1"/>
          <p:nvPr/>
        </p:nvSpPr>
        <p:spPr>
          <a:xfrm>
            <a:off x="3048802" y="149668"/>
            <a:ext cx="6097604" cy="6544227"/>
          </a:xfrm>
          <a:prstGeom prst="rect">
            <a:avLst/>
          </a:prstGeom>
          <a:noFill/>
        </p:spPr>
        <p:txBody>
          <a:bodyPr wrap="square">
            <a:spAutoFit/>
          </a:bodyPr>
          <a:lstStyle/>
          <a:p>
            <a:pPr>
              <a:lnSpc>
                <a:spcPct val="107000"/>
              </a:lnSpc>
              <a:spcAft>
                <a:spcPts val="800"/>
              </a:spcAft>
            </a:pP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&gt;&gt;t.name;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Enter your contact number: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t.cno</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Enter the number of tickets you want to purchase: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int x;</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&gt;&gt;x;</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pay(x);</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&lt;&lt;"\n\n\n\t\t\t\t Your ticket is here: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Name 		:"&lt;&lt;t.name;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Contact No	:"&lt;&lt;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t.cno</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Show timings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switch(b)</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1672421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9E5287-52AD-81A7-3401-77143DDC94C0}"/>
              </a:ext>
            </a:extLst>
          </p:cNvPr>
          <p:cNvSpPr txBox="1"/>
          <p:nvPr/>
        </p:nvSpPr>
        <p:spPr>
          <a:xfrm>
            <a:off x="3048802" y="1437712"/>
            <a:ext cx="6097604" cy="3968138"/>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1: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&lt;&lt;"0800";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2: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&lt;&lt;"1300";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3: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&lt;&lt;"1450";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4: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&lt;&lt;"1800";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5: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&lt;&lt;"2100";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3236880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C2F0EB-7D46-F42C-686C-E3DE19C16C3B}"/>
              </a:ext>
            </a:extLst>
          </p:cNvPr>
          <p:cNvSpPr txBox="1"/>
          <p:nvPr/>
        </p:nvSpPr>
        <p:spPr>
          <a:xfrm>
            <a:off x="3048802" y="1688486"/>
            <a:ext cx="6097604" cy="3466590"/>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6: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&lt;&lt;"0100";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Do you want to choose another option(y/n)";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ans</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3520659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DCA6E9-A528-6BA0-33E0-812B2762EA59}"/>
              </a:ext>
            </a:extLst>
          </p:cNvPr>
          <p:cNvSpPr txBox="1"/>
          <p:nvPr/>
        </p:nvSpPr>
        <p:spPr>
          <a:xfrm>
            <a:off x="3048802" y="394735"/>
            <a:ext cx="6097604" cy="6054093"/>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case 2: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tSelect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the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the</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timings:";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1. 0900";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2. 1100";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3. 1250";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4. 1500";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5. 2000";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6. 2200";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Please select the timings: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&gt;&gt;b;</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Enter your name: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&gt;&gt;t.name;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507479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AE5083-77C3-DF7B-FA13-4A9F8C8908FD}"/>
              </a:ext>
            </a:extLst>
          </p:cNvPr>
          <p:cNvSpPr txBox="1"/>
          <p:nvPr/>
        </p:nvSpPr>
        <p:spPr>
          <a:xfrm>
            <a:off x="664143" y="346508"/>
            <a:ext cx="8482263" cy="6658233"/>
          </a:xfrm>
          <a:prstGeom prst="rect">
            <a:avLst/>
          </a:prstGeom>
          <a:noFill/>
        </p:spPr>
        <p:txBody>
          <a:bodyPr wrap="square">
            <a:spAutoFit/>
          </a:bodyPr>
          <a:lstStyle/>
          <a:p>
            <a:pPr>
              <a:lnSpc>
                <a:spcPct val="107000"/>
              </a:lnSpc>
              <a:spcAft>
                <a:spcPts val="800"/>
              </a:spcAft>
            </a:pP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Enter your contact number: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t.cno</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Enter the number of tickets you want to purchase: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&gt;&gt;x;</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pay(x);</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Your ticket is here:";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Name 		:"&lt;&lt;t.name;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Contact No	:"&lt;&lt;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t.cno</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tShow</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timings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switch(b)</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1: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&lt;&lt;"0800";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2: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&lt;&lt;"1300";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3: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&lt;&lt;"1450";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3064992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C80DB-39CC-8F39-38D0-467211FFC800}"/>
              </a:ext>
            </a:extLst>
          </p:cNvPr>
          <p:cNvSpPr txBox="1"/>
          <p:nvPr/>
        </p:nvSpPr>
        <p:spPr>
          <a:xfrm>
            <a:off x="3048802" y="890576"/>
            <a:ext cx="6097604" cy="5062411"/>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4: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&lt;&lt;"1800";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5: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&lt;&lt;"2100";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6: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&lt;&lt;"0100";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Do you want to choose another option(y/n)";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ans</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1596920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97967A-312D-5E54-CAB6-DBD285F95CC3}"/>
              </a:ext>
            </a:extLst>
          </p:cNvPr>
          <p:cNvSpPr txBox="1"/>
          <p:nvPr/>
        </p:nvSpPr>
        <p:spPr>
          <a:xfrm>
            <a:off x="789272" y="298383"/>
            <a:ext cx="8357134" cy="5962914"/>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case 3: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tSelect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the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the</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timings:";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1. 0800";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2. 1300";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3. 1450";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4. 1800";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5. 2100";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6. 0100";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Please select the timings";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&gt;&gt;b;</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Enter your name: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&gt;&gt;t.name;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Enter your contact number: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t.cno</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58865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AD14B8-7F9F-86A6-E249-9D3F6025FD3F}"/>
              </a:ext>
            </a:extLst>
          </p:cNvPr>
          <p:cNvSpPr txBox="1"/>
          <p:nvPr/>
        </p:nvSpPr>
        <p:spPr>
          <a:xfrm>
            <a:off x="3048802" y="98371"/>
            <a:ext cx="6097604" cy="6646820"/>
          </a:xfrm>
          <a:prstGeom prst="rect">
            <a:avLst/>
          </a:prstGeom>
          <a:noFill/>
        </p:spPr>
        <p:txBody>
          <a:bodyPr wrap="square">
            <a:spAutoFit/>
          </a:bodyPr>
          <a:lstStyle/>
          <a:p>
            <a:pPr>
              <a:lnSpc>
                <a:spcPct val="107000"/>
              </a:lnSpc>
              <a:spcAft>
                <a:spcPts val="800"/>
              </a:spcAft>
            </a:pP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tEnter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the number of tickets you want to purchase: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&gt;&gt;x;</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pay(x);</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Your ticket is here: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Name 		:"&lt;&lt;t.name;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Contact No	:"&lt;&lt;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t.cno</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Show timings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switch(b)</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1: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&lt;&lt;"0900";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2: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&lt;&lt;"1300";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180673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8681-7FC8-DC75-F717-4D248E86202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B1731CD-BC0B-BF3F-491B-78E16D2943B9}"/>
              </a:ext>
            </a:extLst>
          </p:cNvPr>
          <p:cNvSpPr>
            <a:spLocks noGrp="1"/>
          </p:cNvSpPr>
          <p:nvPr>
            <p:ph idx="1"/>
          </p:nvPr>
        </p:nvSpPr>
        <p:spPr/>
        <p:txBody>
          <a:bodyPr>
            <a:normAutofit fontScale="25000" lnSpcReduction="20000"/>
          </a:bodyPr>
          <a:lstStyle/>
          <a:p>
            <a:pPr>
              <a:lnSpc>
                <a:spcPct val="115000"/>
              </a:lnSpc>
              <a:spcAft>
                <a:spcPts val="800"/>
              </a:spcAft>
            </a:pPr>
            <a:r>
              <a:rPr lang="en-US" sz="5600" dirty="0">
                <a:effectLst/>
                <a:latin typeface="Book Antiqua" panose="02040602050305030304" pitchFamily="18" charset="0"/>
                <a:ea typeface="Book Antiqua" panose="02040602050305030304" pitchFamily="18" charset="0"/>
                <a:cs typeface="Book Antiqua" panose="02040602050305030304" pitchFamily="18" charset="0"/>
              </a:rPr>
              <a:t>Connects with external services like movie databases and payment gateways, abstracting technical details for seamless integration and future adaptability.</a:t>
            </a:r>
            <a:endParaRPr lang="en-IN" sz="5600" dirty="0">
              <a:effectLst/>
              <a:latin typeface="Book Antiqua" panose="02040602050305030304" pitchFamily="18" charset="0"/>
              <a:ea typeface="Book Antiqua" panose="02040602050305030304" pitchFamily="18" charset="0"/>
              <a:cs typeface="Book Antiqua" panose="02040602050305030304" pitchFamily="18" charset="0"/>
            </a:endParaRPr>
          </a:p>
          <a:p>
            <a:pPr marL="342900" lvl="0" indent="-342900">
              <a:lnSpc>
                <a:spcPct val="115000"/>
              </a:lnSpc>
              <a:spcAft>
                <a:spcPts val="800"/>
              </a:spcAft>
              <a:buFont typeface="Wingdings" panose="05000000000000000000" pitchFamily="2" charset="2"/>
              <a:buChar char=""/>
            </a:pPr>
            <a:r>
              <a:rPr lang="en-US" sz="5600" b="1" dirty="0">
                <a:effectLst/>
                <a:latin typeface="Book Antiqua" panose="02040602050305030304" pitchFamily="18" charset="0"/>
                <a:ea typeface="Book Antiqua" panose="02040602050305030304" pitchFamily="18" charset="0"/>
                <a:cs typeface="Book Antiqua" panose="02040602050305030304" pitchFamily="18" charset="0"/>
              </a:rPr>
              <a:t>Infrastructure Management:</a:t>
            </a:r>
            <a:endParaRPr lang="en-IN" sz="56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15000"/>
              </a:lnSpc>
              <a:spcAft>
                <a:spcPts val="800"/>
              </a:spcAft>
            </a:pPr>
            <a:r>
              <a:rPr lang="en-US" sz="56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56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15000"/>
              </a:lnSpc>
              <a:spcAft>
                <a:spcPts val="800"/>
              </a:spcAft>
            </a:pPr>
            <a:r>
              <a:rPr lang="en-US" sz="5600" dirty="0">
                <a:effectLst/>
                <a:latin typeface="Book Antiqua" panose="02040602050305030304" pitchFamily="18" charset="0"/>
                <a:ea typeface="Book Antiqua" panose="02040602050305030304" pitchFamily="18" charset="0"/>
                <a:cs typeface="Book Antiqua" panose="02040602050305030304" pitchFamily="18" charset="0"/>
              </a:rPr>
              <a:t>Handles the underlying hardware and network infrastructure, ensuring scalability, reliability, and optimal system performance.</a:t>
            </a:r>
            <a:endParaRPr lang="en-IN" sz="56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15000"/>
              </a:lnSpc>
              <a:spcAft>
                <a:spcPts val="800"/>
              </a:spcAft>
            </a:pPr>
            <a:r>
              <a:rPr lang="en-US" sz="56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56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15000"/>
              </a:lnSpc>
              <a:spcAft>
                <a:spcPts val="800"/>
              </a:spcAft>
            </a:pPr>
            <a:r>
              <a:rPr lang="en-US" sz="56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56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15000"/>
              </a:lnSpc>
              <a:spcAft>
                <a:spcPts val="800"/>
              </a:spcAft>
            </a:pPr>
            <a:r>
              <a:rPr lang="en-US" sz="56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56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15000"/>
              </a:lnSpc>
              <a:spcAft>
                <a:spcPts val="800"/>
              </a:spcAft>
            </a:pPr>
            <a:r>
              <a:rPr lang="en-US" sz="5600" dirty="0">
                <a:effectLst/>
                <a:latin typeface="Book Antiqua" panose="02040602050305030304" pitchFamily="18" charset="0"/>
                <a:ea typeface="Book Antiqua" panose="02040602050305030304" pitchFamily="18" charset="0"/>
                <a:cs typeface="Book Antiqua" panose="02040602050305030304" pitchFamily="18" charset="0"/>
              </a:rPr>
              <a:t>The layers of abstraction in the movie ticket booking system contribute to a modular, maintainable, and user-friendly experience, allowing users to enjoy the cinema without being burdened by the intricacies of the technological processes behind the scenes.</a:t>
            </a:r>
            <a:endParaRPr lang="en-IN" sz="5600" dirty="0">
              <a:effectLst/>
              <a:latin typeface="Book Antiqua" panose="02040602050305030304" pitchFamily="18" charset="0"/>
              <a:ea typeface="Book Antiqua" panose="02040602050305030304" pitchFamily="18" charset="0"/>
              <a:cs typeface="Book Antiqua" panose="02040602050305030304" pitchFamily="18" charset="0"/>
            </a:endParaRPr>
          </a:p>
          <a:p>
            <a:br>
              <a:rPr lang="en-US" sz="1800" dirty="0">
                <a:effectLst/>
                <a:latin typeface="Book Antiqua" panose="02040602050305030304" pitchFamily="18" charset="0"/>
                <a:ea typeface="Book Antiqua" panose="02040602050305030304" pitchFamily="18" charset="0"/>
                <a:cs typeface="Book Antiqua" panose="02040602050305030304" pitchFamily="18" charset="0"/>
              </a:rPr>
            </a:br>
            <a:endParaRPr lang="en-IN" dirty="0"/>
          </a:p>
        </p:txBody>
      </p:sp>
    </p:spTree>
    <p:extLst>
      <p:ext uri="{BB962C8B-B14F-4D97-AF65-F5344CB8AC3E}">
        <p14:creationId xmlns:p14="http://schemas.microsoft.com/office/powerpoint/2010/main" val="855879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0DC668-A2B1-2758-0DC9-7188567B8DD6}"/>
              </a:ext>
            </a:extLst>
          </p:cNvPr>
          <p:cNvSpPr txBox="1"/>
          <p:nvPr/>
        </p:nvSpPr>
        <p:spPr>
          <a:xfrm>
            <a:off x="3048802" y="491620"/>
            <a:ext cx="6097604" cy="5860322"/>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case 3: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&lt;&lt;"1450";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4: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&lt;&lt;"1800";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5: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&lt;&lt;"2100";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6: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&lt;&lt;"0100";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Do you want to choose another option(y/n)";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ans</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1417583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2C908-535F-2DE3-38C6-C9743D078E80}"/>
              </a:ext>
            </a:extLst>
          </p:cNvPr>
          <p:cNvSpPr txBox="1"/>
          <p:nvPr/>
        </p:nvSpPr>
        <p:spPr>
          <a:xfrm>
            <a:off x="1078029" y="346509"/>
            <a:ext cx="8068377" cy="5962914"/>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case 4: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tSelect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the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the</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timings: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1. 0800";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2. 1300";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3. 1450";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4. 1800";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5. 2100";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6. 0100";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Please select the timings: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&gt;&gt;b;</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Enter your name: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&gt;&gt;t.name;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Enter your contact number: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t.cno</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4052329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AE3E01-9749-FB07-563F-194931E7CE5E}"/>
              </a:ext>
            </a:extLst>
          </p:cNvPr>
          <p:cNvSpPr txBox="1"/>
          <p:nvPr/>
        </p:nvSpPr>
        <p:spPr>
          <a:xfrm>
            <a:off x="269507" y="0"/>
            <a:ext cx="7105850" cy="7057188"/>
          </a:xfrm>
          <a:prstGeom prst="rect">
            <a:avLst/>
          </a:prstGeom>
          <a:noFill/>
        </p:spPr>
        <p:txBody>
          <a:bodyPr wrap="square">
            <a:spAutoFit/>
          </a:bodyPr>
          <a:lstStyle/>
          <a:p>
            <a:pPr>
              <a:lnSpc>
                <a:spcPct val="107000"/>
              </a:lnSpc>
              <a:spcAft>
                <a:spcPts val="800"/>
              </a:spcAft>
            </a:pP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Enter the number of tickets you want to purchase: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&gt;&gt;x;</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pay(x);</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Your ticket is here: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Name 		:"&lt;&lt;t.name;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Contact No	:"&lt;&lt;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t.cno</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Show timings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switch(b)</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1: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&lt;&lt;"0800";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2: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&lt;&lt;"1300";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3: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&lt;&lt;"1450";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4: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&lt;&lt;"1800";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36202388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75CEE2-5D57-F244-C6D1-D15310D6B7A4}"/>
              </a:ext>
            </a:extLst>
          </p:cNvPr>
          <p:cNvSpPr txBox="1"/>
          <p:nvPr/>
        </p:nvSpPr>
        <p:spPr>
          <a:xfrm>
            <a:off x="3048802" y="1090053"/>
            <a:ext cx="6097604" cy="4663456"/>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case 5: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&lt;&lt;"2100";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6: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&lt;&lt;"0100";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Do you want to choose another option(y/n)";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ans</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5: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1155262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5B76B4-1A9D-9EC2-34B2-00BDBC69E215}"/>
              </a:ext>
            </a:extLst>
          </p:cNvPr>
          <p:cNvSpPr txBox="1"/>
          <p:nvPr/>
        </p:nvSpPr>
        <p:spPr>
          <a:xfrm>
            <a:off x="721895" y="211756"/>
            <a:ext cx="7644865" cy="6259278"/>
          </a:xfrm>
          <a:prstGeom prst="rect">
            <a:avLst/>
          </a:prstGeom>
          <a:noFill/>
        </p:spPr>
        <p:txBody>
          <a:bodyPr wrap="square">
            <a:spAutoFit/>
          </a:bodyPr>
          <a:lstStyle/>
          <a:p>
            <a:pPr>
              <a:lnSpc>
                <a:spcPct val="107000"/>
              </a:lnSpc>
              <a:spcAft>
                <a:spcPts val="800"/>
              </a:spcAft>
            </a:pP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tSelect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the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the</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timings:";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1. 0800";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2. 1300";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3. 1450";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4. 1800";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5. 2100";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6. 0100";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Please select the timings: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&gt;&gt;b;</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Enter your name: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&gt;&gt;t.name;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Enter your contact number: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t.cno</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Enter the number of tickets you want to purchase: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&gt;&gt;x;</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1215085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36597E-8C4F-5856-D1BE-E6B98F98E10F}"/>
              </a:ext>
            </a:extLst>
          </p:cNvPr>
          <p:cNvSpPr txBox="1"/>
          <p:nvPr/>
        </p:nvSpPr>
        <p:spPr>
          <a:xfrm>
            <a:off x="3048802" y="594212"/>
            <a:ext cx="6097604" cy="5655138"/>
          </a:xfrm>
          <a:prstGeom prst="rect">
            <a:avLst/>
          </a:prstGeom>
          <a:noFill/>
        </p:spPr>
        <p:txBody>
          <a:bodyPr wrap="square">
            <a:spAutoFit/>
          </a:bodyPr>
          <a:lstStyle/>
          <a:p>
            <a:pPr>
              <a:lnSpc>
                <a:spcPct val="107000"/>
              </a:lnSpc>
              <a:spcAft>
                <a:spcPts val="800"/>
              </a:spcAft>
            </a:pP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 \n\t\t\t\t Your ticket is here: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Name 		:"&lt;&lt;t.name;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Contact No	:"&lt;&lt;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t.cno</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&lt;&lt;"\n\t\t\t\t Show timings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switch(b)</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1: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&lt;&lt;"0800";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2: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&lt;&lt;"1300";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3: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&lt;&lt;"1450";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2455025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FCCF29-2882-7553-0D4D-8DE7355DC9B4}"/>
              </a:ext>
            </a:extLst>
          </p:cNvPr>
          <p:cNvSpPr txBox="1"/>
          <p:nvPr/>
        </p:nvSpPr>
        <p:spPr>
          <a:xfrm>
            <a:off x="3048802" y="890576"/>
            <a:ext cx="6097604" cy="5062411"/>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case 4: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&lt;&lt;"1800";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5: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&lt;&lt;"2100";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6: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&lt;&lt;"0100";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&lt;&lt;"\n\n\t\t\t\t Do you want to choose another option(y/n)";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ans</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1701471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401C1-9A88-FBC6-4508-9514124BB202}"/>
              </a:ext>
            </a:extLst>
          </p:cNvPr>
          <p:cNvSpPr txBox="1"/>
          <p:nvPr/>
        </p:nvSpPr>
        <p:spPr>
          <a:xfrm>
            <a:off x="635267" y="336884"/>
            <a:ext cx="8511139" cy="6342249"/>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case 2: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nThank</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you for booking the tickets online \n To print out the tickets please enter your transaction ID in the portal";					//Finding about a prebooked ticket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struct pre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int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trsnid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char name[10];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 p;</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 Enter your transaction id\n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Eg.last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five digits of the transaction id)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p.trsnid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&lt;&lt;"Enter your name";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&gt;&gt;p.name;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&lt;&lt;"Sorry to say that but you will need to get the print out of the booking because our database shows no booking by this name";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 Do you want to choose another option</a:t>
            </a:r>
            <a:endParaRPr lang="en-IN" dirty="0"/>
          </a:p>
        </p:txBody>
      </p:sp>
    </p:spTree>
    <p:extLst>
      <p:ext uri="{BB962C8B-B14F-4D97-AF65-F5344CB8AC3E}">
        <p14:creationId xmlns:p14="http://schemas.microsoft.com/office/powerpoint/2010/main" val="40680647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5C4D5B-21A0-12EF-D1E7-7C42F409CC5E}"/>
              </a:ext>
            </a:extLst>
          </p:cNvPr>
          <p:cNvSpPr txBox="1"/>
          <p:nvPr/>
        </p:nvSpPr>
        <p:spPr>
          <a:xfrm>
            <a:off x="327259" y="192505"/>
            <a:ext cx="8819147" cy="6544227"/>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3: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&lt;&lt;"For further information about movies you can download our Application(from the  Google Play Store or from the iOS App Store) or contact us at 01234567896523";			//Finding out more about our cinemas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 Do you want to choose another option(y/n)";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ans</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4: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&lt;&lt;"Good Morning/</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Evnening</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\n Welcome to start a new journey with our cinemas \n";																												//card membership</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card();</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&lt;&lt;"Thankyou. \n It will take us a week for completing your registration for the card. \n Please see the benefits of the card on the next page. --&gt;";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6145732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E8952C-B28E-B1DC-B61C-FBF5E75028B6}"/>
              </a:ext>
            </a:extLst>
          </p:cNvPr>
          <p:cNvSpPr txBox="1"/>
          <p:nvPr/>
        </p:nvSpPr>
        <p:spPr>
          <a:xfrm>
            <a:off x="1212783" y="413886"/>
            <a:ext cx="7933623" cy="5347361"/>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char f;</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 For selecting the page to go to benefits say (y/n)\n";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&gt;&gt;f;</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if(f=='y')</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&lt;&lt;"Thank you for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registeration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once again \n The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priveleges</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provided with this card are as follows:";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 1. For every purchase of a movie ticket you get 25 points(1point = 1Rs.) so after 16 movies you get a free movie ticket.";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 2. You are provided with regular updates regarding the movie and the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showtimings</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 3. Anytime prebook tickets for the upcoming movie and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preffered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seats will be provided.";</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340774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468B-00F6-4A3D-24FB-818BFEBB30BD}"/>
              </a:ext>
            </a:extLst>
          </p:cNvPr>
          <p:cNvSpPr>
            <a:spLocks noGrp="1"/>
          </p:cNvSpPr>
          <p:nvPr>
            <p:ph type="title"/>
          </p:nvPr>
        </p:nvSpPr>
        <p:spPr/>
        <p:txBody>
          <a:bodyPr/>
          <a:lstStyle/>
          <a:p>
            <a:r>
              <a:rPr lang="en-US" sz="3600" b="1" kern="0" dirty="0">
                <a:effectLst/>
                <a:latin typeface="Book Antiqua" panose="02040602050305030304" pitchFamily="18" charset="0"/>
              </a:rPr>
              <a:t>List of Publications :</a:t>
            </a:r>
            <a:endParaRPr lang="en-IN" dirty="0"/>
          </a:p>
        </p:txBody>
      </p:sp>
      <p:sp>
        <p:nvSpPr>
          <p:cNvPr id="4" name="TextBox 3">
            <a:extLst>
              <a:ext uri="{FF2B5EF4-FFF2-40B4-BE49-F238E27FC236}">
                <a16:creationId xmlns:a16="http://schemas.microsoft.com/office/drawing/2014/main" id="{9DD8771D-DD29-BD8B-55B4-D0445E022D21}"/>
              </a:ext>
            </a:extLst>
          </p:cNvPr>
          <p:cNvSpPr txBox="1"/>
          <p:nvPr/>
        </p:nvSpPr>
        <p:spPr>
          <a:xfrm>
            <a:off x="808505" y="1559292"/>
            <a:ext cx="8761413" cy="5717206"/>
          </a:xfrm>
          <a:prstGeom prst="rect">
            <a:avLst/>
          </a:prstGeom>
          <a:noFill/>
        </p:spPr>
        <p:txBody>
          <a:bodyPr wrap="square">
            <a:spAutoFit/>
          </a:bodyPr>
          <a:lstStyle/>
          <a:p>
            <a:pPr marL="228600" indent="-228600">
              <a:lnSpc>
                <a:spcPct val="107000"/>
              </a:lnSpc>
              <a:spcBef>
                <a:spcPts val="1200"/>
              </a:spcBef>
            </a:pPr>
            <a:endParaRPr lang="en-IN" sz="2800" b="1" kern="0" dirty="0">
              <a:effectLst/>
              <a:latin typeface="Book Antiqua" panose="02040602050305030304" pitchFamily="18" charset="0"/>
            </a:endParaRPr>
          </a:p>
          <a:p>
            <a:pPr>
              <a:lnSpc>
                <a:spcPct val="107000"/>
              </a:lnSpc>
              <a:spcAft>
                <a:spcPts val="800"/>
              </a:spcAft>
              <a:tabLst>
                <a:tab pos="1323975" algn="l"/>
              </a:tabLs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tabLst>
                <a:tab pos="1323975" algn="l"/>
              </a:tabLs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[Give the list of publications in bibliography format] Highlight (Bold) your name in the bibliography.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tabLst>
                <a:tab pos="1323975" algn="l"/>
              </a:tabLs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tabLst>
                <a:tab pos="1323975" algn="l"/>
              </a:tabLs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The thesis is mainly based on the results presented in the following articles.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tabLst>
                <a:tab pos="1323975" algn="l"/>
              </a:tabLs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marL="342900" lvl="0" indent="-342900">
              <a:lnSpc>
                <a:spcPct val="107000"/>
              </a:lnSpc>
              <a:spcAft>
                <a:spcPts val="800"/>
              </a:spcAft>
              <a:buFont typeface="+mj-lt"/>
              <a:buAutoNum type="arabicPeriod"/>
            </a:pPr>
            <a:r>
              <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[Author name(s)], Year. Title. Journal Name. Volume and Page Numbers. DOI Link.</a:t>
            </a:r>
            <a:endPar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p>
            <a:pPr marL="457200">
              <a:lnSpc>
                <a:spcPct val="107000"/>
              </a:lnSpc>
              <a:spcAft>
                <a:spcPts val="800"/>
              </a:spcAft>
            </a:pPr>
            <a:r>
              <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marL="342900" lvl="0" indent="-342900">
              <a:lnSpc>
                <a:spcPct val="107000"/>
              </a:lnSpc>
              <a:spcAft>
                <a:spcPts val="800"/>
              </a:spcAft>
              <a:buFont typeface="+mj-lt"/>
              <a:buAutoNum type="arabicPeriod"/>
              <a:tabLst>
                <a:tab pos="1323975" algn="l"/>
              </a:tabLst>
            </a:pPr>
            <a:r>
              <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XX</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marL="457200">
              <a:lnSpc>
                <a:spcPct val="107000"/>
              </a:lnSpc>
              <a:spcAft>
                <a:spcPts val="800"/>
              </a:spcAft>
            </a:pPr>
            <a:r>
              <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marL="342900" lvl="0" indent="-342900">
              <a:lnSpc>
                <a:spcPct val="107000"/>
              </a:lnSpc>
              <a:spcAft>
                <a:spcPts val="800"/>
              </a:spcAft>
              <a:buFont typeface="+mj-lt"/>
              <a:buAutoNum type="arabicPeriod"/>
              <a:tabLst>
                <a:tab pos="1323975" algn="l"/>
              </a:tabLst>
            </a:pPr>
            <a:r>
              <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XX</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br>
              <a:rPr lang="en-US" sz="1800" dirty="0">
                <a:effectLst/>
                <a:latin typeface="Book Antiqua" panose="02040602050305030304" pitchFamily="18" charset="0"/>
                <a:ea typeface="Book Antiqua" panose="02040602050305030304" pitchFamily="18" charset="0"/>
                <a:cs typeface="Book Antiqua" panose="02040602050305030304" pitchFamily="18" charset="0"/>
              </a:rPr>
            </a:b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2380171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9E46C2-03C8-DD67-5FC3-6F40FEAA3E2D}"/>
              </a:ext>
            </a:extLst>
          </p:cNvPr>
          <p:cNvSpPr txBox="1"/>
          <p:nvPr/>
        </p:nvSpPr>
        <p:spPr>
          <a:xfrm>
            <a:off x="211757" y="1"/>
            <a:ext cx="11540690" cy="7159781"/>
          </a:xfrm>
          <a:prstGeom prst="rect">
            <a:avLst/>
          </a:prstGeom>
          <a:noFill/>
        </p:spPr>
        <p:txBody>
          <a:bodyPr wrap="square">
            <a:spAutoFit/>
          </a:bodyPr>
          <a:lstStyle/>
          <a:p>
            <a:pPr>
              <a:lnSpc>
                <a:spcPct val="107000"/>
              </a:lnSpc>
              <a:spcAft>
                <a:spcPts val="800"/>
              </a:spcAft>
            </a:pP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 Do you want to choose another option(y/n)";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ans</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if(</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ans</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=='y')</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else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exit(0);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case 5: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&lt;&lt;"\n\t\t\t\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tBrought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To You by code-projects.org\n\n\t\t\t\t";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system("PAUSE");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exit(0);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break;</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1748922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96742E-BD79-556C-F3ED-A8AA1C97D2B8}"/>
              </a:ext>
            </a:extLst>
          </p:cNvPr>
          <p:cNvSpPr txBox="1"/>
          <p:nvPr/>
        </p:nvSpPr>
        <p:spPr>
          <a:xfrm>
            <a:off x="86627" y="115503"/>
            <a:ext cx="8925025" cy="6760825"/>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void card()</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int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cardid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&lt;&lt;"\t\t\t\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tWelcome</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to register for card facility in our cinemas";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 \n\t\t\t\t Enter your name: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&gt;&gt;v.name;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&lt;&lt;"\t\t\t\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tEnter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your mobile number: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cin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&gt;&gt;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v.cno</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&lt;&lt;"\t\t\t\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tEnter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the address: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gets(</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v.address</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&lt;&lt;"\t\t\t\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tEnter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the mail id: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gets(</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v.emailid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system("CLS");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int ID;</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srand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(time(NULL));</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ID = rand() % 400000 + 4000000;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4153043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323D43-DC40-0A81-1D84-367E9679FAC0}"/>
              </a:ext>
            </a:extLst>
          </p:cNvPr>
          <p:cNvSpPr txBox="1"/>
          <p:nvPr/>
        </p:nvSpPr>
        <p:spPr>
          <a:xfrm>
            <a:off x="0" y="115503"/>
            <a:ext cx="9146406" cy="6954596"/>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if (ID&lt;0)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ID=(ID*-1);</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&lt;&lt;"\t\t\t\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tYour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new card number is - :" &lt;&lt;"\t"&lt;&lt;ID;</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fstream</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fout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fout.open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("card.dat",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ios</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out|ios</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::app);</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fout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 Name :"&lt;&lt;v.name&lt;&lt;"\n"&lt;&lt;"\n Mobile No. :"&lt;&lt;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v.cno</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&lt;&lt;"\n"&lt;&lt;"\n Address :"&lt;&lt;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v.address</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&lt;&lt;"\n"&lt;&lt;"\n Mail ID :"&lt;&lt;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v.emailid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&lt;&lt;"\n"&lt;&lt;"\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nCard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Number:"&lt;&lt;ID;</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fout.close</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cout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&lt;&lt;"\t\t\t\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tThank</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you for the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registeration</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for the card. \n";</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//Payment system for the interface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void pay(int a)</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int normal, gold, amt[2],id;</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time_t</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t = time(NULL);							//time setup</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35405276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EEC56-AD35-DF27-3B25-FE86F91B443C}"/>
              </a:ext>
            </a:extLst>
          </p:cNvPr>
          <p:cNvSpPr txBox="1"/>
          <p:nvPr/>
        </p:nvSpPr>
        <p:spPr>
          <a:xfrm>
            <a:off x="943276" y="192505"/>
            <a:ext cx="8203130" cy="6658233"/>
          </a:xfrm>
          <a:prstGeom prst="rect">
            <a:avLst/>
          </a:prstGeom>
          <a:noFill/>
        </p:spPr>
        <p:txBody>
          <a:bodyPr wrap="square">
            <a:spAutoFit/>
          </a:bodyPr>
          <a:lstStyle/>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if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vh</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==8)</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putch</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(NULL);</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putch</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(NULL);</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putch</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(NULL);</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h--;</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continue;</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password[h++]=</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vh</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vh</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putch</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vh</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password[h]=='\0';</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br>
              <a:rPr lang="en-US" sz="1800" dirty="0">
                <a:effectLst/>
                <a:latin typeface="Book Antiqua" panose="02040602050305030304" pitchFamily="18" charset="0"/>
                <a:ea typeface="Book Antiqua" panose="02040602050305030304" pitchFamily="18" charset="0"/>
                <a:cs typeface="Book Antiqua" panose="02040602050305030304" pitchFamily="18" charset="0"/>
              </a:rPr>
            </a:b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38195479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6336-A4FB-649A-B8F7-8FCE50FE4D62}"/>
              </a:ext>
            </a:extLst>
          </p:cNvPr>
          <p:cNvSpPr>
            <a:spLocks noGrp="1"/>
          </p:cNvSpPr>
          <p:nvPr>
            <p:ph type="ctrTitle"/>
          </p:nvPr>
        </p:nvSpPr>
        <p:spPr>
          <a:xfrm>
            <a:off x="856648" y="1106905"/>
            <a:ext cx="9123965" cy="1376413"/>
          </a:xfrm>
        </p:spPr>
        <p:txBody>
          <a:bodyPr/>
          <a:lstStyle/>
          <a:p>
            <a:r>
              <a:rPr lang="en-US" dirty="0"/>
              <a:t>Thank you !</a:t>
            </a:r>
            <a:endParaRPr lang="en-IN" dirty="0"/>
          </a:p>
        </p:txBody>
      </p:sp>
      <p:sp>
        <p:nvSpPr>
          <p:cNvPr id="3" name="Subtitle 2">
            <a:extLst>
              <a:ext uri="{FF2B5EF4-FFF2-40B4-BE49-F238E27FC236}">
                <a16:creationId xmlns:a16="http://schemas.microsoft.com/office/drawing/2014/main" id="{0488853C-F6B6-18AF-4E56-8E2574AB2D13}"/>
              </a:ext>
            </a:extLst>
          </p:cNvPr>
          <p:cNvSpPr>
            <a:spLocks noGrp="1"/>
          </p:cNvSpPr>
          <p:nvPr>
            <p:ph type="subTitle" idx="1"/>
          </p:nvPr>
        </p:nvSpPr>
        <p:spPr>
          <a:xfrm>
            <a:off x="856648" y="2618072"/>
            <a:ext cx="9123965" cy="3020728"/>
          </a:xfrm>
        </p:spPr>
        <p:txBody>
          <a:bodyPr>
            <a:normAutofit fontScale="62500" lnSpcReduction="20000"/>
          </a:bodyPr>
          <a:lstStyle/>
          <a:p>
            <a:r>
              <a:rPr lang="en-US" sz="6000" dirty="0" err="1"/>
              <a:t>D.L.sravya</a:t>
            </a:r>
            <a:r>
              <a:rPr lang="en-US" sz="6000" dirty="0"/>
              <a:t>(AP22110010145)</a:t>
            </a:r>
          </a:p>
          <a:p>
            <a:r>
              <a:rPr lang="en-US" sz="6000" dirty="0" err="1"/>
              <a:t>G.satwik</a:t>
            </a:r>
            <a:r>
              <a:rPr lang="en-US" sz="6000" dirty="0"/>
              <a:t>(AP22110010193)</a:t>
            </a:r>
          </a:p>
          <a:p>
            <a:r>
              <a:rPr lang="en-US" sz="6000" dirty="0" err="1"/>
              <a:t>M.Mounika</a:t>
            </a:r>
            <a:r>
              <a:rPr lang="en-US" sz="6000" dirty="0"/>
              <a:t> </a:t>
            </a:r>
            <a:r>
              <a:rPr lang="en-US" sz="6000" dirty="0" err="1"/>
              <a:t>vani</a:t>
            </a:r>
            <a:r>
              <a:rPr lang="en-US" sz="6000" dirty="0"/>
              <a:t>(AP22110010156)</a:t>
            </a:r>
          </a:p>
          <a:p>
            <a:r>
              <a:rPr lang="en-US" sz="6000" dirty="0" err="1"/>
              <a:t>K.hema</a:t>
            </a:r>
            <a:r>
              <a:rPr lang="en-US" sz="6000" dirty="0"/>
              <a:t>(AP22110010169)</a:t>
            </a:r>
            <a:endParaRPr lang="en-IN" sz="6000" dirty="0"/>
          </a:p>
        </p:txBody>
      </p:sp>
    </p:spTree>
    <p:extLst>
      <p:ext uri="{BB962C8B-B14F-4D97-AF65-F5344CB8AC3E}">
        <p14:creationId xmlns:p14="http://schemas.microsoft.com/office/powerpoint/2010/main" val="573823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E865-6D01-5556-B464-B4496DF4F1FC}"/>
              </a:ext>
            </a:extLst>
          </p:cNvPr>
          <p:cNvSpPr>
            <a:spLocks noGrp="1"/>
          </p:cNvSpPr>
          <p:nvPr>
            <p:ph type="title"/>
          </p:nvPr>
        </p:nvSpPr>
        <p:spPr/>
        <p:txBody>
          <a:bodyPr/>
          <a:lstStyle/>
          <a:p>
            <a:r>
              <a:rPr lang="en-US" sz="3600" b="1" kern="0" dirty="0">
                <a:effectLst/>
                <a:latin typeface="Book Antiqua" panose="02040602050305030304" pitchFamily="18" charset="0"/>
              </a:rPr>
              <a:t>Statement of Contributions:</a:t>
            </a:r>
            <a:endParaRPr lang="en-IN" dirty="0"/>
          </a:p>
        </p:txBody>
      </p:sp>
      <p:sp>
        <p:nvSpPr>
          <p:cNvPr id="4" name="TextBox 3">
            <a:extLst>
              <a:ext uri="{FF2B5EF4-FFF2-40B4-BE49-F238E27FC236}">
                <a16:creationId xmlns:a16="http://schemas.microsoft.com/office/drawing/2014/main" id="{0F616240-AEEB-A2B0-143B-EF4C42284561}"/>
              </a:ext>
            </a:extLst>
          </p:cNvPr>
          <p:cNvSpPr txBox="1"/>
          <p:nvPr/>
        </p:nvSpPr>
        <p:spPr>
          <a:xfrm>
            <a:off x="1328287" y="2791326"/>
            <a:ext cx="7875871" cy="3342646"/>
          </a:xfrm>
          <a:prstGeom prst="rect">
            <a:avLst/>
          </a:prstGeom>
          <a:noFill/>
        </p:spPr>
        <p:txBody>
          <a:bodyPr wrap="square">
            <a:spAutoFit/>
          </a:bodyPr>
          <a:lstStyle/>
          <a:p>
            <a:pPr marL="228600" indent="-228600">
              <a:lnSpc>
                <a:spcPct val="107000"/>
              </a:lnSpc>
              <a:spcBef>
                <a:spcPts val="1200"/>
              </a:spcBef>
            </a:pPr>
            <a:endParaRPr lang="en-IN" sz="1800" b="1" kern="0" dirty="0">
              <a:effectLst/>
              <a:latin typeface="Book Antiqua" panose="02040602050305030304" pitchFamily="18" charset="0"/>
            </a:endParaRPr>
          </a:p>
          <a:p>
            <a:pPr>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a:t>
            </a:r>
            <a:r>
              <a:rPr lang="en-US" sz="2800" dirty="0">
                <a:effectLst/>
                <a:latin typeface="Book Antiqua" panose="02040602050305030304" pitchFamily="18" charset="0"/>
                <a:ea typeface="Book Antiqua" panose="02040602050305030304" pitchFamily="18" charset="0"/>
                <a:cs typeface="Book Antiqua" panose="02040602050305030304" pitchFamily="18" charset="0"/>
              </a:rPr>
              <a:t>Give the responsibilities and contributions of the candidate in each paper] [For example: Idea, data simulation, analysis, experimental work, and manuscript writing, etc.]</a:t>
            </a:r>
            <a:endParaRPr lang="en-IN" sz="2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tabLst>
                <a:tab pos="1323975" algn="l"/>
              </a:tabLst>
            </a:pPr>
            <a:r>
              <a:rPr lang="en-US" sz="2800" dirty="0">
                <a:effectLst/>
                <a:latin typeface="Book Antiqua" panose="02040602050305030304" pitchFamily="18" charset="0"/>
                <a:ea typeface="Book Antiqua" panose="02040602050305030304" pitchFamily="18" charset="0"/>
                <a:cs typeface="Book Antiqua" panose="02040602050305030304" pitchFamily="18" charset="0"/>
              </a:rPr>
              <a:t>Paper I: Responsible for XXX, YYY,</a:t>
            </a:r>
            <a:endParaRPr lang="en-IN" sz="2800" dirty="0">
              <a:effectLst/>
              <a:latin typeface="Book Antiqua" panose="02040602050305030304" pitchFamily="18" charset="0"/>
              <a:ea typeface="Book Antiqua" panose="02040602050305030304" pitchFamily="18" charset="0"/>
              <a:cs typeface="Book Antiqua" panose="02040602050305030304" pitchFamily="18" charset="0"/>
            </a:endParaRPr>
          </a:p>
          <a:p>
            <a:pPr>
              <a:lnSpc>
                <a:spcPct val="107000"/>
              </a:lnSpc>
              <a:spcAft>
                <a:spcPts val="800"/>
              </a:spcAft>
              <a:tabLst>
                <a:tab pos="1323975" algn="l"/>
              </a:tabLst>
            </a:pPr>
            <a:r>
              <a:rPr lang="en-US" sz="2800" dirty="0">
                <a:effectLst/>
                <a:latin typeface="Book Antiqua" panose="02040602050305030304" pitchFamily="18" charset="0"/>
                <a:ea typeface="Book Antiqua" panose="02040602050305030304" pitchFamily="18" charset="0"/>
                <a:cs typeface="Book Antiqua" panose="02040602050305030304" pitchFamily="18" charset="0"/>
              </a:rPr>
              <a:t>Paper II: </a:t>
            </a:r>
            <a:endParaRPr lang="en-IN" sz="2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96482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4E79-6630-FA85-D9D8-11A901954CC1}"/>
              </a:ext>
            </a:extLst>
          </p:cNvPr>
          <p:cNvSpPr>
            <a:spLocks noGrp="1"/>
          </p:cNvSpPr>
          <p:nvPr>
            <p:ph type="title"/>
          </p:nvPr>
        </p:nvSpPr>
        <p:spPr/>
        <p:txBody>
          <a:bodyPr/>
          <a:lstStyle/>
          <a:p>
            <a:r>
              <a:rPr lang="en-US" sz="4000" b="1" kern="0" dirty="0">
                <a:effectLst/>
                <a:latin typeface="Book Antiqua" panose="02040602050305030304" pitchFamily="18" charset="0"/>
              </a:rPr>
              <a:t>Abbreviations:</a:t>
            </a:r>
            <a:endParaRPr lang="en-IN" dirty="0"/>
          </a:p>
        </p:txBody>
      </p:sp>
      <p:sp>
        <p:nvSpPr>
          <p:cNvPr id="3" name="Text Placeholder 2">
            <a:extLst>
              <a:ext uri="{FF2B5EF4-FFF2-40B4-BE49-F238E27FC236}">
                <a16:creationId xmlns:a16="http://schemas.microsoft.com/office/drawing/2014/main" id="{7A2EEEF7-01C7-58C9-ABC4-FFA394E1F0C8}"/>
              </a:ext>
            </a:extLst>
          </p:cNvPr>
          <p:cNvSpPr>
            <a:spLocks noGrp="1"/>
          </p:cNvSpPr>
          <p:nvPr>
            <p:ph type="body" sz="half" idx="2"/>
          </p:nvPr>
        </p:nvSpPr>
        <p:spPr/>
        <p:txBody>
          <a:bodyPr>
            <a:normAutofit fontScale="70000" lnSpcReduction="20000"/>
          </a:bodyPr>
          <a:lstStyle/>
          <a:p>
            <a:pPr marL="228600" indent="-228600">
              <a:lnSpc>
                <a:spcPct val="107000"/>
              </a:lnSpc>
              <a:spcBef>
                <a:spcPts val="1200"/>
              </a:spcBef>
            </a:pPr>
            <a:endParaRPr lang="en-IN" sz="1800" b="1" kern="0" dirty="0">
              <a:effectLst/>
              <a:latin typeface="Book Antiqua" panose="02040602050305030304" pitchFamily="18" charset="0"/>
            </a:endParaRPr>
          </a:p>
          <a:p>
            <a:pPr>
              <a:lnSpc>
                <a:spcPct val="107000"/>
              </a:lnSpc>
              <a:spcAft>
                <a:spcPts val="800"/>
              </a:spcAft>
              <a:tabLst>
                <a:tab pos="1323975" algn="l"/>
              </a:tabLs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tabLst>
                <a:tab pos="1323975" algn="l"/>
              </a:tabLst>
            </a:pPr>
            <a:r>
              <a:rPr lang="en-US" sz="4000" dirty="0">
                <a:effectLst/>
                <a:latin typeface="Book Antiqua" panose="02040602050305030304" pitchFamily="18" charset="0"/>
                <a:ea typeface="Book Antiqua" panose="02040602050305030304" pitchFamily="18" charset="0"/>
                <a:cs typeface="Book Antiqua" panose="02040602050305030304" pitchFamily="18" charset="0"/>
              </a:rPr>
              <a:t>AD	Anaerobic Digestion</a:t>
            </a:r>
            <a:endParaRPr lang="en-IN" sz="40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tabLst>
                <a:tab pos="1323975" algn="l"/>
              </a:tabLst>
            </a:pPr>
            <a:r>
              <a:rPr lang="en-US" sz="4000" dirty="0">
                <a:effectLst/>
                <a:latin typeface="Book Antiqua" panose="02040602050305030304" pitchFamily="18" charset="0"/>
                <a:ea typeface="Book Antiqua" panose="02040602050305030304" pitchFamily="18" charset="0"/>
                <a:cs typeface="Book Antiqua" panose="02040602050305030304" pitchFamily="18" charset="0"/>
              </a:rPr>
              <a:t>OLR	Organic Loading Rate</a:t>
            </a:r>
            <a:endParaRPr lang="en-IN" sz="40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tabLst>
                <a:tab pos="1323975" algn="l"/>
              </a:tabLst>
            </a:pPr>
            <a:r>
              <a:rPr lang="en-US" sz="4000" dirty="0">
                <a:effectLst/>
                <a:latin typeface="Book Antiqua" panose="02040602050305030304" pitchFamily="18" charset="0"/>
                <a:ea typeface="Book Antiqua" panose="02040602050305030304" pitchFamily="18" charset="0"/>
                <a:cs typeface="Book Antiqua" panose="02040602050305030304" pitchFamily="18" charset="0"/>
              </a:rPr>
              <a:t>WW	Wastewater</a:t>
            </a:r>
            <a:endParaRPr lang="en-IN" sz="4000" dirty="0">
              <a:effectLst/>
              <a:latin typeface="Book Antiqua" panose="02040602050305030304" pitchFamily="18" charset="0"/>
              <a:ea typeface="Book Antiqua" panose="02040602050305030304" pitchFamily="18" charset="0"/>
              <a:cs typeface="Book Antiqua" panose="02040602050305030304" pitchFamily="18" charset="0"/>
            </a:endParaRPr>
          </a:p>
          <a:p>
            <a:endParaRPr lang="en-IN" dirty="0"/>
          </a:p>
        </p:txBody>
      </p:sp>
    </p:spTree>
    <p:extLst>
      <p:ext uri="{BB962C8B-B14F-4D97-AF65-F5344CB8AC3E}">
        <p14:creationId xmlns:p14="http://schemas.microsoft.com/office/powerpoint/2010/main" val="30378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DA49-F85A-003F-D026-8D2833690A61}"/>
              </a:ext>
            </a:extLst>
          </p:cNvPr>
          <p:cNvSpPr>
            <a:spLocks noGrp="1"/>
          </p:cNvSpPr>
          <p:nvPr>
            <p:ph type="title"/>
          </p:nvPr>
        </p:nvSpPr>
        <p:spPr/>
        <p:txBody>
          <a:bodyPr/>
          <a:lstStyle/>
          <a:p>
            <a:r>
              <a:rPr lang="en-US" dirty="0"/>
              <a:t>List of tables:</a:t>
            </a:r>
            <a:endParaRPr lang="en-IN" dirty="0"/>
          </a:p>
        </p:txBody>
      </p:sp>
      <p:sp>
        <p:nvSpPr>
          <p:cNvPr id="6" name="TextBox 5">
            <a:extLst>
              <a:ext uri="{FF2B5EF4-FFF2-40B4-BE49-F238E27FC236}">
                <a16:creationId xmlns:a16="http://schemas.microsoft.com/office/drawing/2014/main" id="{502A2A5E-92AC-10A9-0520-F0FBD7A68BCA}"/>
              </a:ext>
            </a:extLst>
          </p:cNvPr>
          <p:cNvSpPr txBox="1"/>
          <p:nvPr/>
        </p:nvSpPr>
        <p:spPr>
          <a:xfrm>
            <a:off x="385011" y="2646947"/>
            <a:ext cx="11463704" cy="4264501"/>
          </a:xfrm>
          <a:prstGeom prst="rect">
            <a:avLst/>
          </a:prstGeom>
          <a:noFill/>
        </p:spPr>
        <p:txBody>
          <a:bodyPr wrap="square">
            <a:spAutoFit/>
          </a:bodyPr>
          <a:lstStyle/>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In a movie ticket booking system, the database typically consists of several tables to store and organize various types of information. Below is a generalized list of tables that might be found in such a system:</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Movies: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Fields: Title, Genre, Director, , etc.</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Theaters: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Fields: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TheaterID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Name, Location, Capacity, etc.</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Showtimes: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314877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CB4E-A0E5-A824-7558-288061867442}"/>
              </a:ext>
            </a:extLst>
          </p:cNvPr>
          <p:cNvSpPr>
            <a:spLocks noGrp="1"/>
          </p:cNvSpPr>
          <p:nvPr>
            <p:ph type="title"/>
          </p:nvPr>
        </p:nvSpPr>
        <p:spPr/>
        <p:txBody>
          <a:bodyPr/>
          <a:lstStyle/>
          <a:p>
            <a:r>
              <a:rPr lang="en-US" dirty="0"/>
              <a:t>List of tables:</a:t>
            </a:r>
            <a:endParaRPr lang="en-IN" dirty="0"/>
          </a:p>
        </p:txBody>
      </p:sp>
      <p:sp>
        <p:nvSpPr>
          <p:cNvPr id="4" name="TextBox 3">
            <a:extLst>
              <a:ext uri="{FF2B5EF4-FFF2-40B4-BE49-F238E27FC236}">
                <a16:creationId xmlns:a16="http://schemas.microsoft.com/office/drawing/2014/main" id="{40517528-379B-553A-5EDC-D5F17CB24432}"/>
              </a:ext>
            </a:extLst>
          </p:cNvPr>
          <p:cNvSpPr txBox="1"/>
          <p:nvPr/>
        </p:nvSpPr>
        <p:spPr>
          <a:xfrm>
            <a:off x="462013" y="2406316"/>
            <a:ext cx="8684393" cy="4264501"/>
          </a:xfrm>
          <a:prstGeom prst="rect">
            <a:avLst/>
          </a:prstGeom>
          <a:noFill/>
        </p:spPr>
        <p:txBody>
          <a:bodyPr wrap="square">
            <a:spAutoFit/>
          </a:bodyPr>
          <a:lstStyle/>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Fields: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ShowtimeID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MovieID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TheaterID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StartTime</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EndTime</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Date, etc.</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Seats: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Fields: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SeatID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TheaterID</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RowNumber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800" dirty="0" err="1">
                <a:effectLst/>
                <a:latin typeface="Book Antiqua" panose="02040602050305030304" pitchFamily="18" charset="0"/>
                <a:ea typeface="Book Antiqua" panose="02040602050305030304" pitchFamily="18" charset="0"/>
                <a:cs typeface="Book Antiqua" panose="02040602050305030304" pitchFamily="18" charset="0"/>
              </a:rPr>
              <a:t>SeatNumber</a:t>
            </a: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Status (e.g., available, booked), etc.</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Users: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Fields: User ID, Username, Password (hashed), Email, Phone Number, etc.</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Bookings:</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a:p>
            <a:pPr algn="just">
              <a:lnSpc>
                <a:spcPct val="107000"/>
              </a:lnSpc>
              <a:spcAft>
                <a:spcPts val="800"/>
              </a:spcAft>
            </a:pPr>
            <a:r>
              <a:rPr lang="en-US" sz="1800" dirty="0">
                <a:effectLst/>
                <a:latin typeface="Book Antiqua" panose="02040602050305030304" pitchFamily="18" charset="0"/>
                <a:ea typeface="Book Antiqua" panose="02040602050305030304" pitchFamily="18" charset="0"/>
                <a:cs typeface="Book Antiqua" panose="02040602050305030304" pitchFamily="18" charset="0"/>
              </a:rPr>
              <a:t>Fields: Booking ID, User ID, Showtime ID, Num Tickets, Total Price, Status, etc.</a:t>
            </a:r>
            <a:endParaRPr lang="en-IN"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3099091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32</TotalTime>
  <Words>6923</Words>
  <Application>Microsoft Office PowerPoint</Application>
  <PresentationFormat>Widescreen</PresentationFormat>
  <Paragraphs>570</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Book Antiqua</vt:lpstr>
      <vt:lpstr>Century Gothic</vt:lpstr>
      <vt:lpstr>Wingdings</vt:lpstr>
      <vt:lpstr>Wingdings 3</vt:lpstr>
      <vt:lpstr>Ion Boardroom</vt:lpstr>
      <vt:lpstr>Movie tickets booking system </vt:lpstr>
      <vt:lpstr>ABSTRACT:</vt:lpstr>
      <vt:lpstr>PowerPoint Presentation</vt:lpstr>
      <vt:lpstr>INTRODUCTION:</vt:lpstr>
      <vt:lpstr>List of Publications :</vt:lpstr>
      <vt:lpstr>Statement of Contributions:</vt:lpstr>
      <vt:lpstr>Abbreviations:</vt:lpstr>
      <vt:lpstr>List of tables:</vt:lpstr>
      <vt:lpstr>List of tables:</vt:lpstr>
      <vt:lpstr>Payments:</vt:lpstr>
      <vt:lpstr>-</vt:lpstr>
      <vt:lpstr>Introduction to Movie Ticket Booking System:</vt:lpstr>
      <vt:lpstr>Background: </vt:lpstr>
      <vt:lpstr>PowerPoint Presentation</vt:lpstr>
      <vt:lpstr>Accessibility:  </vt:lpstr>
      <vt:lpstr>Key Features:</vt:lpstr>
      <vt:lpstr>PowerPoint Presentation</vt:lpstr>
      <vt:lpstr>PowerPoint Presentation</vt:lpstr>
      <vt:lpstr>PowerPoint Presentation</vt:lpstr>
      <vt:lpstr>Methodology:</vt:lpstr>
      <vt:lpstr>PowerPoint Presentation</vt:lpstr>
      <vt:lpstr>PowerPoint Presentation</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tickets booking system </dc:title>
  <dc:creator>DOGIPARTHY SRAVYA</dc:creator>
  <cp:lastModifiedBy>DOGIPARTHY SRAVYA</cp:lastModifiedBy>
  <cp:revision>1</cp:revision>
  <dcterms:created xsi:type="dcterms:W3CDTF">2023-12-11T09:01:55Z</dcterms:created>
  <dcterms:modified xsi:type="dcterms:W3CDTF">2023-12-11T09:34:32Z</dcterms:modified>
</cp:coreProperties>
</file>