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AF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0A5C-15AB-4F18-A05E-7FFAFA5593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D552C5-90E3-40DB-A104-6CE922568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0718DC-4234-4C29-AB53-23254D12901E}"/>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5" name="Footer Placeholder 4">
            <a:extLst>
              <a:ext uri="{FF2B5EF4-FFF2-40B4-BE49-F238E27FC236}">
                <a16:creationId xmlns:a16="http://schemas.microsoft.com/office/drawing/2014/main" id="{B8D0A0BF-B533-49C6-940B-0CF0D01A64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783EDB-A9B5-4BCA-A8C1-F84383538279}"/>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406388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1D8D-E71C-42A6-BBEB-A21E084FD2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637555-AC5C-4090-9BB3-A23A729BA5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04FC2B-477B-4C89-916F-337F3078D795}"/>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5" name="Footer Placeholder 4">
            <a:extLst>
              <a:ext uri="{FF2B5EF4-FFF2-40B4-BE49-F238E27FC236}">
                <a16:creationId xmlns:a16="http://schemas.microsoft.com/office/drawing/2014/main" id="{E74165B6-231C-426B-A82D-232CFA7D4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503FC0-1A3B-409B-AF3B-E2F4F5DE4872}"/>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216211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95618A-DC8E-4135-BC30-F73427B43C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04611F-595D-46C0-93D7-036AF209D7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16E3F0-4091-4768-9646-99F0CECF27FF}"/>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5" name="Footer Placeholder 4">
            <a:extLst>
              <a:ext uri="{FF2B5EF4-FFF2-40B4-BE49-F238E27FC236}">
                <a16:creationId xmlns:a16="http://schemas.microsoft.com/office/drawing/2014/main" id="{8FB238F5-377C-4D4F-90A5-2133890221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8AF69C-27D6-412E-9473-CE364BD9AFC9}"/>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228890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2290-A7E8-4082-A257-D9ECF5C537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897143-9FDD-40CF-B8E3-0EC51D0AB0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AB2D09-07C2-4F6B-BFF1-62CE2BD46B09}"/>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5" name="Footer Placeholder 4">
            <a:extLst>
              <a:ext uri="{FF2B5EF4-FFF2-40B4-BE49-F238E27FC236}">
                <a16:creationId xmlns:a16="http://schemas.microsoft.com/office/drawing/2014/main" id="{ABFFC49A-1550-4F59-BA0B-E8980C17D3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4D3F32-4074-4A95-8788-81741D3F7D45}"/>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12198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BC62-E324-4B7C-9B3A-52EBB9A765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700698-04AF-4840-BAF5-D7768F1B8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838866-01CB-4452-8E6C-F36C188401F3}"/>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5" name="Footer Placeholder 4">
            <a:extLst>
              <a:ext uri="{FF2B5EF4-FFF2-40B4-BE49-F238E27FC236}">
                <a16:creationId xmlns:a16="http://schemas.microsoft.com/office/drawing/2014/main" id="{98CB39EC-408B-4763-B201-048D05CA2B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3452A2-AB08-47ED-91F0-A6F38FF581D5}"/>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1182609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5FFA-4EDA-431D-A057-BBF172FB4A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8FB96E-05CF-49D2-86D0-5984F6D2F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604DBE-4BC7-4B5F-88C0-201B427C84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E2129A-F36B-44CF-A09C-95A07C70A8C1}"/>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6" name="Footer Placeholder 5">
            <a:extLst>
              <a:ext uri="{FF2B5EF4-FFF2-40B4-BE49-F238E27FC236}">
                <a16:creationId xmlns:a16="http://schemas.microsoft.com/office/drawing/2014/main" id="{18E4AFE4-5451-479F-B535-F9F0806249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226C4E-B505-437D-BF23-3B56A5AA6F61}"/>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319096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E13C-3F97-4AAB-83DA-AC2225E6C9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470CC7-A792-4653-A708-A59C67CB8F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050BD-A76C-402A-9D15-F67180DA28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0FABED-2AB3-4DE4-9B7B-1C0C36692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C040D-F3E1-418C-926C-C8F9F1D33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5C83F1-F8F7-4837-9F2A-E5F3DAFF1C12}"/>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8" name="Footer Placeholder 7">
            <a:extLst>
              <a:ext uri="{FF2B5EF4-FFF2-40B4-BE49-F238E27FC236}">
                <a16:creationId xmlns:a16="http://schemas.microsoft.com/office/drawing/2014/main" id="{6F06E99B-C6CF-43C7-8E50-71D466CC15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51DDDD-7B0C-445B-A794-352DBAB7E0E9}"/>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3821997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A79B-920D-4BAD-BC30-2815AD9481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8133E3-1B2A-4562-A107-3127F8D9C424}"/>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4" name="Footer Placeholder 3">
            <a:extLst>
              <a:ext uri="{FF2B5EF4-FFF2-40B4-BE49-F238E27FC236}">
                <a16:creationId xmlns:a16="http://schemas.microsoft.com/office/drawing/2014/main" id="{78538B1C-AED0-4104-9750-F09A15C044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73A37D-A0F8-415B-83A6-2558C2D4B60E}"/>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4003770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223CB-1540-4841-BE3A-C283F5C2540F}"/>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3" name="Footer Placeholder 2">
            <a:extLst>
              <a:ext uri="{FF2B5EF4-FFF2-40B4-BE49-F238E27FC236}">
                <a16:creationId xmlns:a16="http://schemas.microsoft.com/office/drawing/2014/main" id="{F8AC2F9F-3243-4E8D-9F00-24B8E6C9B7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BBC9C8-F60B-4969-83F9-B9C73C4BBA52}"/>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231102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DA71-A339-47F4-AC52-530EA3293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5AF60C-B729-4738-B4F0-A4E94FF47D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3FD4BD-A84F-4054-AABF-15B9603C7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600BD-4F90-4CDC-BB67-D1F489006136}"/>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6" name="Footer Placeholder 5">
            <a:extLst>
              <a:ext uri="{FF2B5EF4-FFF2-40B4-BE49-F238E27FC236}">
                <a16:creationId xmlns:a16="http://schemas.microsoft.com/office/drawing/2014/main" id="{103B0A7E-C4ED-42CC-A7E1-A2A7D27A2A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1E8CC2-84C9-40ED-AB3F-DF2E0D561ED0}"/>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274894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87CE-7975-4D62-A8DB-1A410A36D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78D53F-68CE-4F30-B81A-0A127D2058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2B1219-33B7-4902-8057-84118A1FF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D370C-5669-4CB1-BFAA-3BB0702C4737}"/>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6" name="Footer Placeholder 5">
            <a:extLst>
              <a:ext uri="{FF2B5EF4-FFF2-40B4-BE49-F238E27FC236}">
                <a16:creationId xmlns:a16="http://schemas.microsoft.com/office/drawing/2014/main" id="{E6A0DED0-51FC-418C-B266-CCCFA22FCB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FA907D-F454-4DC6-988C-32175E6862A1}"/>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243903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D3166-C453-46C6-848C-2A51C9F22E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44271A-58AD-474A-8AB8-CA65D5A46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72FF77-3C45-40B9-B305-F209590931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A9473-0DFD-4ED4-892A-C74B3D28B26B}" type="datetimeFigureOut">
              <a:rPr lang="en-IN" smtClean="0"/>
              <a:t>01-10-2021</a:t>
            </a:fld>
            <a:endParaRPr lang="en-IN"/>
          </a:p>
        </p:txBody>
      </p:sp>
      <p:sp>
        <p:nvSpPr>
          <p:cNvPr id="5" name="Footer Placeholder 4">
            <a:extLst>
              <a:ext uri="{FF2B5EF4-FFF2-40B4-BE49-F238E27FC236}">
                <a16:creationId xmlns:a16="http://schemas.microsoft.com/office/drawing/2014/main" id="{E01CA065-7B42-40FF-B01E-01BAEB3F96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18A506-5C7D-42F3-8CC0-1F67BE6C4F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D5C05-FB71-43D9-8A63-EFE4AFF654FB}" type="slidenum">
              <a:rPr lang="en-IN" smtClean="0"/>
              <a:t>‹#›</a:t>
            </a:fld>
            <a:endParaRPr lang="en-IN"/>
          </a:p>
        </p:txBody>
      </p:sp>
    </p:spTree>
    <p:extLst>
      <p:ext uri="{BB962C8B-B14F-4D97-AF65-F5344CB8AC3E}">
        <p14:creationId xmlns:p14="http://schemas.microsoft.com/office/powerpoint/2010/main" val="800911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maize-corn-crops-plant-green-35882/" TargetMode="External"/><Relationship Id="rId7" Type="http://schemas.openxmlformats.org/officeDocument/2006/relationships/image" Target="../media/image5.tmp"/><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4.tmp"/><Relationship Id="rId5" Type="http://schemas.openxmlformats.org/officeDocument/2006/relationships/image" Target="../media/image3.tmp"/><Relationship Id="rId4" Type="http://schemas.openxmlformats.org/officeDocument/2006/relationships/image" Target="../media/image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1004D8-17FC-467C-AB02-2188ECD070B1}"/>
              </a:ext>
            </a:extLst>
          </p:cNvPr>
          <p:cNvSpPr>
            <a:spLocks noGrp="1"/>
          </p:cNvSpPr>
          <p:nvPr>
            <p:ph type="title"/>
          </p:nvPr>
        </p:nvSpPr>
        <p:spPr>
          <a:xfrm>
            <a:off x="0" y="0"/>
            <a:ext cx="12192000" cy="1233995"/>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pPr algn="ctr"/>
            <a:br>
              <a:rPr lang="en-US" dirty="0">
                <a:effectLst>
                  <a:outerShdw blurRad="38100" dist="38100" dir="2700000" algn="tl">
                    <a:srgbClr val="000000">
                      <a:alpha val="43137"/>
                    </a:srgbClr>
                  </a:outerShdw>
                </a:effectLst>
                <a:latin typeface="Modern Love" panose="04090805081005020601" pitchFamily="82" charset="0"/>
              </a:rPr>
            </a:br>
            <a:r>
              <a:rPr lang="en-US" b="1" dirty="0">
                <a:effectLst>
                  <a:outerShdw blurRad="38100" dist="38100" dir="2700000" algn="tl">
                    <a:srgbClr val="000000">
                      <a:alpha val="43137"/>
                    </a:srgbClr>
                  </a:outerShdw>
                </a:effectLst>
                <a:latin typeface="Gabriola" panose="04040605051002020D02" pitchFamily="82" charset="0"/>
              </a:rPr>
              <a:t>ZERO HUNGER</a:t>
            </a:r>
            <a:br>
              <a:rPr lang="en-US" b="1" dirty="0">
                <a:latin typeface="Modern Love" panose="04090805081005020601" pitchFamily="82" charset="0"/>
              </a:rPr>
            </a:br>
            <a:r>
              <a:rPr lang="en-US" sz="1800" b="1"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COMPLETED BY: GAYATRI SHAMBU SHASTRI, SAI SRAVYA AMANCHERLA, MUDUGANTI SATHWIKA, DARIPALLI  APARNA </a:t>
            </a:r>
            <a:br>
              <a:rPr lang="en-US" sz="1800" b="1"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br>
            <a:r>
              <a:rPr lang="en-US" sz="1800" b="1"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G. NARAYANAMMA INSTITUTE OF TECHNOLOGY AND SCIENCE</a:t>
            </a:r>
            <a:br>
              <a:rPr lang="en-US" b="1" dirty="0">
                <a:latin typeface="Cambria Math" panose="02040503050406030204" pitchFamily="18" charset="0"/>
                <a:ea typeface="Cambria Math" panose="02040503050406030204" pitchFamily="18" charset="0"/>
              </a:rPr>
            </a:br>
            <a:endParaRPr lang="en-IN" b="1" dirty="0">
              <a:latin typeface="Cambria Math" panose="02040503050406030204" pitchFamily="18" charset="0"/>
              <a:ea typeface="Cambria Math" panose="02040503050406030204" pitchFamily="18" charset="0"/>
            </a:endParaRPr>
          </a:p>
        </p:txBody>
      </p:sp>
      <p:pic>
        <p:nvPicPr>
          <p:cNvPr id="8" name="Content Placeholder 7">
            <a:extLst>
              <a:ext uri="{FF2B5EF4-FFF2-40B4-BE49-F238E27FC236}">
                <a16:creationId xmlns:a16="http://schemas.microsoft.com/office/drawing/2014/main" id="{A6B61B68-814D-4F9D-81F5-E1F7502B5CEE}"/>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369080" y="-10568"/>
            <a:ext cx="683837" cy="1233992"/>
          </a:xfrm>
        </p:spPr>
      </p:pic>
      <p:sp>
        <p:nvSpPr>
          <p:cNvPr id="6" name="Content Placeholder 5">
            <a:extLst>
              <a:ext uri="{FF2B5EF4-FFF2-40B4-BE49-F238E27FC236}">
                <a16:creationId xmlns:a16="http://schemas.microsoft.com/office/drawing/2014/main" id="{8E264ECD-A51E-4FEA-A73D-2F6A2C7E5238}"/>
              </a:ext>
            </a:extLst>
          </p:cNvPr>
          <p:cNvSpPr>
            <a:spLocks noGrp="1"/>
          </p:cNvSpPr>
          <p:nvPr>
            <p:ph sz="half" idx="2"/>
          </p:nvPr>
        </p:nvSpPr>
        <p:spPr>
          <a:xfrm>
            <a:off x="0" y="1233995"/>
            <a:ext cx="4429957" cy="5624005"/>
          </a:xfrm>
        </p:spPr>
        <p:txBody>
          <a:bodyPr>
            <a:normAutofit lnSpcReduction="10000"/>
          </a:bodyPr>
          <a:lstStyle/>
          <a:p>
            <a:pPr marL="0" indent="0">
              <a:buNone/>
            </a:pPr>
            <a:r>
              <a:rPr lang="en-US" sz="1600" b="1" u="sng" dirty="0">
                <a:latin typeface="Cambria Math" panose="02040503050406030204" pitchFamily="18" charset="0"/>
                <a:ea typeface="Cambria Math" panose="02040503050406030204" pitchFamily="18" charset="0"/>
              </a:rPr>
              <a:t>INTRODUCTION: </a:t>
            </a:r>
          </a:p>
          <a:p>
            <a:pPr marL="0" indent="0">
              <a:buNone/>
            </a:pPr>
            <a:r>
              <a:rPr lang="en-US" sz="1200" dirty="0">
                <a:latin typeface="Cambria Math" panose="02040503050406030204" pitchFamily="18" charset="0"/>
                <a:ea typeface="Cambria Math" panose="02040503050406030204" pitchFamily="18" charset="0"/>
              </a:rPr>
              <a:t>Agriculture has been the backbone of Telangana's economy for a long time. There are multiple ways to increase and improve the crop yield and the quality of the crops. In this case study, we have directed to predict the price of the crop, for which we used real time data of crops </a:t>
            </a:r>
            <a:r>
              <a:rPr lang="en-US" sz="1200" b="1" dirty="0">
                <a:latin typeface="Cambria Math" panose="02040503050406030204" pitchFamily="18" charset="0"/>
                <a:ea typeface="Cambria Math" panose="02040503050406030204" pitchFamily="18" charset="0"/>
              </a:rPr>
              <a:t>Groundnut, Maize, and Bengal Gram</a:t>
            </a:r>
            <a:r>
              <a:rPr lang="en-US" sz="1200" dirty="0">
                <a:latin typeface="Cambria Math" panose="02040503050406030204" pitchFamily="18" charset="0"/>
                <a:ea typeface="Cambria Math" panose="02040503050406030204" pitchFamily="18" charset="0"/>
              </a:rPr>
              <a:t>. We have analyzed the type of crop, current price, and its location of harvest in Telangana. By analyzing these features we could predict the price of the crop.</a:t>
            </a:r>
          </a:p>
          <a:p>
            <a:pPr marL="0" indent="0">
              <a:buNone/>
            </a:pPr>
            <a:r>
              <a:rPr lang="en-US" sz="1600" b="1" u="sng" dirty="0">
                <a:latin typeface="Cambria Math" panose="02040503050406030204" pitchFamily="18" charset="0"/>
                <a:ea typeface="Cambria Math" panose="02040503050406030204" pitchFamily="18" charset="0"/>
              </a:rPr>
              <a:t>METHODOLOGY: </a:t>
            </a:r>
          </a:p>
          <a:p>
            <a:pPr marL="0" indent="0">
              <a:buNone/>
            </a:pPr>
            <a:r>
              <a:rPr lang="en-IN" sz="1200" dirty="0">
                <a:latin typeface="Cambria Math" panose="02040503050406030204" pitchFamily="18" charset="0"/>
                <a:ea typeface="Cambria Math" panose="02040503050406030204" pitchFamily="18" charset="0"/>
              </a:rPr>
              <a:t>The following workflow has been followed for developing our model:</a:t>
            </a:r>
          </a:p>
          <a:p>
            <a:pPr marL="0" indent="0">
              <a:buNone/>
            </a:pPr>
            <a:r>
              <a:rPr lang="en-US" sz="1200" b="1" u="sng" dirty="0">
                <a:latin typeface="Cambria Math" panose="02040503050406030204" pitchFamily="18" charset="0"/>
                <a:ea typeface="Cambria Math" panose="02040503050406030204" pitchFamily="18" charset="0"/>
              </a:rPr>
              <a:t>1.Data Preprocessing: </a:t>
            </a:r>
            <a:r>
              <a:rPr lang="en-US" sz="1200" b="1" dirty="0">
                <a:latin typeface="Cambria Math" panose="02040503050406030204" pitchFamily="18" charset="0"/>
                <a:ea typeface="Cambria Math" panose="02040503050406030204" pitchFamily="18" charset="0"/>
              </a:rPr>
              <a:t> </a:t>
            </a:r>
            <a:r>
              <a:rPr lang="en-US" sz="1200" dirty="0">
                <a:latin typeface="Cambria Math" panose="02040503050406030204" pitchFamily="18" charset="0"/>
                <a:ea typeface="Cambria Math" panose="02040503050406030204" pitchFamily="18" charset="0"/>
              </a:rPr>
              <a:t>Data Preprocessing is a data mining technique used to transform the raw data into useful and efficient format. The data here goes through 2 stages:</a:t>
            </a:r>
            <a:br>
              <a:rPr lang="en-US" sz="1200" dirty="0">
                <a:latin typeface="Cambria Math" panose="02040503050406030204" pitchFamily="18" charset="0"/>
                <a:ea typeface="Cambria Math" panose="02040503050406030204" pitchFamily="18" charset="0"/>
              </a:rPr>
            </a:br>
            <a:r>
              <a:rPr lang="en-US" sz="1200" b="1" u="sng" dirty="0">
                <a:latin typeface="Cambria Math" panose="02040503050406030204" pitchFamily="18" charset="0"/>
                <a:ea typeface="Cambria Math" panose="02040503050406030204" pitchFamily="18" charset="0"/>
              </a:rPr>
              <a:t>1. Data Cleaning: </a:t>
            </a:r>
            <a:r>
              <a:rPr lang="en-US" sz="1200" dirty="0">
                <a:latin typeface="Cambria Math" panose="02040503050406030204" pitchFamily="18" charset="0"/>
                <a:ea typeface="Cambria Math" panose="02040503050406030204" pitchFamily="18" charset="0"/>
              </a:rPr>
              <a:t>It is very important for data to be error free and free of unwanted data.</a:t>
            </a:r>
            <a:br>
              <a:rPr lang="en-US" sz="1200" dirty="0">
                <a:latin typeface="Cambria Math" panose="02040503050406030204" pitchFamily="18" charset="0"/>
                <a:ea typeface="Cambria Math" panose="02040503050406030204" pitchFamily="18" charset="0"/>
              </a:rPr>
            </a:br>
            <a:r>
              <a:rPr lang="en-US" sz="1200" b="1" u="sng" dirty="0">
                <a:latin typeface="Cambria Math" panose="02040503050406030204" pitchFamily="18" charset="0"/>
                <a:ea typeface="Cambria Math" panose="02040503050406030204" pitchFamily="18" charset="0"/>
              </a:rPr>
              <a:t>2. Data Transformation: </a:t>
            </a:r>
            <a:r>
              <a:rPr lang="en-US" sz="1200" dirty="0">
                <a:latin typeface="Cambria Math" panose="02040503050406030204" pitchFamily="18" charset="0"/>
                <a:ea typeface="Cambria Math" panose="02040503050406030204" pitchFamily="18" charset="0"/>
              </a:rPr>
              <a:t>Data Transformation is transformation of the datasets mathematically</a:t>
            </a:r>
          </a:p>
          <a:p>
            <a:pPr marL="0" indent="0">
              <a:buNone/>
            </a:pPr>
            <a:r>
              <a:rPr lang="en-US" sz="1200" b="1" u="sng" dirty="0">
                <a:latin typeface="Cambria Math" panose="02040503050406030204" pitchFamily="18" charset="0"/>
                <a:ea typeface="Cambria Math" panose="02040503050406030204" pitchFamily="18" charset="0"/>
              </a:rPr>
              <a:t>2.Exploratory data analysis: </a:t>
            </a:r>
            <a:r>
              <a:rPr lang="en-US" sz="1200" b="1" dirty="0">
                <a:latin typeface="Cambria Math" panose="02040503050406030204" pitchFamily="18" charset="0"/>
                <a:ea typeface="Cambria Math" panose="02040503050406030204" pitchFamily="18" charset="0"/>
              </a:rPr>
              <a:t> </a:t>
            </a:r>
            <a:r>
              <a:rPr lang="en-US" sz="1200" dirty="0">
                <a:latin typeface="Cambria Math" panose="02040503050406030204" pitchFamily="18" charset="0"/>
                <a:ea typeface="Cambria Math" panose="02040503050406030204" pitchFamily="18" charset="0"/>
              </a:rPr>
              <a:t>is an approach to understand the datasets more keenly by the means of visual elements like scatter plots, bar plots, etc. This allows us to identify the trends in the data more accurately and to perform analysis accordingly. </a:t>
            </a:r>
          </a:p>
          <a:p>
            <a:pPr marL="0" indent="0">
              <a:buNone/>
            </a:pPr>
            <a:r>
              <a:rPr lang="en-US" sz="1200" b="1" u="sng" dirty="0">
                <a:latin typeface="Cambria Math" panose="02040503050406030204" pitchFamily="18" charset="0"/>
                <a:ea typeface="Cambria Math" panose="02040503050406030204" pitchFamily="18" charset="0"/>
              </a:rPr>
              <a:t>3. Data Visualization:</a:t>
            </a:r>
            <a:r>
              <a:rPr lang="en-IN" sz="1200" b="1" dirty="0">
                <a:latin typeface="Cambria Math" panose="02040503050406030204" pitchFamily="18" charset="0"/>
                <a:ea typeface="Cambria Math" panose="02040503050406030204" pitchFamily="18" charset="0"/>
              </a:rPr>
              <a:t> </a:t>
            </a:r>
            <a:r>
              <a:rPr lang="en-IN" sz="1200" dirty="0">
                <a:latin typeface="Cambria Math" panose="02040503050406030204" pitchFamily="18" charset="0"/>
                <a:ea typeface="Cambria Math" panose="02040503050406030204" pitchFamily="18" charset="0"/>
              </a:rPr>
              <a:t>This has been implemented using Tableau. The adjacent chart is an example of how we used Data Visualization concept. </a:t>
            </a:r>
            <a:br>
              <a:rPr lang="en-IN" sz="1200" dirty="0">
                <a:latin typeface="Cambria Math" panose="02040503050406030204" pitchFamily="18" charset="0"/>
                <a:ea typeface="Cambria Math" panose="02040503050406030204" pitchFamily="18" charset="0"/>
              </a:rPr>
            </a:br>
            <a:r>
              <a:rPr lang="en-IN" sz="1200" dirty="0">
                <a:latin typeface="Cambria Math" panose="02040503050406030204" pitchFamily="18" charset="0"/>
                <a:ea typeface="Cambria Math" panose="02040503050406030204" pitchFamily="18" charset="0"/>
              </a:rPr>
              <a:t>The Chart is called Packed Bubble Chart. Here size and optionally colour of bubbles are used to visualize the data for which we need 1 or 2 dimensions against 1 or 2 measures to build this chart.</a:t>
            </a:r>
            <a:endParaRPr lang="en-US" sz="1200" u="sng" dirty="0">
              <a:latin typeface="Cambria Math" panose="02040503050406030204" pitchFamily="18" charset="0"/>
              <a:ea typeface="Cambria Math" panose="02040503050406030204" pitchFamily="18" charset="0"/>
            </a:endParaRPr>
          </a:p>
        </p:txBody>
      </p:sp>
      <p:pic>
        <p:nvPicPr>
          <p:cNvPr id="9" name="Content Placeholder 7">
            <a:extLst>
              <a:ext uri="{FF2B5EF4-FFF2-40B4-BE49-F238E27FC236}">
                <a16:creationId xmlns:a16="http://schemas.microsoft.com/office/drawing/2014/main" id="{56161178-AE82-44D6-A97E-F4C5F035299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71022" y="0"/>
            <a:ext cx="683837" cy="1233992"/>
          </a:xfrm>
          <a:prstGeom prst="rect">
            <a:avLst/>
          </a:prstGeom>
        </p:spPr>
      </p:pic>
      <p:pic>
        <p:nvPicPr>
          <p:cNvPr id="12" name="Picture 11">
            <a:extLst>
              <a:ext uri="{FF2B5EF4-FFF2-40B4-BE49-F238E27FC236}">
                <a16:creationId xmlns:a16="http://schemas.microsoft.com/office/drawing/2014/main" id="{B8DDD7DC-2236-4C2B-B2DF-823BB622F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8088" y="4245528"/>
            <a:ext cx="2545166" cy="2303755"/>
          </a:xfrm>
          <a:prstGeom prst="rect">
            <a:avLst/>
          </a:prstGeom>
        </p:spPr>
      </p:pic>
      <p:sp>
        <p:nvSpPr>
          <p:cNvPr id="14" name="TextBox 13">
            <a:extLst>
              <a:ext uri="{FF2B5EF4-FFF2-40B4-BE49-F238E27FC236}">
                <a16:creationId xmlns:a16="http://schemas.microsoft.com/office/drawing/2014/main" id="{C02943E7-A4F5-4C17-9E72-851091A1B852}"/>
              </a:ext>
            </a:extLst>
          </p:cNvPr>
          <p:cNvSpPr txBox="1"/>
          <p:nvPr/>
        </p:nvSpPr>
        <p:spPr>
          <a:xfrm>
            <a:off x="4429957" y="1360199"/>
            <a:ext cx="3098307" cy="1569660"/>
          </a:xfrm>
          <a:prstGeom prst="rect">
            <a:avLst/>
          </a:prstGeom>
          <a:noFill/>
        </p:spPr>
        <p:txBody>
          <a:bodyPr wrap="square" rtlCol="0">
            <a:spAutoFit/>
          </a:bodyPr>
          <a:lstStyle/>
          <a:p>
            <a:r>
              <a:rPr lang="en-US" sz="1200" b="1" u="sng" dirty="0">
                <a:solidFill>
                  <a:prstClr val="black"/>
                </a:solidFill>
                <a:latin typeface="Cambria Math" panose="02040503050406030204" pitchFamily="18" charset="0"/>
                <a:ea typeface="Cambria Math" panose="02040503050406030204" pitchFamily="18" charset="0"/>
              </a:rPr>
              <a:t>4.</a:t>
            </a:r>
            <a:r>
              <a:rPr kumimoji="0" lang="en-US" sz="1200" b="1" i="0" u="sng"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XGBoost Model:</a:t>
            </a:r>
            <a:r>
              <a:rPr kumimoji="0" lang="en-US" sz="1200" b="1" i="0"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kumimoji="0" lang="en-US" sz="1200" b="0" i="0"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XGBoost is a decision-tree-based ensemble Machine Learning algorithm that uses a gradient boosting framework. In prediction problems involving unstructured data (images, text, etc.) artificial neural networks tend to outperform all other algorithms or frameworks.</a:t>
            </a:r>
            <a:endParaRPr lang="en-IN" dirty="0"/>
          </a:p>
        </p:txBody>
      </p:sp>
      <p:sp>
        <p:nvSpPr>
          <p:cNvPr id="16" name="TextBox 15">
            <a:extLst>
              <a:ext uri="{FF2B5EF4-FFF2-40B4-BE49-F238E27FC236}">
                <a16:creationId xmlns:a16="http://schemas.microsoft.com/office/drawing/2014/main" id="{B5EE4687-4D5A-450C-9C5E-807A5162466F}"/>
              </a:ext>
            </a:extLst>
          </p:cNvPr>
          <p:cNvSpPr txBox="1"/>
          <p:nvPr/>
        </p:nvSpPr>
        <p:spPr>
          <a:xfrm>
            <a:off x="7930718" y="1233993"/>
            <a:ext cx="2885243" cy="1255728"/>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b="1" u="sng" dirty="0">
                <a:solidFill>
                  <a:prstClr val="black"/>
                </a:solidFill>
                <a:latin typeface="Cambria Math" panose="02040503050406030204" pitchFamily="18" charset="0"/>
                <a:ea typeface="Cambria Math" panose="02040503050406030204" pitchFamily="18" charset="0"/>
              </a:rPr>
              <a:t>RESULT</a:t>
            </a:r>
            <a:r>
              <a:rPr kumimoji="0" lang="en-US" sz="1600" b="1" i="0" u="sng"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br>
              <a:rPr kumimoji="0" lang="en-US" sz="1600" b="0" i="0" u="sng"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br>
            <a:r>
              <a:rPr kumimoji="0" lang="en-US" sz="1200" b="0" i="0"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In order to predict the price, we have studied the type of crop, variety of crop and the current price of the crop. The statistics are as below:</a:t>
            </a:r>
            <a:endParaRPr kumimoji="0" lang="en-US" sz="1600" b="0" i="0" u="sng"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endParaRPr lang="en-IN" dirty="0"/>
          </a:p>
        </p:txBody>
      </p:sp>
      <p:pic>
        <p:nvPicPr>
          <p:cNvPr id="18" name="Picture 17">
            <a:extLst>
              <a:ext uri="{FF2B5EF4-FFF2-40B4-BE49-F238E27FC236}">
                <a16:creationId xmlns:a16="http://schemas.microsoft.com/office/drawing/2014/main" id="{7C0A6AB1-8B65-4849-9CAA-1C8768AD92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4097" y="3106296"/>
            <a:ext cx="1720455" cy="1622904"/>
          </a:xfrm>
          <a:prstGeom prst="rect">
            <a:avLst/>
          </a:prstGeom>
        </p:spPr>
      </p:pic>
      <p:pic>
        <p:nvPicPr>
          <p:cNvPr id="22" name="Picture 21">
            <a:extLst>
              <a:ext uri="{FF2B5EF4-FFF2-40B4-BE49-F238E27FC236}">
                <a16:creationId xmlns:a16="http://schemas.microsoft.com/office/drawing/2014/main" id="{9999804D-63CE-4536-9DF6-818C23ABCB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55068" y="1850570"/>
            <a:ext cx="1592383" cy="1700843"/>
          </a:xfrm>
          <a:prstGeom prst="rect">
            <a:avLst/>
          </a:prstGeom>
        </p:spPr>
      </p:pic>
      <p:sp>
        <p:nvSpPr>
          <p:cNvPr id="24" name="TextBox 23">
            <a:extLst>
              <a:ext uri="{FF2B5EF4-FFF2-40B4-BE49-F238E27FC236}">
                <a16:creationId xmlns:a16="http://schemas.microsoft.com/office/drawing/2014/main" id="{F66AFEDC-BFBA-4DB2-ACB1-D1D4CCACCDA4}"/>
              </a:ext>
            </a:extLst>
          </p:cNvPr>
          <p:cNvSpPr txBox="1"/>
          <p:nvPr/>
        </p:nvSpPr>
        <p:spPr>
          <a:xfrm>
            <a:off x="7242087" y="4862404"/>
            <a:ext cx="4814656" cy="1815882"/>
          </a:xfrm>
          <a:prstGeom prst="rect">
            <a:avLst/>
          </a:prstGeom>
          <a:noFill/>
        </p:spPr>
        <p:txBody>
          <a:bodyPr wrap="square" rtlCol="0">
            <a:spAutoFit/>
          </a:bodyPr>
          <a:lstStyle/>
          <a:p>
            <a:r>
              <a:rPr lang="en-US" sz="1600" b="1" u="sng" dirty="0">
                <a:latin typeface="Cambria Math" panose="02040503050406030204" pitchFamily="18" charset="0"/>
                <a:ea typeface="Cambria Math" panose="02040503050406030204" pitchFamily="18" charset="0"/>
              </a:rPr>
              <a:t>Conclusion:</a:t>
            </a:r>
            <a:br>
              <a:rPr lang="en-US" sz="1600" u="sng" dirty="0">
                <a:latin typeface="Cambria Math" panose="02040503050406030204" pitchFamily="18" charset="0"/>
                <a:ea typeface="Cambria Math" panose="02040503050406030204" pitchFamily="18" charset="0"/>
              </a:rPr>
            </a:br>
            <a:r>
              <a:rPr lang="en-US" sz="1200" dirty="0">
                <a:latin typeface="Cambria Math" panose="02040503050406030204" pitchFamily="18" charset="0"/>
                <a:ea typeface="Cambria Math" panose="02040503050406030204" pitchFamily="18" charset="0"/>
              </a:rPr>
              <a:t>In this study, certain Data Analytics techniques and Machine Learning model were adopted to estimate crop price analysis with real-time data. Linear Regression is employed for discovering important information from the agricultural datasets. Using this real-time data and Machine Learning model we could predict the price of the crop at different regions of Telangana for different volumes. XGBoost Model is giving the highest accuracy of 99.9960 %, hence we will use XGBoost Model for prediction and is reliable.</a:t>
            </a:r>
          </a:p>
        </p:txBody>
      </p:sp>
      <p:pic>
        <p:nvPicPr>
          <p:cNvPr id="26" name="Picture 25">
            <a:extLst>
              <a:ext uri="{FF2B5EF4-FFF2-40B4-BE49-F238E27FC236}">
                <a16:creationId xmlns:a16="http://schemas.microsoft.com/office/drawing/2014/main" id="{743CB2EE-B4F2-4C5F-B48F-48BCE660484D}"/>
              </a:ext>
            </a:extLst>
          </p:cNvPr>
          <p:cNvPicPr>
            <a:picLocks noChangeAspect="1"/>
          </p:cNvPicPr>
          <p:nvPr/>
        </p:nvPicPr>
        <p:blipFill rotWithShape="1">
          <a:blip r:embed="rId7">
            <a:extLst>
              <a:ext uri="{28A0092B-C50C-407E-A947-70E740481C1C}">
                <a14:useLocalDpi xmlns:a14="http://schemas.microsoft.com/office/drawing/2010/main" val="0"/>
              </a:ext>
            </a:extLst>
          </a:blip>
          <a:srcRect l="6225"/>
          <a:stretch/>
        </p:blipFill>
        <p:spPr>
          <a:xfrm>
            <a:off x="7377577" y="2268722"/>
            <a:ext cx="1798898" cy="2565381"/>
          </a:xfrm>
          <a:prstGeom prst="rect">
            <a:avLst/>
          </a:prstGeom>
        </p:spPr>
      </p:pic>
      <p:sp>
        <p:nvSpPr>
          <p:cNvPr id="27" name="TextBox 26">
            <a:extLst>
              <a:ext uri="{FF2B5EF4-FFF2-40B4-BE49-F238E27FC236}">
                <a16:creationId xmlns:a16="http://schemas.microsoft.com/office/drawing/2014/main" id="{C165D0D0-52D6-45CD-91AA-02F7314E4F75}"/>
              </a:ext>
            </a:extLst>
          </p:cNvPr>
          <p:cNvSpPr txBox="1"/>
          <p:nvPr/>
        </p:nvSpPr>
        <p:spPr>
          <a:xfrm>
            <a:off x="4445827" y="3172195"/>
            <a:ext cx="2725445" cy="830997"/>
          </a:xfrm>
          <a:prstGeom prst="rect">
            <a:avLst/>
          </a:prstGeom>
          <a:noFill/>
        </p:spPr>
        <p:txBody>
          <a:bodyPr wrap="square" rtlCol="0">
            <a:spAutoFit/>
          </a:bodyPr>
          <a:lstStyle/>
          <a:p>
            <a:r>
              <a:rPr lang="en-US" sz="1200" b="1" u="sng" dirty="0">
                <a:solidFill>
                  <a:prstClr val="black"/>
                </a:solidFill>
                <a:latin typeface="Cambria Math" panose="02040503050406030204" pitchFamily="18" charset="0"/>
                <a:ea typeface="Cambria Math" panose="02040503050406030204" pitchFamily="18" charset="0"/>
              </a:rPr>
              <a:t>5</a:t>
            </a:r>
            <a:r>
              <a:rPr kumimoji="0" lang="en-US" sz="1200" b="1" i="0" u="sng"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K Fold Cross Validation:</a:t>
            </a:r>
            <a:r>
              <a:rPr kumimoji="0" lang="en-US" sz="1200" b="0" i="0"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k-fold cross validation is a procedure used to estimate the skill of the model on new data.</a:t>
            </a:r>
            <a:endParaRPr lang="en-IN" dirty="0"/>
          </a:p>
        </p:txBody>
      </p:sp>
    </p:spTree>
    <p:extLst>
      <p:ext uri="{BB962C8B-B14F-4D97-AF65-F5344CB8AC3E}">
        <p14:creationId xmlns:p14="http://schemas.microsoft.com/office/powerpoint/2010/main" val="729741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514</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Gabriola</vt:lpstr>
      <vt:lpstr>Modern Love</vt:lpstr>
      <vt:lpstr>Office Theme</vt:lpstr>
      <vt:lpstr> ZERO HUNGER COMPLETED BY: GAYATRI SHAMBU SHASTRI, SAI SRAVYA AMANCHERLA, MUDUGANTI SATHWIKA, DARIPALLI  APARNA  G. NARAYANAMMA INSTITUTE OF TECHNOLOGY AND SCIENCE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ZERO HUNGER COMPLETED BY: GAYATRI SHAMBU SHASTRI, SAI SRAVYA AMANCHERLA, MUDUGANTI SATHWIKA, DARIPALLI  APARNA  G. NARAYANAMMA INSTITUTE OF TECHNOLOGY AND SCIENCE </dc:title>
  <dc:creator>Sravya Amancherla</dc:creator>
  <cp:lastModifiedBy>Sravya Amancherla</cp:lastModifiedBy>
  <cp:revision>2</cp:revision>
  <dcterms:created xsi:type="dcterms:W3CDTF">2021-10-01T17:32:42Z</dcterms:created>
  <dcterms:modified xsi:type="dcterms:W3CDTF">2021-10-01T17:42:54Z</dcterms:modified>
</cp:coreProperties>
</file>