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3" r:id="rId6"/>
    <p:sldId id="259" r:id="rId7"/>
    <p:sldId id="261" r:id="rId8"/>
    <p:sldId id="262" r:id="rId9"/>
    <p:sldId id="264" r:id="rId10"/>
    <p:sldId id="265" r:id="rId11"/>
    <p:sldId id="270" r:id="rId12"/>
    <p:sldId id="267" r:id="rId13"/>
    <p:sldId id="268" r:id="rId14"/>
    <p:sldId id="269" r:id="rId15"/>
    <p:sldId id="271" r:id="rId16"/>
    <p:sldId id="272" r:id="rId17"/>
    <p:sldId id="275" r:id="rId18"/>
    <p:sldId id="274" r:id="rId19"/>
  </p:sldIdLst>
  <p:sldSz cx="12801600" cy="73152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4660"/>
  </p:normalViewPr>
  <p:slideViewPr>
    <p:cSldViewPr>
      <p:cViewPr varScale="1">
        <p:scale>
          <a:sx n="78" d="100"/>
          <a:sy n="78" d="100"/>
        </p:scale>
        <p:origin x="-749" y="-72"/>
      </p:cViewPr>
      <p:guideLst>
        <p:guide orient="horz" pos="2304"/>
        <p:guide pos="40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272458"/>
            <a:ext cx="10881360" cy="156802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20241" y="4145280"/>
            <a:ext cx="8961120" cy="18694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48C140-C175-4F1B-8646-CEF3300E8A9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10356-6F6A-434B-A19B-EC511A28276A}" type="slidenum">
              <a:rPr lang="en-US" smtClean="0"/>
              <a:t>‹#›</a:t>
            </a:fld>
            <a:endParaRPr lang="en-US"/>
          </a:p>
        </p:txBody>
      </p:sp>
    </p:spTree>
    <p:extLst>
      <p:ext uri="{BB962C8B-B14F-4D97-AF65-F5344CB8AC3E}">
        <p14:creationId xmlns:p14="http://schemas.microsoft.com/office/powerpoint/2010/main" val="383357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8C140-C175-4F1B-8646-CEF3300E8A9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10356-6F6A-434B-A19B-EC511A28276A}" type="slidenum">
              <a:rPr lang="en-US" smtClean="0"/>
              <a:t>‹#›</a:t>
            </a:fld>
            <a:endParaRPr lang="en-US"/>
          </a:p>
        </p:txBody>
      </p:sp>
    </p:spTree>
    <p:extLst>
      <p:ext uri="{BB962C8B-B14F-4D97-AF65-F5344CB8AC3E}">
        <p14:creationId xmlns:p14="http://schemas.microsoft.com/office/powerpoint/2010/main" val="84917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92952"/>
            <a:ext cx="2880360" cy="6241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0081" y="292952"/>
            <a:ext cx="8427720" cy="6241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8C140-C175-4F1B-8646-CEF3300E8A9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10356-6F6A-434B-A19B-EC511A28276A}" type="slidenum">
              <a:rPr lang="en-US" smtClean="0"/>
              <a:t>‹#›</a:t>
            </a:fld>
            <a:endParaRPr lang="en-US"/>
          </a:p>
        </p:txBody>
      </p:sp>
    </p:spTree>
    <p:extLst>
      <p:ext uri="{BB962C8B-B14F-4D97-AF65-F5344CB8AC3E}">
        <p14:creationId xmlns:p14="http://schemas.microsoft.com/office/powerpoint/2010/main" val="234677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8C140-C175-4F1B-8646-CEF3300E8A9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10356-6F6A-434B-A19B-EC511A28276A}" type="slidenum">
              <a:rPr lang="en-US" smtClean="0"/>
              <a:t>‹#›</a:t>
            </a:fld>
            <a:endParaRPr lang="en-US"/>
          </a:p>
        </p:txBody>
      </p:sp>
    </p:spTree>
    <p:extLst>
      <p:ext uri="{BB962C8B-B14F-4D97-AF65-F5344CB8AC3E}">
        <p14:creationId xmlns:p14="http://schemas.microsoft.com/office/powerpoint/2010/main" val="14009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9" y="4700697"/>
            <a:ext cx="10881360" cy="145288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11239" y="3100495"/>
            <a:ext cx="10881360" cy="16001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48C140-C175-4F1B-8646-CEF3300E8A9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10356-6F6A-434B-A19B-EC511A28276A}" type="slidenum">
              <a:rPr lang="en-US" smtClean="0"/>
              <a:t>‹#›</a:t>
            </a:fld>
            <a:endParaRPr lang="en-US"/>
          </a:p>
        </p:txBody>
      </p:sp>
    </p:spTree>
    <p:extLst>
      <p:ext uri="{BB962C8B-B14F-4D97-AF65-F5344CB8AC3E}">
        <p14:creationId xmlns:p14="http://schemas.microsoft.com/office/powerpoint/2010/main" val="332200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0" y="1706884"/>
            <a:ext cx="565404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7480" y="1706884"/>
            <a:ext cx="565404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48C140-C175-4F1B-8646-CEF3300E8A9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10356-6F6A-434B-A19B-EC511A28276A}" type="slidenum">
              <a:rPr lang="en-US" smtClean="0"/>
              <a:t>‹#›</a:t>
            </a:fld>
            <a:endParaRPr lang="en-US"/>
          </a:p>
        </p:txBody>
      </p:sp>
    </p:spTree>
    <p:extLst>
      <p:ext uri="{BB962C8B-B14F-4D97-AF65-F5344CB8AC3E}">
        <p14:creationId xmlns:p14="http://schemas.microsoft.com/office/powerpoint/2010/main" val="256125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0" y="1637455"/>
            <a:ext cx="5656263"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40080" y="2319868"/>
            <a:ext cx="5656263"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38" y="1637455"/>
            <a:ext cx="5658485"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03038" y="2319868"/>
            <a:ext cx="5658485"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48C140-C175-4F1B-8646-CEF3300E8A9B}" type="datetimeFigureOut">
              <a:rPr lang="en-US" smtClean="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10356-6F6A-434B-A19B-EC511A28276A}" type="slidenum">
              <a:rPr lang="en-US" smtClean="0"/>
              <a:t>‹#›</a:t>
            </a:fld>
            <a:endParaRPr lang="en-US"/>
          </a:p>
        </p:txBody>
      </p:sp>
    </p:spTree>
    <p:extLst>
      <p:ext uri="{BB962C8B-B14F-4D97-AF65-F5344CB8AC3E}">
        <p14:creationId xmlns:p14="http://schemas.microsoft.com/office/powerpoint/2010/main" val="177321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8C140-C175-4F1B-8646-CEF3300E8A9B}" type="datetimeFigureOut">
              <a:rPr lang="en-US" smtClean="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10356-6F6A-434B-A19B-EC511A28276A}" type="slidenum">
              <a:rPr lang="en-US" smtClean="0"/>
              <a:t>‹#›</a:t>
            </a:fld>
            <a:endParaRPr lang="en-US"/>
          </a:p>
        </p:txBody>
      </p:sp>
    </p:spTree>
    <p:extLst>
      <p:ext uri="{BB962C8B-B14F-4D97-AF65-F5344CB8AC3E}">
        <p14:creationId xmlns:p14="http://schemas.microsoft.com/office/powerpoint/2010/main" val="102202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8C140-C175-4F1B-8646-CEF3300E8A9B}" type="datetimeFigureOut">
              <a:rPr lang="en-US" smtClean="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B10356-6F6A-434B-A19B-EC511A28276A}" type="slidenum">
              <a:rPr lang="en-US" smtClean="0"/>
              <a:t>‹#›</a:t>
            </a:fld>
            <a:endParaRPr lang="en-US"/>
          </a:p>
        </p:txBody>
      </p:sp>
    </p:spTree>
    <p:extLst>
      <p:ext uri="{BB962C8B-B14F-4D97-AF65-F5344CB8AC3E}">
        <p14:creationId xmlns:p14="http://schemas.microsoft.com/office/powerpoint/2010/main" val="76621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3" y="291253"/>
            <a:ext cx="4211638" cy="123952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05071" y="291258"/>
            <a:ext cx="7156451" cy="62433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3" y="1530778"/>
            <a:ext cx="4211638" cy="50038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8C140-C175-4F1B-8646-CEF3300E8A9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10356-6F6A-434B-A19B-EC511A28276A}" type="slidenum">
              <a:rPr lang="en-US" smtClean="0"/>
              <a:t>‹#›</a:t>
            </a:fld>
            <a:endParaRPr lang="en-US"/>
          </a:p>
        </p:txBody>
      </p:sp>
    </p:spTree>
    <p:extLst>
      <p:ext uri="{BB962C8B-B14F-4D97-AF65-F5344CB8AC3E}">
        <p14:creationId xmlns:p14="http://schemas.microsoft.com/office/powerpoint/2010/main" val="60105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4" y="5120641"/>
            <a:ext cx="7680960" cy="60452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09204" y="653627"/>
            <a:ext cx="7680960" cy="4389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09204" y="5725162"/>
            <a:ext cx="7680960" cy="8585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8C140-C175-4F1B-8646-CEF3300E8A9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10356-6F6A-434B-A19B-EC511A28276A}" type="slidenum">
              <a:rPr lang="en-US" smtClean="0"/>
              <a:t>‹#›</a:t>
            </a:fld>
            <a:endParaRPr lang="en-US"/>
          </a:p>
        </p:txBody>
      </p:sp>
    </p:spTree>
    <p:extLst>
      <p:ext uri="{BB962C8B-B14F-4D97-AF65-F5344CB8AC3E}">
        <p14:creationId xmlns:p14="http://schemas.microsoft.com/office/powerpoint/2010/main" val="219137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292947"/>
            <a:ext cx="11521440" cy="1219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0080" y="1706884"/>
            <a:ext cx="11521440" cy="48276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0080" y="6780111"/>
            <a:ext cx="298704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AD48C140-C175-4F1B-8646-CEF3300E8A9B}" type="datetimeFigureOut">
              <a:rPr lang="en-US" smtClean="0"/>
              <a:t>9/21/2023</a:t>
            </a:fld>
            <a:endParaRPr lang="en-US"/>
          </a:p>
        </p:txBody>
      </p:sp>
      <p:sp>
        <p:nvSpPr>
          <p:cNvPr id="5" name="Footer Placeholder 4"/>
          <p:cNvSpPr>
            <a:spLocks noGrp="1"/>
          </p:cNvSpPr>
          <p:nvPr>
            <p:ph type="ftr" sz="quarter" idx="3"/>
          </p:nvPr>
        </p:nvSpPr>
        <p:spPr>
          <a:xfrm>
            <a:off x="4373881" y="6780111"/>
            <a:ext cx="405384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6780111"/>
            <a:ext cx="298704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C7B10356-6F6A-434B-A19B-EC511A28276A}" type="slidenum">
              <a:rPr lang="en-US" smtClean="0"/>
              <a:t>‹#›</a:t>
            </a:fld>
            <a:endParaRPr lang="en-US"/>
          </a:p>
        </p:txBody>
      </p:sp>
    </p:spTree>
    <p:extLst>
      <p:ext uri="{BB962C8B-B14F-4D97-AF65-F5344CB8AC3E}">
        <p14:creationId xmlns:p14="http://schemas.microsoft.com/office/powerpoint/2010/main" val="2863841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5;p14"/>
          <p:cNvPicPr preferRelativeResize="0"/>
          <p:nvPr/>
        </p:nvPicPr>
        <p:blipFill rotWithShape="1">
          <a:blip r:embed="rId2">
            <a:alphaModFix/>
          </a:blip>
          <a:srcRect/>
          <a:stretch/>
        </p:blipFill>
        <p:spPr>
          <a:xfrm>
            <a:off x="0" y="0"/>
            <a:ext cx="12801600" cy="7315200"/>
          </a:xfrm>
          <a:prstGeom prst="rect">
            <a:avLst/>
          </a:prstGeom>
          <a:noFill/>
          <a:ln>
            <a:noFill/>
          </a:ln>
        </p:spPr>
      </p:pic>
      <p:sp>
        <p:nvSpPr>
          <p:cNvPr id="5" name="TextBox 4"/>
          <p:cNvSpPr txBox="1"/>
          <p:nvPr/>
        </p:nvSpPr>
        <p:spPr>
          <a:xfrm>
            <a:off x="2133600" y="4199105"/>
            <a:ext cx="8077200" cy="830997"/>
          </a:xfrm>
          <a:prstGeom prst="rect">
            <a:avLst/>
          </a:prstGeom>
          <a:noFill/>
        </p:spPr>
        <p:txBody>
          <a:bodyPr wrap="square" rtlCol="0">
            <a:spAutoFit/>
          </a:bodyPr>
          <a:lstStyle/>
          <a:p>
            <a:pPr algn="ctr"/>
            <a:r>
              <a:rPr lang="en-US" sz="4800" b="1" dirty="0" smtClean="0"/>
              <a:t>Laptop Price Prediction</a:t>
            </a:r>
            <a:endParaRPr lang="en-US" sz="4800" b="1" dirty="0"/>
          </a:p>
        </p:txBody>
      </p:sp>
      <p:sp>
        <p:nvSpPr>
          <p:cNvPr id="6" name="TextBox 5"/>
          <p:cNvSpPr txBox="1"/>
          <p:nvPr/>
        </p:nvSpPr>
        <p:spPr>
          <a:xfrm>
            <a:off x="228600" y="5334000"/>
            <a:ext cx="4953000" cy="1538883"/>
          </a:xfrm>
          <a:prstGeom prst="rect">
            <a:avLst/>
          </a:prstGeom>
          <a:noFill/>
        </p:spPr>
        <p:txBody>
          <a:bodyPr wrap="square" rtlCol="0">
            <a:spAutoFit/>
          </a:bodyPr>
          <a:lstStyle/>
          <a:p>
            <a:r>
              <a:rPr lang="en-US" sz="3200" b="1" u="sng" dirty="0" smtClean="0">
                <a:latin typeface="+mj-lt"/>
              </a:rPr>
              <a:t>Done by:</a:t>
            </a:r>
          </a:p>
          <a:p>
            <a:endParaRPr lang="en-US" sz="600" b="1" dirty="0" smtClean="0">
              <a:latin typeface="+mj-lt"/>
            </a:endParaRPr>
          </a:p>
          <a:p>
            <a:r>
              <a:rPr lang="en-US" sz="2800" b="1" dirty="0" smtClean="0"/>
              <a:t>Gude Vasundhara</a:t>
            </a:r>
            <a:r>
              <a:rPr lang="en-US" b="1" dirty="0" smtClean="0"/>
              <a:t>( M.Sc)</a:t>
            </a:r>
          </a:p>
          <a:p>
            <a:r>
              <a:rPr lang="en-US" sz="2800" b="1" dirty="0" smtClean="0"/>
              <a:t>Degala Sravya</a:t>
            </a:r>
            <a:r>
              <a:rPr lang="en-US" b="1" dirty="0" smtClean="0"/>
              <a:t>( M.Sc)</a:t>
            </a:r>
            <a:endParaRPr lang="en-US"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2534" y="5006128"/>
            <a:ext cx="3056532" cy="2028637"/>
          </a:xfrm>
          <a:prstGeom prst="rect">
            <a:avLst/>
          </a:prstGeom>
        </p:spPr>
      </p:pic>
    </p:spTree>
    <p:extLst>
      <p:ext uri="{BB962C8B-B14F-4D97-AF65-F5344CB8AC3E}">
        <p14:creationId xmlns:p14="http://schemas.microsoft.com/office/powerpoint/2010/main" val="3899658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9526" y="1397049"/>
            <a:ext cx="50292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465826"/>
            <a:ext cx="8458200" cy="584775"/>
          </a:xfrm>
          <a:prstGeom prst="rect">
            <a:avLst/>
          </a:prstGeom>
          <a:noFill/>
        </p:spPr>
        <p:txBody>
          <a:bodyPr wrap="square" rtlCol="0">
            <a:spAutoFit/>
          </a:bodyPr>
          <a:lstStyle/>
          <a:p>
            <a:r>
              <a:rPr lang="en-US" sz="3200" b="1" dirty="0" smtClean="0"/>
              <a:t>Does the price vary with RAM and RAM-type?</a:t>
            </a:r>
            <a:endParaRPr lang="en-US" sz="3200" b="1" dirty="0"/>
          </a:p>
        </p:txBody>
      </p:sp>
      <p:sp>
        <p:nvSpPr>
          <p:cNvPr id="5" name="TextBox 4"/>
          <p:cNvSpPr txBox="1"/>
          <p:nvPr/>
        </p:nvSpPr>
        <p:spPr>
          <a:xfrm>
            <a:off x="1143000" y="2057400"/>
            <a:ext cx="3886200" cy="2308324"/>
          </a:xfrm>
          <a:prstGeom prst="rect">
            <a:avLst/>
          </a:prstGeom>
          <a:noFill/>
        </p:spPr>
        <p:txBody>
          <a:bodyPr wrap="square" rtlCol="0">
            <a:spAutoFit/>
          </a:bodyPr>
          <a:lstStyle/>
          <a:p>
            <a:pPr marL="285750" indent="-285750">
              <a:buFont typeface="Wingdings" pitchFamily="2" charset="2"/>
              <a:buChar char="§"/>
            </a:pPr>
            <a:r>
              <a:rPr lang="en-US" sz="2400" dirty="0" smtClean="0"/>
              <a:t>There is a strong relationship between RAM, RAM-type and Price.</a:t>
            </a:r>
          </a:p>
          <a:p>
            <a:endParaRPr lang="en-US" sz="2400" dirty="0" smtClean="0"/>
          </a:p>
          <a:p>
            <a:pPr marL="285750" indent="-285750">
              <a:buFont typeface="Wingdings" pitchFamily="2" charset="2"/>
              <a:buChar char="§"/>
            </a:pPr>
            <a:r>
              <a:rPr lang="en-US" sz="2400" dirty="0" smtClean="0"/>
              <a:t>LPDDR5 is the expensive RAM-type.</a:t>
            </a:r>
          </a:p>
        </p:txBody>
      </p:sp>
      <p:sp>
        <p:nvSpPr>
          <p:cNvPr id="6" name="TextBox 5"/>
          <p:cNvSpPr txBox="1"/>
          <p:nvPr/>
        </p:nvSpPr>
        <p:spPr>
          <a:xfrm>
            <a:off x="609600" y="5760391"/>
            <a:ext cx="10475052" cy="461665"/>
          </a:xfrm>
          <a:prstGeom prst="rect">
            <a:avLst/>
          </a:prstGeom>
          <a:noFill/>
        </p:spPr>
        <p:txBody>
          <a:bodyPr wrap="square" rtlCol="0">
            <a:spAutoFit/>
          </a:bodyPr>
          <a:lstStyle/>
          <a:p>
            <a:pPr marL="285750" indent="-285750">
              <a:buFont typeface="Wingdings" pitchFamily="2" charset="2"/>
              <a:buChar char="§"/>
            </a:pPr>
            <a:r>
              <a:rPr lang="en-US" sz="2400" dirty="0"/>
              <a:t>Unified Memory &lt;  DDR4 &lt; DDR5 &lt; LPDDR3 &lt; LPDDR4 &lt;  &lt;LPDDR4X &lt; </a:t>
            </a:r>
            <a:r>
              <a:rPr lang="en-US" sz="2400" dirty="0" smtClean="0"/>
              <a:t>LPDDR5</a:t>
            </a:r>
            <a:endParaRPr lang="en-US" sz="2400" dirty="0"/>
          </a:p>
        </p:txBody>
      </p:sp>
      <p:pic>
        <p:nvPicPr>
          <p:cNvPr id="8" name="Google Shape;74;p15"/>
          <p:cNvPicPr preferRelativeResize="0"/>
          <p:nvPr/>
        </p:nvPicPr>
        <p:blipFill>
          <a:blip r:embed="rId3">
            <a:alphaModFix/>
          </a:blip>
          <a:stretch>
            <a:fillRect/>
          </a:stretch>
        </p:blipFill>
        <p:spPr>
          <a:xfrm>
            <a:off x="9490215" y="6555879"/>
            <a:ext cx="3188875" cy="681500"/>
          </a:xfrm>
          <a:prstGeom prst="rect">
            <a:avLst/>
          </a:prstGeom>
          <a:noFill/>
          <a:ln>
            <a:noFill/>
          </a:ln>
        </p:spPr>
      </p:pic>
    </p:spTree>
    <p:extLst>
      <p:ext uri="{BB962C8B-B14F-4D97-AF65-F5344CB8AC3E}">
        <p14:creationId xmlns:p14="http://schemas.microsoft.com/office/powerpoint/2010/main" val="2635832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1"/>
            <a:ext cx="4800600" cy="3671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405825"/>
            <a:ext cx="8458200" cy="584775"/>
          </a:xfrm>
          <a:prstGeom prst="rect">
            <a:avLst/>
          </a:prstGeom>
          <a:noFill/>
        </p:spPr>
        <p:txBody>
          <a:bodyPr wrap="square" rtlCol="0">
            <a:spAutoFit/>
          </a:bodyPr>
          <a:lstStyle/>
          <a:p>
            <a:r>
              <a:rPr lang="en-US" sz="3200" b="1" dirty="0" smtClean="0"/>
              <a:t>Does the price vary with Processor and OS?</a:t>
            </a:r>
            <a:endParaRPr lang="en-US" sz="3200" b="1" dirty="0"/>
          </a:p>
        </p:txBody>
      </p:sp>
      <p:sp>
        <p:nvSpPr>
          <p:cNvPr id="4" name="TextBox 3"/>
          <p:cNvSpPr txBox="1"/>
          <p:nvPr/>
        </p:nvSpPr>
        <p:spPr>
          <a:xfrm>
            <a:off x="228599" y="5105400"/>
            <a:ext cx="7239001" cy="1938992"/>
          </a:xfrm>
          <a:prstGeom prst="rect">
            <a:avLst/>
          </a:prstGeom>
          <a:noFill/>
        </p:spPr>
        <p:txBody>
          <a:bodyPr wrap="square" rtlCol="0">
            <a:spAutoFit/>
          </a:bodyPr>
          <a:lstStyle/>
          <a:p>
            <a:pPr marL="285750" indent="-285750">
              <a:buFont typeface="Wingdings" pitchFamily="2" charset="2"/>
              <a:buChar char="§"/>
            </a:pPr>
            <a:r>
              <a:rPr lang="en-US" sz="2400" dirty="0"/>
              <a:t>The choice of processor significantly affects the price. </a:t>
            </a:r>
            <a:endParaRPr lang="en-US" sz="2400" dirty="0" smtClean="0"/>
          </a:p>
          <a:p>
            <a:pPr marL="285750" indent="-285750">
              <a:buFont typeface="Wingdings" pitchFamily="2" charset="2"/>
              <a:buChar char="§"/>
            </a:pPr>
            <a:r>
              <a:rPr lang="en-US" sz="2400" dirty="0" smtClean="0"/>
              <a:t>High-performance </a:t>
            </a:r>
            <a:r>
              <a:rPr lang="en-US" sz="2400" dirty="0"/>
              <a:t>processors from brands like Intel and Ryzen tend to increase the cost of a laptop</a:t>
            </a:r>
            <a:r>
              <a:rPr lang="en-US" sz="2400" dirty="0" smtClean="0"/>
              <a:t>.</a:t>
            </a:r>
          </a:p>
          <a:p>
            <a:pPr marL="285750" indent="-285750">
              <a:buFont typeface="Wingdings" pitchFamily="2" charset="2"/>
              <a:buChar char="§"/>
            </a:pPr>
            <a:r>
              <a:rPr lang="en-US" sz="2400" dirty="0" smtClean="0"/>
              <a:t>Processors like M1 Max, Intel Core i9, M1 Pro is highly effecting the price.</a:t>
            </a:r>
            <a:endParaRPr lang="en-US" sz="2400" dirty="0"/>
          </a:p>
        </p:txBody>
      </p:sp>
      <p:pic>
        <p:nvPicPr>
          <p:cNvPr id="7" name="Google Shape;74;p15"/>
          <p:cNvPicPr preferRelativeResize="0"/>
          <p:nvPr/>
        </p:nvPicPr>
        <p:blipFill>
          <a:blip r:embed="rId3">
            <a:alphaModFix/>
          </a:blip>
          <a:stretch>
            <a:fillRect/>
          </a:stretch>
        </p:blipFill>
        <p:spPr>
          <a:xfrm>
            <a:off x="9490215" y="6555879"/>
            <a:ext cx="3188875" cy="681500"/>
          </a:xfrm>
          <a:prstGeom prst="rect">
            <a:avLst/>
          </a:prstGeom>
          <a:noFill/>
          <a:ln>
            <a:noFill/>
          </a:ln>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6115" y="990600"/>
            <a:ext cx="4648200" cy="3608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96200" y="5140082"/>
            <a:ext cx="5181600" cy="1200329"/>
          </a:xfrm>
          <a:prstGeom prst="rect">
            <a:avLst/>
          </a:prstGeom>
          <a:noFill/>
        </p:spPr>
        <p:txBody>
          <a:bodyPr wrap="square" rtlCol="0">
            <a:spAutoFit/>
          </a:bodyPr>
          <a:lstStyle/>
          <a:p>
            <a:pPr marL="285750" indent="-285750">
              <a:buFont typeface="Wingdings" pitchFamily="2" charset="2"/>
              <a:buChar char="§"/>
            </a:pPr>
            <a:r>
              <a:rPr lang="en-US" sz="2400" dirty="0"/>
              <a:t>Proprietary operating systems like macOS are often associated with premium pricing.</a:t>
            </a:r>
          </a:p>
        </p:txBody>
      </p:sp>
    </p:spTree>
    <p:extLst>
      <p:ext uri="{BB962C8B-B14F-4D97-AF65-F5344CB8AC3E}">
        <p14:creationId xmlns:p14="http://schemas.microsoft.com/office/powerpoint/2010/main" val="1723178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0"/>
            <a:ext cx="5608320" cy="1219200"/>
          </a:xfrm>
        </p:spPr>
        <p:txBody>
          <a:bodyPr/>
          <a:lstStyle/>
          <a:p>
            <a:r>
              <a:rPr lang="en-US" b="1" u="sng" dirty="0" smtClean="0"/>
              <a:t>Feature Selection</a:t>
            </a:r>
            <a:endParaRPr lang="en-US" b="1" u="sng" dirty="0"/>
          </a:p>
        </p:txBody>
      </p:sp>
      <p:sp>
        <p:nvSpPr>
          <p:cNvPr id="5" name="TextBox 4"/>
          <p:cNvSpPr txBox="1"/>
          <p:nvPr/>
        </p:nvSpPr>
        <p:spPr>
          <a:xfrm>
            <a:off x="762000" y="1143000"/>
            <a:ext cx="11430000" cy="2308324"/>
          </a:xfrm>
          <a:prstGeom prst="rect">
            <a:avLst/>
          </a:prstGeom>
          <a:noFill/>
        </p:spPr>
        <p:txBody>
          <a:bodyPr wrap="square" rtlCol="0">
            <a:spAutoFit/>
          </a:bodyPr>
          <a:lstStyle/>
          <a:p>
            <a:pPr marL="342900" indent="-342900">
              <a:buFont typeface="Wingdings" pitchFamily="2" charset="2"/>
              <a:buChar char="Ø"/>
            </a:pPr>
            <a:r>
              <a:rPr lang="en-US" sz="2400" dirty="0" smtClean="0"/>
              <a:t>Feature selection is the process of selecting a subset of the most relevant features  from a larger set of features for use in building a prediction model.</a:t>
            </a:r>
          </a:p>
          <a:p>
            <a:endParaRPr lang="en-US" sz="2400" dirty="0" smtClean="0"/>
          </a:p>
          <a:p>
            <a:pPr marL="342900" indent="-342900">
              <a:buFont typeface="Wingdings" pitchFamily="2" charset="2"/>
              <a:buChar char="Ø"/>
            </a:pPr>
            <a:r>
              <a:rPr lang="en-US" sz="2400" dirty="0" smtClean="0"/>
              <a:t>The goal of feature selection is to identify the most informative and relevant features that have the greatest impact on the target variable, while reducing the dimensionality of the data and decreasing the risk of over fitting.</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3175126"/>
            <a:ext cx="5410200" cy="3221892"/>
          </a:xfrm>
          <a:prstGeom prst="rect">
            <a:avLst/>
          </a:prstGeom>
        </p:spPr>
      </p:pic>
      <p:sp>
        <p:nvSpPr>
          <p:cNvPr id="7" name="TextBox 6"/>
          <p:cNvSpPr txBox="1"/>
          <p:nvPr/>
        </p:nvSpPr>
        <p:spPr>
          <a:xfrm>
            <a:off x="685800" y="3682425"/>
            <a:ext cx="6324600" cy="584775"/>
          </a:xfrm>
          <a:prstGeom prst="rect">
            <a:avLst/>
          </a:prstGeom>
          <a:noFill/>
        </p:spPr>
        <p:txBody>
          <a:bodyPr wrap="square" rtlCol="0">
            <a:spAutoFit/>
          </a:bodyPr>
          <a:lstStyle/>
          <a:p>
            <a:r>
              <a:rPr lang="en-US" sz="3200" b="1" dirty="0" smtClean="0">
                <a:latin typeface="+mj-lt"/>
              </a:rPr>
              <a:t>Reasons why it is important:</a:t>
            </a:r>
          </a:p>
        </p:txBody>
      </p:sp>
      <p:sp>
        <p:nvSpPr>
          <p:cNvPr id="8" name="TextBox 7"/>
          <p:cNvSpPr txBox="1"/>
          <p:nvPr/>
        </p:nvSpPr>
        <p:spPr>
          <a:xfrm>
            <a:off x="1066800" y="4495800"/>
            <a:ext cx="5401733" cy="1569660"/>
          </a:xfrm>
          <a:prstGeom prst="rect">
            <a:avLst/>
          </a:prstGeom>
          <a:noFill/>
        </p:spPr>
        <p:txBody>
          <a:bodyPr wrap="square" rtlCol="0">
            <a:spAutoFit/>
          </a:bodyPr>
          <a:lstStyle/>
          <a:p>
            <a:pPr marL="342900" indent="-342900">
              <a:buFont typeface="Wingdings" pitchFamily="2" charset="2"/>
              <a:buChar char="ü"/>
            </a:pPr>
            <a:r>
              <a:rPr lang="en-US" sz="2400" dirty="0" smtClean="0"/>
              <a:t>Reducing the dimensionality of data.</a:t>
            </a:r>
          </a:p>
          <a:p>
            <a:pPr marL="342900" indent="-342900">
              <a:buFont typeface="Wingdings" pitchFamily="2" charset="2"/>
              <a:buChar char="ü"/>
            </a:pPr>
            <a:r>
              <a:rPr lang="en-US" sz="2400" dirty="0" smtClean="0"/>
              <a:t>Improving Model performance.</a:t>
            </a:r>
          </a:p>
          <a:p>
            <a:pPr marL="342900" indent="-342900">
              <a:buFont typeface="Wingdings" pitchFamily="2" charset="2"/>
              <a:buChar char="ü"/>
            </a:pPr>
            <a:r>
              <a:rPr lang="en-US" sz="2400" dirty="0" smtClean="0"/>
              <a:t>Identifying important features.</a:t>
            </a:r>
          </a:p>
          <a:p>
            <a:pPr marL="342900" indent="-342900">
              <a:buFont typeface="Wingdings" pitchFamily="2" charset="2"/>
              <a:buChar char="ü"/>
            </a:pPr>
            <a:r>
              <a:rPr lang="en-US" sz="2400" dirty="0" smtClean="0"/>
              <a:t>Reducing Overfitting.</a:t>
            </a:r>
            <a:endParaRPr lang="en-US" sz="2400" dirty="0"/>
          </a:p>
        </p:txBody>
      </p:sp>
      <p:pic>
        <p:nvPicPr>
          <p:cNvPr id="9" name="Google Shape;74;p15"/>
          <p:cNvPicPr preferRelativeResize="0"/>
          <p:nvPr/>
        </p:nvPicPr>
        <p:blipFill>
          <a:blip r:embed="rId3">
            <a:alphaModFix/>
          </a:blip>
          <a:stretch>
            <a:fillRect/>
          </a:stretch>
        </p:blipFill>
        <p:spPr>
          <a:xfrm>
            <a:off x="9490215" y="6555879"/>
            <a:ext cx="3188875" cy="681500"/>
          </a:xfrm>
          <a:prstGeom prst="rect">
            <a:avLst/>
          </a:prstGeom>
          <a:noFill/>
          <a:ln>
            <a:noFill/>
          </a:ln>
        </p:spPr>
      </p:pic>
    </p:spTree>
    <p:extLst>
      <p:ext uri="{BB962C8B-B14F-4D97-AF65-F5344CB8AC3E}">
        <p14:creationId xmlns:p14="http://schemas.microsoft.com/office/powerpoint/2010/main" val="3872872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57199"/>
            <a:ext cx="5029200" cy="584775"/>
          </a:xfrm>
          <a:prstGeom prst="rect">
            <a:avLst/>
          </a:prstGeom>
          <a:noFill/>
        </p:spPr>
        <p:txBody>
          <a:bodyPr wrap="square" rtlCol="0">
            <a:spAutoFit/>
          </a:bodyPr>
          <a:lstStyle/>
          <a:p>
            <a:r>
              <a:rPr lang="en-US" sz="3200" b="1" u="sng" dirty="0" smtClean="0"/>
              <a:t>Feature selection using RFE</a:t>
            </a:r>
            <a:endParaRPr lang="en-US" sz="3200" b="1" u="sng" dirty="0"/>
          </a:p>
        </p:txBody>
      </p:sp>
      <p:sp>
        <p:nvSpPr>
          <p:cNvPr id="5" name="TextBox 4"/>
          <p:cNvSpPr txBox="1"/>
          <p:nvPr/>
        </p:nvSpPr>
        <p:spPr>
          <a:xfrm>
            <a:off x="6760723" y="457200"/>
            <a:ext cx="5029200" cy="584775"/>
          </a:xfrm>
          <a:prstGeom prst="rect">
            <a:avLst/>
          </a:prstGeom>
          <a:noFill/>
        </p:spPr>
        <p:txBody>
          <a:bodyPr wrap="square" rtlCol="0">
            <a:spAutoFit/>
          </a:bodyPr>
          <a:lstStyle/>
          <a:p>
            <a:r>
              <a:rPr lang="en-US" sz="3200" b="1" u="sng" dirty="0" smtClean="0"/>
              <a:t>Feature selection using DT</a:t>
            </a:r>
            <a:endParaRPr lang="en-US" sz="3200" b="1" u="sn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98" y="1444052"/>
            <a:ext cx="43815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093" b="1627"/>
          <a:stretch/>
        </p:blipFill>
        <p:spPr bwMode="auto">
          <a:xfrm>
            <a:off x="5181600" y="1422975"/>
            <a:ext cx="7405991" cy="455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Google Shape;74;p15"/>
          <p:cNvPicPr preferRelativeResize="0"/>
          <p:nvPr/>
        </p:nvPicPr>
        <p:blipFill>
          <a:blip r:embed="rId4">
            <a:alphaModFix/>
          </a:blip>
          <a:stretch>
            <a:fillRect/>
          </a:stretch>
        </p:blipFill>
        <p:spPr>
          <a:xfrm>
            <a:off x="9517777" y="6555879"/>
            <a:ext cx="3188875" cy="681500"/>
          </a:xfrm>
          <a:prstGeom prst="rect">
            <a:avLst/>
          </a:prstGeom>
          <a:noFill/>
          <a:ln>
            <a:noFill/>
          </a:ln>
        </p:spPr>
      </p:pic>
      <p:sp>
        <p:nvSpPr>
          <p:cNvPr id="6" name="TextBox 5"/>
          <p:cNvSpPr txBox="1"/>
          <p:nvPr/>
        </p:nvSpPr>
        <p:spPr>
          <a:xfrm>
            <a:off x="8288454" y="6186388"/>
            <a:ext cx="1633268" cy="369332"/>
          </a:xfrm>
          <a:prstGeom prst="rect">
            <a:avLst/>
          </a:prstGeom>
          <a:noFill/>
        </p:spPr>
        <p:txBody>
          <a:bodyPr wrap="none" rtlCol="0">
            <a:spAutoFit/>
          </a:bodyPr>
          <a:lstStyle/>
          <a:p>
            <a:r>
              <a:rPr lang="en-US" dirty="0" smtClean="0"/>
              <a:t>Features&gt;0.025</a:t>
            </a:r>
            <a:endParaRPr lang="en-US" dirty="0"/>
          </a:p>
        </p:txBody>
      </p:sp>
      <p:sp>
        <p:nvSpPr>
          <p:cNvPr id="7" name="TextBox 6"/>
          <p:cNvSpPr txBox="1"/>
          <p:nvPr/>
        </p:nvSpPr>
        <p:spPr>
          <a:xfrm>
            <a:off x="1066800" y="6251483"/>
            <a:ext cx="2971800" cy="369332"/>
          </a:xfrm>
          <a:prstGeom prst="rect">
            <a:avLst/>
          </a:prstGeom>
          <a:noFill/>
        </p:spPr>
        <p:txBody>
          <a:bodyPr wrap="square" rtlCol="0">
            <a:spAutoFit/>
          </a:bodyPr>
          <a:lstStyle/>
          <a:p>
            <a:r>
              <a:rPr lang="en-US" dirty="0"/>
              <a:t>n_features_to_select=6</a:t>
            </a:r>
          </a:p>
        </p:txBody>
      </p:sp>
    </p:spTree>
    <p:extLst>
      <p:ext uri="{BB962C8B-B14F-4D97-AF65-F5344CB8AC3E}">
        <p14:creationId xmlns:p14="http://schemas.microsoft.com/office/powerpoint/2010/main" val="102133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14405"/>
            <a:ext cx="4312920" cy="1219200"/>
          </a:xfrm>
        </p:spPr>
        <p:txBody>
          <a:bodyPr>
            <a:normAutofit/>
          </a:bodyPr>
          <a:lstStyle/>
          <a:p>
            <a:r>
              <a:rPr lang="en-US" b="1" u="sng" dirty="0" smtClean="0"/>
              <a:t>Model Selection</a:t>
            </a:r>
            <a:endParaRPr lang="en-US" b="1" u="sng" dirty="0"/>
          </a:p>
        </p:txBody>
      </p:sp>
      <p:sp>
        <p:nvSpPr>
          <p:cNvPr id="4" name="TextBox 3"/>
          <p:cNvSpPr txBox="1"/>
          <p:nvPr/>
        </p:nvSpPr>
        <p:spPr>
          <a:xfrm>
            <a:off x="381000" y="1233605"/>
            <a:ext cx="11353800" cy="1200329"/>
          </a:xfrm>
          <a:prstGeom prst="rect">
            <a:avLst/>
          </a:prstGeom>
          <a:noFill/>
        </p:spPr>
        <p:txBody>
          <a:bodyPr wrap="square" rtlCol="0">
            <a:spAutoFit/>
          </a:bodyPr>
          <a:lstStyle/>
          <a:p>
            <a:r>
              <a:rPr lang="en-US" sz="2400" dirty="0" smtClean="0"/>
              <a:t>Now we have prepared our data and hold a better understanding of the dataset. So, let’s get started with machine learning modeling and find the best algorithm with the best hyper parameters to achieve maximum accuracy.</a:t>
            </a:r>
          </a:p>
        </p:txBody>
      </p:sp>
      <p:sp>
        <p:nvSpPr>
          <p:cNvPr id="7" name="TextBox 6"/>
          <p:cNvSpPr txBox="1"/>
          <p:nvPr/>
        </p:nvSpPr>
        <p:spPr>
          <a:xfrm>
            <a:off x="685800" y="2590800"/>
            <a:ext cx="6096000" cy="4154984"/>
          </a:xfrm>
          <a:prstGeom prst="rect">
            <a:avLst/>
          </a:prstGeom>
          <a:noFill/>
        </p:spPr>
        <p:txBody>
          <a:bodyPr wrap="square" rtlCol="0">
            <a:spAutoFit/>
          </a:bodyPr>
          <a:lstStyle/>
          <a:p>
            <a:r>
              <a:rPr lang="en-US" sz="2400" b="1" u="sng" dirty="0" smtClean="0"/>
              <a:t>Typical Flow to build a ML model:</a:t>
            </a:r>
          </a:p>
          <a:p>
            <a:pPr marL="285750" indent="-285750">
              <a:buFont typeface="Wingdings" pitchFamily="2" charset="2"/>
              <a:buChar char="Ø"/>
            </a:pPr>
            <a:endParaRPr lang="en-US" sz="2400" dirty="0"/>
          </a:p>
          <a:p>
            <a:pPr marL="285750" indent="-285750">
              <a:buFont typeface="Wingdings" pitchFamily="2" charset="2"/>
              <a:buChar char="Ø"/>
            </a:pPr>
            <a:r>
              <a:rPr lang="en-US" sz="2400" dirty="0" smtClean="0"/>
              <a:t>Identify dependent and independent features.</a:t>
            </a:r>
          </a:p>
          <a:p>
            <a:pPr marL="285750" indent="-285750">
              <a:buFont typeface="Wingdings" pitchFamily="2" charset="2"/>
              <a:buChar char="Ø"/>
            </a:pPr>
            <a:r>
              <a:rPr lang="en-US" sz="2400" dirty="0" smtClean="0"/>
              <a:t>Split the data into train and test: 85-15</a:t>
            </a:r>
          </a:p>
          <a:p>
            <a:pPr marL="285750" indent="-285750">
              <a:buFont typeface="Wingdings" pitchFamily="2" charset="2"/>
              <a:buChar char="Ø"/>
            </a:pPr>
            <a:r>
              <a:rPr lang="en-US" sz="2400" dirty="0" smtClean="0"/>
              <a:t>Transform non-numerical into numerical format.</a:t>
            </a:r>
          </a:p>
          <a:p>
            <a:pPr marL="285750" indent="-285750">
              <a:buFont typeface="Wingdings" pitchFamily="2" charset="2"/>
              <a:buChar char="Ø"/>
            </a:pPr>
            <a:r>
              <a:rPr lang="en-US" sz="2400" dirty="0" smtClean="0"/>
              <a:t>Train the model and evaluate on train data.</a:t>
            </a:r>
          </a:p>
          <a:p>
            <a:pPr marL="285750" indent="-285750">
              <a:buFont typeface="Wingdings" pitchFamily="2" charset="2"/>
              <a:buChar char="Ø"/>
            </a:pPr>
            <a:r>
              <a:rPr lang="en-US" sz="2400" dirty="0" smtClean="0"/>
              <a:t>Predict unseen data and evaluate on test data.</a:t>
            </a:r>
          </a:p>
          <a:p>
            <a:pPr marL="285750" indent="-285750">
              <a:buFont typeface="Wingdings" pitchFamily="2" charset="2"/>
              <a:buChar char="Ø"/>
            </a:pPr>
            <a:r>
              <a:rPr lang="en-US" sz="2400" dirty="0" smtClean="0"/>
              <a:t>Find the best model.</a:t>
            </a:r>
            <a:endParaRPr lang="en-US" sz="2400" dirty="0"/>
          </a:p>
        </p:txBody>
      </p:sp>
      <p:pic>
        <p:nvPicPr>
          <p:cNvPr id="8" name="Google Shape;74;p15"/>
          <p:cNvPicPr preferRelativeResize="0"/>
          <p:nvPr/>
        </p:nvPicPr>
        <p:blipFill>
          <a:blip r:embed="rId2">
            <a:alphaModFix/>
          </a:blip>
          <a:stretch>
            <a:fillRect/>
          </a:stretch>
        </p:blipFill>
        <p:spPr>
          <a:xfrm>
            <a:off x="9517777" y="6555879"/>
            <a:ext cx="3188875" cy="681500"/>
          </a:xfrm>
          <a:prstGeom prst="rect">
            <a:avLst/>
          </a:prstGeom>
          <a:noFill/>
          <a:ln>
            <a:noFill/>
          </a:ln>
        </p:spPr>
      </p:pic>
      <p:pic>
        <p:nvPicPr>
          <p:cNvPr id="7170" name="Picture 2" descr="https://cdn.discordapp.com/attachments/1103584940689473568/1154037210509738017/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489809"/>
            <a:ext cx="4572000" cy="338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802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92880" y="22698"/>
            <a:ext cx="4312920" cy="1219200"/>
          </a:xfrm>
        </p:spPr>
        <p:txBody>
          <a:bodyPr>
            <a:normAutofit/>
          </a:bodyPr>
          <a:lstStyle/>
          <a:p>
            <a:r>
              <a:rPr lang="en-US" b="1" u="sng" dirty="0" smtClean="0"/>
              <a:t>Model Selection</a:t>
            </a:r>
            <a:endParaRPr lang="en-US" b="1" u="sng" dirty="0"/>
          </a:p>
        </p:txBody>
      </p:sp>
      <p:graphicFrame>
        <p:nvGraphicFramePr>
          <p:cNvPr id="5" name="Table 4"/>
          <p:cNvGraphicFramePr>
            <a:graphicFrameLocks noGrp="1"/>
          </p:cNvGraphicFramePr>
          <p:nvPr>
            <p:extLst>
              <p:ext uri="{D42A27DB-BD31-4B8C-83A1-F6EECF244321}">
                <p14:modId xmlns:p14="http://schemas.microsoft.com/office/powerpoint/2010/main" val="1782026445"/>
              </p:ext>
            </p:extLst>
          </p:nvPr>
        </p:nvGraphicFramePr>
        <p:xfrm>
          <a:off x="5867400" y="1752600"/>
          <a:ext cx="6248400" cy="3930935"/>
        </p:xfrm>
        <a:graphic>
          <a:graphicData uri="http://schemas.openxmlformats.org/drawingml/2006/table">
            <a:tbl>
              <a:tblPr firstRow="1" bandRow="1">
                <a:tableStyleId>{F5AB1C69-6EDB-4FF4-983F-18BD219EF322}</a:tableStyleId>
              </a:tblPr>
              <a:tblGrid>
                <a:gridCol w="1640348"/>
                <a:gridCol w="1324897"/>
                <a:gridCol w="1451077"/>
                <a:gridCol w="1832078"/>
              </a:tblGrid>
              <a:tr h="1066800">
                <a:tc>
                  <a:txBody>
                    <a:bodyPr/>
                    <a:lstStyle/>
                    <a:p>
                      <a:pPr algn="ctr"/>
                      <a:r>
                        <a:rPr lang="en-US" u="sng" dirty="0" smtClean="0"/>
                        <a:t>Algorithms</a:t>
                      </a:r>
                      <a:endParaRPr lang="en-US" u="sng" dirty="0"/>
                    </a:p>
                  </a:txBody>
                  <a:tcPr/>
                </a:tc>
                <a:tc>
                  <a:txBody>
                    <a:bodyPr/>
                    <a:lstStyle/>
                    <a:p>
                      <a:pPr algn="ctr"/>
                      <a:r>
                        <a:rPr lang="en-US" u="sng" dirty="0" smtClean="0"/>
                        <a:t>Train-score</a:t>
                      </a:r>
                      <a:endParaRPr lang="en-US" u="sng" dirty="0"/>
                    </a:p>
                  </a:txBody>
                  <a:tcPr/>
                </a:tc>
                <a:tc>
                  <a:txBody>
                    <a:bodyPr/>
                    <a:lstStyle/>
                    <a:p>
                      <a:pPr algn="ctr"/>
                      <a:r>
                        <a:rPr lang="en-US" u="sng" dirty="0" smtClean="0"/>
                        <a:t>Test-score</a:t>
                      </a:r>
                      <a:endParaRPr lang="en-US" u="sng" dirty="0"/>
                    </a:p>
                  </a:txBody>
                  <a:tcPr/>
                </a:tc>
                <a:tc>
                  <a:txBody>
                    <a:bodyPr/>
                    <a:lstStyle/>
                    <a:p>
                      <a:pPr algn="ctr"/>
                      <a:r>
                        <a:rPr lang="en-US" u="sng" dirty="0" smtClean="0"/>
                        <a:t>After </a:t>
                      </a:r>
                      <a:r>
                        <a:rPr lang="en-US" u="sng" baseline="0" dirty="0" smtClean="0"/>
                        <a:t> </a:t>
                      </a:r>
                    </a:p>
                    <a:p>
                      <a:pPr algn="ctr"/>
                      <a:r>
                        <a:rPr lang="en-US" u="sng" dirty="0" smtClean="0"/>
                        <a:t>Hyper parameter tuning</a:t>
                      </a:r>
                      <a:endParaRPr lang="en-US" u="sng" dirty="0"/>
                    </a:p>
                  </a:txBody>
                  <a:tcPr/>
                </a:tc>
              </a:tr>
              <a:tr h="708041">
                <a:tc>
                  <a:txBody>
                    <a:bodyPr/>
                    <a:lstStyle/>
                    <a:p>
                      <a:pPr algn="ctr"/>
                      <a:r>
                        <a:rPr lang="en-US" dirty="0" smtClean="0"/>
                        <a:t>Linear Regression</a:t>
                      </a:r>
                      <a:endParaRPr lang="en-US" dirty="0"/>
                    </a:p>
                  </a:txBody>
                  <a:tcPr/>
                </a:tc>
                <a:tc>
                  <a:txBody>
                    <a:bodyPr/>
                    <a:lstStyle/>
                    <a:p>
                      <a:pPr algn="ctr"/>
                      <a:r>
                        <a:rPr lang="en-US" dirty="0" smtClean="0"/>
                        <a:t>67%</a:t>
                      </a:r>
                      <a:endParaRPr lang="en-US" dirty="0"/>
                    </a:p>
                  </a:txBody>
                  <a:tcPr/>
                </a:tc>
                <a:tc>
                  <a:txBody>
                    <a:bodyPr/>
                    <a:lstStyle/>
                    <a:p>
                      <a:pPr algn="ctr"/>
                      <a:r>
                        <a:rPr lang="en-US" dirty="0" smtClean="0"/>
                        <a:t>59%</a:t>
                      </a:r>
                      <a:endParaRPr lang="en-US" dirty="0"/>
                    </a:p>
                  </a:txBody>
                  <a:tcPr/>
                </a:tc>
                <a:tc>
                  <a:txBody>
                    <a:bodyPr/>
                    <a:lstStyle/>
                    <a:p>
                      <a:pPr algn="ctr"/>
                      <a:r>
                        <a:rPr lang="en-US" dirty="0" smtClean="0"/>
                        <a:t>59%</a:t>
                      </a:r>
                      <a:endParaRPr lang="en-US" dirty="0"/>
                    </a:p>
                  </a:txBody>
                  <a:tcPr/>
                </a:tc>
              </a:tr>
              <a:tr h="663559">
                <a:tc>
                  <a:txBody>
                    <a:bodyPr/>
                    <a:lstStyle/>
                    <a:p>
                      <a:pPr algn="ctr"/>
                      <a:r>
                        <a:rPr lang="en-US" dirty="0" smtClean="0"/>
                        <a:t>KNN</a:t>
                      </a:r>
                      <a:endParaRPr lang="en-US" dirty="0"/>
                    </a:p>
                  </a:txBody>
                  <a:tcPr/>
                </a:tc>
                <a:tc>
                  <a:txBody>
                    <a:bodyPr/>
                    <a:lstStyle/>
                    <a:p>
                      <a:pPr algn="ctr"/>
                      <a:r>
                        <a:rPr lang="en-US" dirty="0" smtClean="0"/>
                        <a:t>91%</a:t>
                      </a:r>
                      <a:endParaRPr lang="en-US" dirty="0"/>
                    </a:p>
                  </a:txBody>
                  <a:tcPr/>
                </a:tc>
                <a:tc>
                  <a:txBody>
                    <a:bodyPr/>
                    <a:lstStyle/>
                    <a:p>
                      <a:pPr algn="ctr"/>
                      <a:r>
                        <a:rPr lang="en-US" dirty="0" smtClean="0"/>
                        <a:t>89%</a:t>
                      </a:r>
                      <a:endParaRPr lang="en-US" dirty="0"/>
                    </a:p>
                  </a:txBody>
                  <a:tcPr/>
                </a:tc>
                <a:tc>
                  <a:txBody>
                    <a:bodyPr/>
                    <a:lstStyle/>
                    <a:p>
                      <a:pPr algn="ctr"/>
                      <a:r>
                        <a:rPr lang="en-US" dirty="0" smtClean="0"/>
                        <a:t>89%</a:t>
                      </a:r>
                      <a:endParaRPr lang="en-US" dirty="0"/>
                    </a:p>
                  </a:txBody>
                  <a:tcPr/>
                </a:tc>
              </a:tr>
              <a:tr h="723817">
                <a:tc>
                  <a:txBody>
                    <a:bodyPr/>
                    <a:lstStyle/>
                    <a:p>
                      <a:pPr algn="ctr"/>
                      <a:r>
                        <a:rPr lang="en-US" dirty="0" smtClean="0"/>
                        <a:t>Decision Tree</a:t>
                      </a:r>
                      <a:endParaRPr lang="en-US" dirty="0"/>
                    </a:p>
                  </a:txBody>
                  <a:tcPr/>
                </a:tc>
                <a:tc>
                  <a:txBody>
                    <a:bodyPr/>
                    <a:lstStyle/>
                    <a:p>
                      <a:pPr algn="ctr"/>
                      <a:r>
                        <a:rPr lang="en-US" dirty="0" smtClean="0"/>
                        <a:t>80%</a:t>
                      </a:r>
                      <a:endParaRPr lang="en-US" dirty="0"/>
                    </a:p>
                  </a:txBody>
                  <a:tcPr/>
                </a:tc>
                <a:tc>
                  <a:txBody>
                    <a:bodyPr/>
                    <a:lstStyle/>
                    <a:p>
                      <a:pPr algn="ctr"/>
                      <a:r>
                        <a:rPr lang="en-US" dirty="0" smtClean="0"/>
                        <a:t>75%</a:t>
                      </a:r>
                      <a:endParaRPr lang="en-US" dirty="0"/>
                    </a:p>
                  </a:txBody>
                  <a:tcPr/>
                </a:tc>
                <a:tc>
                  <a:txBody>
                    <a:bodyPr/>
                    <a:lstStyle/>
                    <a:p>
                      <a:pPr algn="ctr"/>
                      <a:r>
                        <a:rPr lang="en-US" dirty="0" smtClean="0"/>
                        <a:t>84%</a:t>
                      </a:r>
                      <a:endParaRPr lang="en-US" dirty="0"/>
                    </a:p>
                  </a:txBody>
                  <a:tcPr/>
                </a:tc>
              </a:tr>
              <a:tr h="768718">
                <a:tc>
                  <a:txBody>
                    <a:bodyPr/>
                    <a:lstStyle/>
                    <a:p>
                      <a:pPr algn="ctr"/>
                      <a:r>
                        <a:rPr lang="en-US" dirty="0" smtClean="0"/>
                        <a:t>Random Forest</a:t>
                      </a:r>
                      <a:endParaRPr lang="en-US" dirty="0"/>
                    </a:p>
                  </a:txBody>
                  <a:tcPr/>
                </a:tc>
                <a:tc>
                  <a:txBody>
                    <a:bodyPr/>
                    <a:lstStyle/>
                    <a:p>
                      <a:pPr algn="ctr"/>
                      <a:r>
                        <a:rPr lang="en-US" dirty="0" smtClean="0"/>
                        <a:t>97%</a:t>
                      </a:r>
                      <a:endParaRPr lang="en-US" dirty="0"/>
                    </a:p>
                  </a:txBody>
                  <a:tcPr/>
                </a:tc>
                <a:tc>
                  <a:txBody>
                    <a:bodyPr/>
                    <a:lstStyle/>
                    <a:p>
                      <a:pPr algn="ctr"/>
                      <a:r>
                        <a:rPr lang="en-US" dirty="0" smtClean="0"/>
                        <a:t>90%</a:t>
                      </a:r>
                      <a:endParaRPr lang="en-US" dirty="0"/>
                    </a:p>
                  </a:txBody>
                  <a:tcPr/>
                </a:tc>
                <a:tc>
                  <a:txBody>
                    <a:bodyPr/>
                    <a:lstStyle/>
                    <a:p>
                      <a:pPr algn="ctr"/>
                      <a:r>
                        <a:rPr lang="en-US" dirty="0" smtClean="0"/>
                        <a:t>--</a:t>
                      </a:r>
                      <a:endParaRPr lang="en-US" dirty="0"/>
                    </a:p>
                  </a:txBody>
                  <a:tcPr/>
                </a:tc>
              </a:tr>
            </a:tbl>
          </a:graphicData>
        </a:graphic>
      </p:graphicFrame>
      <p:sp>
        <p:nvSpPr>
          <p:cNvPr id="6" name="TextBox 5"/>
          <p:cNvSpPr txBox="1"/>
          <p:nvPr/>
        </p:nvSpPr>
        <p:spPr>
          <a:xfrm>
            <a:off x="381000" y="1752600"/>
            <a:ext cx="5334000" cy="4524315"/>
          </a:xfrm>
          <a:prstGeom prst="rect">
            <a:avLst/>
          </a:prstGeom>
          <a:noFill/>
        </p:spPr>
        <p:txBody>
          <a:bodyPr wrap="square" rtlCol="0">
            <a:spAutoFit/>
          </a:bodyPr>
          <a:lstStyle/>
          <a:p>
            <a:pPr marL="285750" indent="-285750">
              <a:buFont typeface="Wingdings" pitchFamily="2" charset="2"/>
              <a:buChar char="q"/>
            </a:pPr>
            <a:r>
              <a:rPr lang="en-US" sz="2400" dirty="0" smtClean="0"/>
              <a:t>KNN </a:t>
            </a:r>
            <a:r>
              <a:rPr lang="en-US" sz="2400" dirty="0"/>
              <a:t>performs well, with high training (91%) and test (89%) scores. It demonstrates consistent performance on both the training and test </a:t>
            </a:r>
            <a:r>
              <a:rPr lang="en-US" sz="2400" dirty="0" smtClean="0"/>
              <a:t>datasets.</a:t>
            </a:r>
          </a:p>
          <a:p>
            <a:pPr marL="285750" indent="-285750">
              <a:buFont typeface="Wingdings" pitchFamily="2" charset="2"/>
              <a:buChar char="q"/>
            </a:pPr>
            <a:r>
              <a:rPr lang="en-US" sz="2400" dirty="0" smtClean="0"/>
              <a:t>Decision </a:t>
            </a:r>
            <a:r>
              <a:rPr lang="en-US" sz="2400" dirty="0"/>
              <a:t>Tree </a:t>
            </a:r>
            <a:r>
              <a:rPr lang="en-US" sz="2400" dirty="0" smtClean="0"/>
              <a:t>model improved </a:t>
            </a:r>
            <a:r>
              <a:rPr lang="en-US" sz="2400" dirty="0"/>
              <a:t>in prediction by </a:t>
            </a:r>
            <a:r>
              <a:rPr lang="en-US" sz="2400" dirty="0" smtClean="0"/>
              <a:t>doing hyperparameter </a:t>
            </a:r>
            <a:r>
              <a:rPr lang="en-US" sz="2400" dirty="0"/>
              <a:t>tuning </a:t>
            </a:r>
            <a:r>
              <a:rPr lang="en-US" sz="2400" dirty="0" smtClean="0"/>
              <a:t>.</a:t>
            </a:r>
          </a:p>
          <a:p>
            <a:pPr marL="285750" indent="-285750">
              <a:buFont typeface="Wingdings" pitchFamily="2" charset="2"/>
              <a:buChar char="q"/>
            </a:pPr>
            <a:r>
              <a:rPr lang="en-US" sz="2400" dirty="0" smtClean="0"/>
              <a:t>Even though they improved in performance, KNN performance before hyper parameter tuning.</a:t>
            </a:r>
          </a:p>
          <a:p>
            <a:pPr marL="285750" indent="-285750">
              <a:buFont typeface="Wingdings" pitchFamily="2" charset="2"/>
              <a:buChar char="q"/>
            </a:pPr>
            <a:r>
              <a:rPr lang="en-US" sz="2400" dirty="0"/>
              <a:t> </a:t>
            </a:r>
            <a:r>
              <a:rPr lang="en-US" sz="2400" dirty="0" smtClean="0"/>
              <a:t>Therefore, the best accuracy I got is with KNN model.</a:t>
            </a:r>
            <a:endParaRPr lang="en-US" sz="2400" dirty="0"/>
          </a:p>
        </p:txBody>
      </p:sp>
      <p:pic>
        <p:nvPicPr>
          <p:cNvPr id="7" name="Google Shape;74;p15"/>
          <p:cNvPicPr preferRelativeResize="0"/>
          <p:nvPr/>
        </p:nvPicPr>
        <p:blipFill>
          <a:blip r:embed="rId2">
            <a:alphaModFix/>
          </a:blip>
          <a:stretch>
            <a:fillRect/>
          </a:stretch>
        </p:blipFill>
        <p:spPr>
          <a:xfrm>
            <a:off x="9517777" y="6555879"/>
            <a:ext cx="3188875" cy="681500"/>
          </a:xfrm>
          <a:prstGeom prst="rect">
            <a:avLst/>
          </a:prstGeom>
          <a:noFill/>
          <a:ln>
            <a:noFill/>
          </a:ln>
        </p:spPr>
      </p:pic>
    </p:spTree>
    <p:extLst>
      <p:ext uri="{BB962C8B-B14F-4D97-AF65-F5344CB8AC3E}">
        <p14:creationId xmlns:p14="http://schemas.microsoft.com/office/powerpoint/2010/main" val="717183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698"/>
            <a:ext cx="6400800" cy="1219200"/>
          </a:xfrm>
        </p:spPr>
        <p:txBody>
          <a:bodyPr/>
          <a:lstStyle/>
          <a:p>
            <a:r>
              <a:rPr lang="en-US" b="1" u="sng" dirty="0" smtClean="0"/>
              <a:t>User Interface</a:t>
            </a:r>
            <a:endParaRPr lang="en-US" b="1" u="sng" dirty="0"/>
          </a:p>
        </p:txBody>
      </p:sp>
      <p:pic>
        <p:nvPicPr>
          <p:cNvPr id="4" name="Google Shape;74;p15"/>
          <p:cNvPicPr preferRelativeResize="0"/>
          <p:nvPr/>
        </p:nvPicPr>
        <p:blipFill>
          <a:blip r:embed="rId2">
            <a:alphaModFix/>
          </a:blip>
          <a:stretch>
            <a:fillRect/>
          </a:stretch>
        </p:blipFill>
        <p:spPr>
          <a:xfrm>
            <a:off x="9490215" y="6555879"/>
            <a:ext cx="3188875" cy="681500"/>
          </a:xfrm>
          <a:prstGeom prst="rect">
            <a:avLst/>
          </a:prstGeom>
          <a:noFill/>
          <a:ln>
            <a:noFill/>
          </a:ln>
        </p:spPr>
      </p:pic>
    </p:spTree>
    <p:extLst>
      <p:ext uri="{BB962C8B-B14F-4D97-AF65-F5344CB8AC3E}">
        <p14:creationId xmlns:p14="http://schemas.microsoft.com/office/powerpoint/2010/main" val="631999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44" y="16212"/>
            <a:ext cx="4998720" cy="1219200"/>
          </a:xfrm>
        </p:spPr>
        <p:txBody>
          <a:bodyPr/>
          <a:lstStyle/>
          <a:p>
            <a:r>
              <a:rPr lang="en-US" b="1" u="sng" dirty="0" smtClean="0"/>
              <a:t>Conclusion</a:t>
            </a:r>
            <a:endParaRPr lang="en-US" b="1" u="sng" dirty="0"/>
          </a:p>
        </p:txBody>
      </p:sp>
      <p:sp>
        <p:nvSpPr>
          <p:cNvPr id="4" name="TextBox 3"/>
          <p:cNvSpPr txBox="1"/>
          <p:nvPr/>
        </p:nvSpPr>
        <p:spPr>
          <a:xfrm>
            <a:off x="228600" y="1371600"/>
            <a:ext cx="7924800" cy="5632311"/>
          </a:xfrm>
          <a:prstGeom prst="rect">
            <a:avLst/>
          </a:prstGeom>
          <a:noFill/>
        </p:spPr>
        <p:txBody>
          <a:bodyPr wrap="square" rtlCol="0">
            <a:spAutoFit/>
          </a:bodyPr>
          <a:lstStyle/>
          <a:p>
            <a:pPr marL="285750" indent="-285750">
              <a:buFont typeface="Wingdings" pitchFamily="2" charset="2"/>
              <a:buChar char="q"/>
            </a:pPr>
            <a:r>
              <a:rPr lang="en-US" sz="2400" dirty="0" smtClean="0"/>
              <a:t>Processor, RAM</a:t>
            </a:r>
            <a:r>
              <a:rPr lang="en-US" sz="2400" dirty="0"/>
              <a:t>, </a:t>
            </a:r>
            <a:r>
              <a:rPr lang="en-US" sz="2400" dirty="0" smtClean="0"/>
              <a:t>RAM-type, Storage, Brand, Operating System</a:t>
            </a:r>
            <a:r>
              <a:rPr lang="en-US" sz="2400" dirty="0"/>
              <a:t> </a:t>
            </a:r>
            <a:r>
              <a:rPr lang="en-US" sz="2400" dirty="0" smtClean="0"/>
              <a:t>plays a crucial role for the laptop price.</a:t>
            </a:r>
            <a:endParaRPr lang="en-US" sz="2400" dirty="0" smtClean="0"/>
          </a:p>
          <a:p>
            <a:pPr marL="285750" indent="-285750">
              <a:buFont typeface="Wingdings" pitchFamily="2" charset="2"/>
              <a:buChar char="q"/>
            </a:pPr>
            <a:r>
              <a:rPr lang="en-US" sz="2400" dirty="0" smtClean="0"/>
              <a:t>Display-Inches also impacts the price but not that much.</a:t>
            </a:r>
          </a:p>
          <a:p>
            <a:pPr marL="285750" indent="-285750">
              <a:buFont typeface="Wingdings" pitchFamily="2" charset="2"/>
              <a:buChar char="q"/>
            </a:pPr>
            <a:r>
              <a:rPr lang="en-US" sz="2400" dirty="0" smtClean="0"/>
              <a:t>Remaining </a:t>
            </a:r>
            <a:r>
              <a:rPr lang="en-US" sz="2400" dirty="0" smtClean="0"/>
              <a:t>features like Generation, Rating, Warranty directly won’t impact the Price</a:t>
            </a:r>
            <a:r>
              <a:rPr lang="en-US" sz="2400" dirty="0" smtClean="0"/>
              <a:t>.</a:t>
            </a:r>
          </a:p>
          <a:p>
            <a:endParaRPr lang="en-US" sz="2400" dirty="0"/>
          </a:p>
          <a:p>
            <a:pPr marL="285750" indent="-285750">
              <a:buFont typeface="Wingdings" pitchFamily="2" charset="2"/>
              <a:buChar char="q"/>
            </a:pPr>
            <a:r>
              <a:rPr lang="en-US" sz="2400" dirty="0" smtClean="0"/>
              <a:t>Finally, we </a:t>
            </a:r>
            <a:r>
              <a:rPr lang="en-US" sz="2400" dirty="0"/>
              <a:t>have developed and deployed a machine learning application for the prediction of laptop price. </a:t>
            </a:r>
            <a:endParaRPr lang="en-US" sz="2400" dirty="0" smtClean="0"/>
          </a:p>
          <a:p>
            <a:pPr marL="285750" indent="-285750">
              <a:buFont typeface="Wingdings" pitchFamily="2" charset="2"/>
              <a:buChar char="q"/>
            </a:pPr>
            <a:r>
              <a:rPr lang="en-US" sz="2400" dirty="0" smtClean="0"/>
              <a:t>We </a:t>
            </a:r>
            <a:r>
              <a:rPr lang="en-US" sz="2400" dirty="0"/>
              <a:t>have learned about the complete machine learning project lifecycle with practical implementation and how to approach a particular problem. </a:t>
            </a:r>
            <a:endParaRPr lang="en-US" sz="2400" dirty="0" smtClean="0"/>
          </a:p>
          <a:p>
            <a:pPr marL="285750" indent="-285750">
              <a:buFont typeface="Wingdings" pitchFamily="2" charset="2"/>
              <a:buChar char="q"/>
            </a:pPr>
            <a:r>
              <a:rPr lang="en-US" sz="2400" dirty="0" smtClean="0"/>
              <a:t>We </a:t>
            </a:r>
            <a:r>
              <a:rPr lang="en-US" sz="2400" dirty="0"/>
              <a:t>hope that </a:t>
            </a:r>
            <a:r>
              <a:rPr lang="en-US" sz="2400" dirty="0" smtClean="0"/>
              <a:t>our project motivates </a:t>
            </a:r>
            <a:r>
              <a:rPr lang="en-US" sz="2400" dirty="0"/>
              <a:t>and encourage you to develop similar more </a:t>
            </a:r>
            <a:r>
              <a:rPr lang="en-US" sz="2400" dirty="0" smtClean="0"/>
              <a:t>applications </a:t>
            </a:r>
            <a:r>
              <a:rPr lang="en-US" sz="2400" dirty="0"/>
              <a:t>to enhance your understanding of various methods and algorithms to use and twin with different parameters.</a:t>
            </a:r>
            <a:r>
              <a:rPr lang="en-US" sz="2400" dirty="0" smtClean="0"/>
              <a:t> </a:t>
            </a:r>
            <a:endParaRPr lang="en-US" sz="2400" dirty="0"/>
          </a:p>
        </p:txBody>
      </p:sp>
      <p:pic>
        <p:nvPicPr>
          <p:cNvPr id="6" name="Google Shape;74;p15"/>
          <p:cNvPicPr preferRelativeResize="0"/>
          <p:nvPr/>
        </p:nvPicPr>
        <p:blipFill>
          <a:blip r:embed="rId2">
            <a:alphaModFix/>
          </a:blip>
          <a:stretch>
            <a:fillRect/>
          </a:stretch>
        </p:blipFill>
        <p:spPr>
          <a:xfrm>
            <a:off x="9490215" y="6555879"/>
            <a:ext cx="3188875" cy="681500"/>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8626" y="1640889"/>
            <a:ext cx="4724400" cy="4724400"/>
          </a:xfrm>
          <a:prstGeom prst="rect">
            <a:avLst/>
          </a:prstGeom>
        </p:spPr>
      </p:pic>
    </p:spTree>
    <p:extLst>
      <p:ext uri="{BB962C8B-B14F-4D97-AF65-F5344CB8AC3E}">
        <p14:creationId xmlns:p14="http://schemas.microsoft.com/office/powerpoint/2010/main" val="3444008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74;p15"/>
          <p:cNvPicPr preferRelativeResize="0"/>
          <p:nvPr/>
        </p:nvPicPr>
        <p:blipFill>
          <a:blip r:embed="rId2">
            <a:alphaModFix/>
          </a:blip>
          <a:stretch>
            <a:fillRect/>
          </a:stretch>
        </p:blipFill>
        <p:spPr>
          <a:xfrm>
            <a:off x="9490215" y="6555879"/>
            <a:ext cx="3188875" cy="681500"/>
          </a:xfrm>
          <a:prstGeom prst="rect">
            <a:avLst/>
          </a:prstGeom>
          <a:noFill/>
          <a:ln>
            <a:noFill/>
          </a:ln>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419" t="1608" r="11201"/>
          <a:stretch/>
        </p:blipFill>
        <p:spPr>
          <a:xfrm>
            <a:off x="1371600" y="381000"/>
            <a:ext cx="9610927" cy="6449898"/>
          </a:xfrm>
          <a:prstGeom prst="rect">
            <a:avLst/>
          </a:prstGeom>
        </p:spPr>
      </p:pic>
    </p:spTree>
    <p:extLst>
      <p:ext uri="{BB962C8B-B14F-4D97-AF65-F5344CB8AC3E}">
        <p14:creationId xmlns:p14="http://schemas.microsoft.com/office/powerpoint/2010/main" val="243890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52400"/>
            <a:ext cx="5455920" cy="1219200"/>
          </a:xfrm>
        </p:spPr>
        <p:txBody>
          <a:bodyPr>
            <a:normAutofit/>
          </a:bodyPr>
          <a:lstStyle/>
          <a:p>
            <a:r>
              <a:rPr lang="en-US" b="1" u="sng" dirty="0"/>
              <a:t>Table </a:t>
            </a:r>
            <a:r>
              <a:rPr lang="en-US" b="1" u="sng" dirty="0" smtClean="0"/>
              <a:t>of </a:t>
            </a:r>
            <a:r>
              <a:rPr lang="en-US" b="1" u="sng" dirty="0" smtClean="0"/>
              <a:t>Contents</a:t>
            </a:r>
            <a:endParaRPr lang="en-US" b="1" u="sng" dirty="0"/>
          </a:p>
        </p:txBody>
      </p:sp>
      <p:sp>
        <p:nvSpPr>
          <p:cNvPr id="3" name="Content Placeholder 2"/>
          <p:cNvSpPr>
            <a:spLocks noGrp="1"/>
          </p:cNvSpPr>
          <p:nvPr>
            <p:ph idx="1"/>
          </p:nvPr>
        </p:nvSpPr>
        <p:spPr>
          <a:xfrm>
            <a:off x="1371600" y="1728185"/>
            <a:ext cx="6065520" cy="4827694"/>
          </a:xfrm>
        </p:spPr>
        <p:txBody>
          <a:bodyPr>
            <a:normAutofit/>
          </a:bodyPr>
          <a:lstStyle/>
          <a:p>
            <a:pPr>
              <a:buFont typeface="Wingdings" pitchFamily="2" charset="2"/>
              <a:buChar char="v"/>
            </a:pPr>
            <a:r>
              <a:rPr lang="en-US" dirty="0" smtClean="0"/>
              <a:t> Introduction</a:t>
            </a:r>
          </a:p>
          <a:p>
            <a:pPr>
              <a:buFont typeface="Wingdings" pitchFamily="2" charset="2"/>
              <a:buChar char="v"/>
            </a:pPr>
            <a:r>
              <a:rPr lang="en-US" dirty="0" smtClean="0"/>
              <a:t> Problem Statement</a:t>
            </a:r>
          </a:p>
          <a:p>
            <a:pPr>
              <a:buFont typeface="Wingdings" pitchFamily="2" charset="2"/>
              <a:buChar char="v"/>
            </a:pPr>
            <a:r>
              <a:rPr lang="en-US" dirty="0" smtClean="0"/>
              <a:t> Data Exploration</a:t>
            </a:r>
          </a:p>
          <a:p>
            <a:pPr>
              <a:buFont typeface="Wingdings" pitchFamily="2" charset="2"/>
              <a:buChar char="v"/>
            </a:pPr>
            <a:r>
              <a:rPr lang="en-US" dirty="0" smtClean="0"/>
              <a:t> Feature Selection</a:t>
            </a:r>
          </a:p>
          <a:p>
            <a:pPr>
              <a:buFont typeface="Wingdings" pitchFamily="2" charset="2"/>
              <a:buChar char="v"/>
            </a:pPr>
            <a:r>
              <a:rPr lang="en-US" dirty="0" smtClean="0"/>
              <a:t> Model Selection</a:t>
            </a:r>
          </a:p>
          <a:p>
            <a:pPr>
              <a:buFont typeface="Wingdings" pitchFamily="2" charset="2"/>
              <a:buChar char="v"/>
            </a:pPr>
            <a:r>
              <a:rPr lang="en-US" dirty="0"/>
              <a:t> </a:t>
            </a:r>
            <a:r>
              <a:rPr lang="en-US" dirty="0" smtClean="0"/>
              <a:t>User Interface</a:t>
            </a:r>
          </a:p>
          <a:p>
            <a:pPr>
              <a:buFont typeface="Wingdings" pitchFamily="2" charset="2"/>
              <a:buChar char="v"/>
            </a:pPr>
            <a:r>
              <a:rPr lang="en-US" dirty="0" smtClean="0"/>
              <a:t> Conclusions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066800"/>
            <a:ext cx="4502430" cy="5181600"/>
          </a:xfrm>
          <a:prstGeom prst="rect">
            <a:avLst/>
          </a:prstGeom>
        </p:spPr>
      </p:pic>
      <p:pic>
        <p:nvPicPr>
          <p:cNvPr id="5" name="Google Shape;74;p15"/>
          <p:cNvPicPr preferRelativeResize="0"/>
          <p:nvPr/>
        </p:nvPicPr>
        <p:blipFill>
          <a:blip r:embed="rId3">
            <a:alphaModFix/>
          </a:blip>
          <a:stretch>
            <a:fillRect/>
          </a:stretch>
        </p:blipFill>
        <p:spPr>
          <a:xfrm>
            <a:off x="9490215" y="6555879"/>
            <a:ext cx="3188875" cy="681500"/>
          </a:xfrm>
          <a:prstGeom prst="rect">
            <a:avLst/>
          </a:prstGeom>
          <a:noFill/>
          <a:ln>
            <a:noFill/>
          </a:ln>
        </p:spPr>
      </p:pic>
    </p:spTree>
    <p:extLst>
      <p:ext uri="{BB962C8B-B14F-4D97-AF65-F5344CB8AC3E}">
        <p14:creationId xmlns:p14="http://schemas.microsoft.com/office/powerpoint/2010/main" val="1791282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926254"/>
            <a:ext cx="5791200" cy="5245388"/>
          </a:xfrm>
          <a:prstGeom prst="rect">
            <a:avLst/>
          </a:prstGeom>
        </p:spPr>
      </p:pic>
      <p:sp>
        <p:nvSpPr>
          <p:cNvPr id="6" name="TextBox 5"/>
          <p:cNvSpPr txBox="1"/>
          <p:nvPr/>
        </p:nvSpPr>
        <p:spPr>
          <a:xfrm>
            <a:off x="3962400" y="192481"/>
            <a:ext cx="3505200" cy="769441"/>
          </a:xfrm>
          <a:prstGeom prst="rect">
            <a:avLst/>
          </a:prstGeom>
          <a:noFill/>
        </p:spPr>
        <p:txBody>
          <a:bodyPr wrap="square" rtlCol="0">
            <a:spAutoFit/>
          </a:bodyPr>
          <a:lstStyle/>
          <a:p>
            <a:r>
              <a:rPr lang="en-US" sz="4400" b="1" u="sng" dirty="0" smtClean="0">
                <a:latin typeface="+mj-lt"/>
              </a:rPr>
              <a:t>Introduction:</a:t>
            </a:r>
            <a:endParaRPr lang="en-US" sz="4400" b="1" u="sng" dirty="0">
              <a:latin typeface="+mj-lt"/>
            </a:endParaRPr>
          </a:p>
        </p:txBody>
      </p:sp>
      <p:sp>
        <p:nvSpPr>
          <p:cNvPr id="7" name="TextBox 6"/>
          <p:cNvSpPr txBox="1"/>
          <p:nvPr/>
        </p:nvSpPr>
        <p:spPr>
          <a:xfrm>
            <a:off x="914400" y="1371600"/>
            <a:ext cx="5410200" cy="5262979"/>
          </a:xfrm>
          <a:prstGeom prst="rect">
            <a:avLst/>
          </a:prstGeom>
          <a:noFill/>
        </p:spPr>
        <p:txBody>
          <a:bodyPr wrap="square" rtlCol="0">
            <a:spAutoFit/>
          </a:bodyPr>
          <a:lstStyle/>
          <a:p>
            <a:pPr marL="342900" indent="-342900">
              <a:buFont typeface="Wingdings" pitchFamily="2" charset="2"/>
              <a:buChar char="Ø"/>
            </a:pPr>
            <a:r>
              <a:rPr lang="en-US" sz="2400" dirty="0" smtClean="0"/>
              <a:t>Laptop price prediction is a challenging task due to the dynamic nature of the market and the many factors that can affect pricing. The goal of this model is to accurately predict the  prices of laptops based on various features.</a:t>
            </a:r>
            <a:endParaRPr lang="en-US" sz="2400" dirty="0"/>
          </a:p>
          <a:p>
            <a:pPr marL="342900" indent="-342900">
              <a:buFont typeface="Wingdings" pitchFamily="2" charset="2"/>
              <a:buChar char="Ø"/>
            </a:pPr>
            <a:endParaRPr lang="en-US" sz="2400" dirty="0" smtClean="0"/>
          </a:p>
          <a:p>
            <a:pPr marL="342900" indent="-342900">
              <a:buFont typeface="Wingdings" pitchFamily="2" charset="2"/>
              <a:buChar char="Ø"/>
            </a:pPr>
            <a:r>
              <a:rPr lang="en-US" sz="2400" dirty="0" smtClean="0"/>
              <a:t>Laptop price prediction is important for both buyers and sellers. Buyers can use the model to predict the prices of laptops and make informed purchasing decisions, while sellers can use the model to set appropriate prices for their products.</a:t>
            </a:r>
            <a:endParaRPr lang="en-US" sz="2400" dirty="0"/>
          </a:p>
        </p:txBody>
      </p:sp>
      <p:pic>
        <p:nvPicPr>
          <p:cNvPr id="8" name="Google Shape;74;p15"/>
          <p:cNvPicPr preferRelativeResize="0"/>
          <p:nvPr/>
        </p:nvPicPr>
        <p:blipFill>
          <a:blip r:embed="rId3">
            <a:alphaModFix/>
          </a:blip>
          <a:stretch>
            <a:fillRect/>
          </a:stretch>
        </p:blipFill>
        <p:spPr>
          <a:xfrm>
            <a:off x="9612724" y="6609381"/>
            <a:ext cx="3188875" cy="681500"/>
          </a:xfrm>
          <a:prstGeom prst="rect">
            <a:avLst/>
          </a:prstGeom>
          <a:noFill/>
          <a:ln>
            <a:noFill/>
          </a:ln>
        </p:spPr>
      </p:pic>
    </p:spTree>
    <p:extLst>
      <p:ext uri="{BB962C8B-B14F-4D97-AF65-F5344CB8AC3E}">
        <p14:creationId xmlns:p14="http://schemas.microsoft.com/office/powerpoint/2010/main" val="1974270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990600"/>
            <a:ext cx="5029200" cy="5029200"/>
          </a:xfrm>
          <a:prstGeom prst="rect">
            <a:avLst/>
          </a:prstGeom>
        </p:spPr>
      </p:pic>
      <p:sp>
        <p:nvSpPr>
          <p:cNvPr id="4" name="TextBox 3"/>
          <p:cNvSpPr txBox="1"/>
          <p:nvPr/>
        </p:nvSpPr>
        <p:spPr>
          <a:xfrm>
            <a:off x="3048000" y="152399"/>
            <a:ext cx="5562600" cy="769441"/>
          </a:xfrm>
          <a:prstGeom prst="rect">
            <a:avLst/>
          </a:prstGeom>
          <a:noFill/>
        </p:spPr>
        <p:txBody>
          <a:bodyPr wrap="square" rtlCol="0">
            <a:spAutoFit/>
          </a:bodyPr>
          <a:lstStyle/>
          <a:p>
            <a:r>
              <a:rPr lang="en-US" sz="4400" b="1" u="sng" dirty="0" smtClean="0">
                <a:latin typeface="+mj-lt"/>
              </a:rPr>
              <a:t>Problem Statement:</a:t>
            </a:r>
            <a:endParaRPr lang="en-US" sz="4400" b="1" u="sng" dirty="0">
              <a:latin typeface="+mj-lt"/>
            </a:endParaRPr>
          </a:p>
        </p:txBody>
      </p:sp>
      <p:sp>
        <p:nvSpPr>
          <p:cNvPr id="5" name="TextBox 4"/>
          <p:cNvSpPr txBox="1"/>
          <p:nvPr/>
        </p:nvSpPr>
        <p:spPr>
          <a:xfrm>
            <a:off x="609600" y="1447800"/>
            <a:ext cx="7467600" cy="5262979"/>
          </a:xfrm>
          <a:prstGeom prst="rect">
            <a:avLst/>
          </a:prstGeom>
          <a:noFill/>
        </p:spPr>
        <p:txBody>
          <a:bodyPr wrap="square" rtlCol="0">
            <a:spAutoFit/>
          </a:bodyPr>
          <a:lstStyle/>
          <a:p>
            <a:pPr marL="342900" indent="-342900">
              <a:buFont typeface="Wingdings" pitchFamily="2" charset="2"/>
              <a:buChar char="q"/>
            </a:pPr>
            <a:r>
              <a:rPr lang="en-US" sz="2400" dirty="0"/>
              <a:t>Elon Musk, founder of Tesla Laptop, seeks to establish a competitive presence in the laptop market, challenging industry giants like Apple, Alienware, and HP. </a:t>
            </a:r>
            <a:endParaRPr lang="en-US" sz="2400" dirty="0" smtClean="0"/>
          </a:p>
          <a:p>
            <a:pPr marL="342900" indent="-342900">
              <a:buFont typeface="Wingdings" pitchFamily="2" charset="2"/>
              <a:buChar char="q"/>
            </a:pPr>
            <a:r>
              <a:rPr lang="en-US" sz="2400" dirty="0" smtClean="0"/>
              <a:t>To </a:t>
            </a:r>
            <a:r>
              <a:rPr lang="en-US" sz="2400" dirty="0"/>
              <a:t>achieve this, he needs to accurately estimate laptop prices based on key features such as RAM size, RAM type, </a:t>
            </a:r>
            <a:r>
              <a:rPr lang="en-US" sz="2400" dirty="0" smtClean="0"/>
              <a:t>SSD</a:t>
            </a:r>
            <a:r>
              <a:rPr lang="en-US" sz="2400" dirty="0"/>
              <a:t>, OS, and more. </a:t>
            </a:r>
            <a:endParaRPr lang="en-US" sz="2400" dirty="0" smtClean="0"/>
          </a:p>
          <a:p>
            <a:pPr marL="342900" indent="-342900">
              <a:buFont typeface="Wingdings" pitchFamily="2" charset="2"/>
              <a:buChar char="q"/>
            </a:pPr>
            <a:r>
              <a:rPr lang="en-US" sz="2400" dirty="0" smtClean="0"/>
              <a:t>Musk </a:t>
            </a:r>
            <a:r>
              <a:rPr lang="en-US" sz="2400" dirty="0"/>
              <a:t>requires a data-driven solution to understand the pricing dynamics in the laptop market and build a price prediction model. Additionally, he wants to evaluate and fine-tune the model to ensure it achieves the best fit. </a:t>
            </a:r>
            <a:endParaRPr lang="en-US" sz="2400" dirty="0" smtClean="0"/>
          </a:p>
          <a:p>
            <a:pPr marL="342900" indent="-342900">
              <a:buFont typeface="Wingdings" pitchFamily="2" charset="2"/>
              <a:buChar char="q"/>
            </a:pPr>
            <a:r>
              <a:rPr lang="en-US" sz="2400" dirty="0" smtClean="0"/>
              <a:t>The </a:t>
            </a:r>
            <a:r>
              <a:rPr lang="en-US" sz="2400" dirty="0"/>
              <a:t>goal is to empower Tesla Laptop with insights and a predictive model that enables strategic pricing decisions in a highly competitive landscape.</a:t>
            </a:r>
          </a:p>
        </p:txBody>
      </p:sp>
      <p:pic>
        <p:nvPicPr>
          <p:cNvPr id="7" name="Google Shape;74;p15"/>
          <p:cNvPicPr preferRelativeResize="0"/>
          <p:nvPr/>
        </p:nvPicPr>
        <p:blipFill>
          <a:blip r:embed="rId3">
            <a:alphaModFix/>
          </a:blip>
          <a:stretch>
            <a:fillRect/>
          </a:stretch>
        </p:blipFill>
        <p:spPr>
          <a:xfrm>
            <a:off x="9597956" y="6606139"/>
            <a:ext cx="3188875" cy="681500"/>
          </a:xfrm>
          <a:prstGeom prst="rect">
            <a:avLst/>
          </a:prstGeom>
          <a:noFill/>
          <a:ln>
            <a:noFill/>
          </a:ln>
        </p:spPr>
      </p:pic>
    </p:spTree>
    <p:extLst>
      <p:ext uri="{BB962C8B-B14F-4D97-AF65-F5344CB8AC3E}">
        <p14:creationId xmlns:p14="http://schemas.microsoft.com/office/powerpoint/2010/main" val="3990384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0"/>
            <a:ext cx="4389120" cy="1219200"/>
          </a:xfrm>
        </p:spPr>
        <p:txBody>
          <a:bodyPr/>
          <a:lstStyle/>
          <a:p>
            <a:pPr algn="l"/>
            <a:r>
              <a:rPr lang="en-US" b="1" u="sng" dirty="0" smtClean="0"/>
              <a:t>Data Cleaning:</a:t>
            </a:r>
            <a:endParaRPr lang="en-US" b="1" u="sng" dirty="0"/>
          </a:p>
        </p:txBody>
      </p:sp>
      <p:sp>
        <p:nvSpPr>
          <p:cNvPr id="4" name="TextBox 3"/>
          <p:cNvSpPr txBox="1"/>
          <p:nvPr/>
        </p:nvSpPr>
        <p:spPr>
          <a:xfrm>
            <a:off x="685800" y="1752600"/>
            <a:ext cx="5715000" cy="4524315"/>
          </a:xfrm>
          <a:prstGeom prst="rect">
            <a:avLst/>
          </a:prstGeom>
          <a:noFill/>
        </p:spPr>
        <p:txBody>
          <a:bodyPr wrap="square" rtlCol="0">
            <a:spAutoFit/>
          </a:bodyPr>
          <a:lstStyle/>
          <a:p>
            <a:pPr marL="342900" indent="-342900">
              <a:buFont typeface="Wingdings" pitchFamily="2" charset="2"/>
              <a:buChar char="Ø"/>
            </a:pPr>
            <a:r>
              <a:rPr lang="en-US" sz="2400" dirty="0" smtClean="0"/>
              <a:t>Most of the columns </a:t>
            </a:r>
            <a:r>
              <a:rPr lang="en-US" sz="2400" dirty="0"/>
              <a:t>in a dataset are noisy and contain lots of Information. But with feature engineering , We will get more good results</a:t>
            </a:r>
            <a:r>
              <a:rPr lang="en-US" sz="2400" dirty="0" smtClean="0"/>
              <a:t>. </a:t>
            </a:r>
          </a:p>
          <a:p>
            <a:pPr marL="342900" indent="-342900">
              <a:buFont typeface="Wingdings" pitchFamily="2" charset="2"/>
              <a:buChar char="Ø"/>
            </a:pPr>
            <a:r>
              <a:rPr lang="en-US" sz="2400" dirty="0" smtClean="0"/>
              <a:t>Basic understanding of data  is an important step for the prediction like  shape, there are any NULL values present in the dataset.</a:t>
            </a:r>
          </a:p>
          <a:p>
            <a:pPr marL="342900" indent="-342900">
              <a:buFont typeface="Wingdings" pitchFamily="2" charset="2"/>
              <a:buChar char="Ø"/>
            </a:pPr>
            <a:r>
              <a:rPr lang="en-US" sz="2400" dirty="0" smtClean="0"/>
              <a:t>As there are Null values, filling them and we need little changes in features. So we will get correct types of features.</a:t>
            </a:r>
          </a:p>
          <a:p>
            <a:pPr marL="342900" indent="-342900">
              <a:buFont typeface="Wingdings" pitchFamily="2" charset="2"/>
              <a:buChar char="Ø"/>
            </a:pPr>
            <a:endParaRPr lang="en-US" sz="2400" dirty="0"/>
          </a:p>
        </p:txBody>
      </p:sp>
      <p:pic>
        <p:nvPicPr>
          <p:cNvPr id="5" name="Google Shape;74;p15"/>
          <p:cNvPicPr preferRelativeResize="0"/>
          <p:nvPr/>
        </p:nvPicPr>
        <p:blipFill>
          <a:blip r:embed="rId2">
            <a:alphaModFix/>
          </a:blip>
          <a:stretch>
            <a:fillRect/>
          </a:stretch>
        </p:blipFill>
        <p:spPr>
          <a:xfrm>
            <a:off x="9490215" y="6555879"/>
            <a:ext cx="3188875" cy="681500"/>
          </a:xfrm>
          <a:prstGeom prst="rect">
            <a:avLst/>
          </a:prstGeom>
          <a:noFill/>
          <a:ln>
            <a:no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826" y="1524000"/>
            <a:ext cx="3886200" cy="3886200"/>
          </a:xfrm>
          <a:prstGeom prst="rect">
            <a:avLst/>
          </a:prstGeom>
        </p:spPr>
      </p:pic>
    </p:spTree>
    <p:extLst>
      <p:ext uri="{BB962C8B-B14F-4D97-AF65-F5344CB8AC3E}">
        <p14:creationId xmlns:p14="http://schemas.microsoft.com/office/powerpoint/2010/main" val="2855932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5394" t="-1848" r="14143"/>
          <a:stretch/>
        </p:blipFill>
        <p:spPr>
          <a:xfrm>
            <a:off x="6686191" y="1088886"/>
            <a:ext cx="5791200" cy="4394562"/>
          </a:xfrm>
          <a:prstGeom prst="rect">
            <a:avLst/>
          </a:prstGeom>
        </p:spPr>
      </p:pic>
      <p:sp>
        <p:nvSpPr>
          <p:cNvPr id="4" name="TextBox 3"/>
          <p:cNvSpPr txBox="1"/>
          <p:nvPr/>
        </p:nvSpPr>
        <p:spPr>
          <a:xfrm>
            <a:off x="3581400" y="319445"/>
            <a:ext cx="4267200" cy="769441"/>
          </a:xfrm>
          <a:prstGeom prst="rect">
            <a:avLst/>
          </a:prstGeom>
          <a:noFill/>
        </p:spPr>
        <p:txBody>
          <a:bodyPr wrap="square" rtlCol="0">
            <a:spAutoFit/>
          </a:bodyPr>
          <a:lstStyle/>
          <a:p>
            <a:r>
              <a:rPr lang="en-US" sz="4400" b="1" u="sng" dirty="0" smtClean="0">
                <a:latin typeface="+mj-lt"/>
              </a:rPr>
              <a:t>Data Exploration:</a:t>
            </a:r>
            <a:endParaRPr lang="en-US" sz="4400" b="1" u="sng" dirty="0">
              <a:latin typeface="+mj-lt"/>
            </a:endParaRPr>
          </a:p>
        </p:txBody>
      </p:sp>
      <p:sp>
        <p:nvSpPr>
          <p:cNvPr id="5" name="TextBox 4"/>
          <p:cNvSpPr txBox="1"/>
          <p:nvPr/>
        </p:nvSpPr>
        <p:spPr>
          <a:xfrm>
            <a:off x="609600" y="1676400"/>
            <a:ext cx="5829300" cy="4154984"/>
          </a:xfrm>
          <a:prstGeom prst="rect">
            <a:avLst/>
          </a:prstGeom>
          <a:noFill/>
        </p:spPr>
        <p:txBody>
          <a:bodyPr wrap="square" rtlCol="0">
            <a:spAutoFit/>
          </a:bodyPr>
          <a:lstStyle/>
          <a:p>
            <a:pPr marL="514350" indent="-514350">
              <a:buFont typeface="Wingdings" pitchFamily="2" charset="2"/>
              <a:buChar char="q"/>
            </a:pPr>
            <a:r>
              <a:rPr lang="en-US" sz="2400" dirty="0" smtClean="0"/>
              <a:t>EDA helps to understand what impact it creates on the target feature. </a:t>
            </a:r>
          </a:p>
          <a:p>
            <a:pPr marL="514350" indent="-514350">
              <a:buFont typeface="Wingdings" pitchFamily="2" charset="2"/>
              <a:buChar char="q"/>
            </a:pPr>
            <a:r>
              <a:rPr lang="en-US" sz="2400" dirty="0" smtClean="0"/>
              <a:t>At the required step, we will also perform preprocessing and feature engineering tasks. </a:t>
            </a:r>
            <a:endParaRPr lang="en-US" sz="2400" dirty="0"/>
          </a:p>
          <a:p>
            <a:pPr marL="514350" indent="-514350">
              <a:buFont typeface="Wingdings" pitchFamily="2" charset="2"/>
              <a:buChar char="q"/>
            </a:pPr>
            <a:r>
              <a:rPr lang="en-US" sz="2400" dirty="0" smtClean="0"/>
              <a:t>Our aim in performing in-depth EDA is to prepare and clean data for better ML modeling to achieve high performance and generalized models. </a:t>
            </a:r>
          </a:p>
          <a:p>
            <a:pPr marL="514350" indent="-514350">
              <a:buFont typeface="Wingdings" pitchFamily="2" charset="2"/>
              <a:buChar char="q"/>
            </a:pPr>
            <a:r>
              <a:rPr lang="en-US" sz="2400" dirty="0" smtClean="0"/>
              <a:t>So, Let’s get started with analyzing and preparing the data for prediction.</a:t>
            </a:r>
            <a:endParaRPr lang="en-US" sz="2400" dirty="0"/>
          </a:p>
        </p:txBody>
      </p:sp>
      <p:pic>
        <p:nvPicPr>
          <p:cNvPr id="6" name="Google Shape;74;p15"/>
          <p:cNvPicPr preferRelativeResize="0"/>
          <p:nvPr/>
        </p:nvPicPr>
        <p:blipFill>
          <a:blip r:embed="rId3">
            <a:alphaModFix/>
          </a:blip>
          <a:stretch>
            <a:fillRect/>
          </a:stretch>
        </p:blipFill>
        <p:spPr>
          <a:xfrm>
            <a:off x="9490215" y="6555879"/>
            <a:ext cx="3188875" cy="681500"/>
          </a:xfrm>
          <a:prstGeom prst="rect">
            <a:avLst/>
          </a:prstGeom>
          <a:noFill/>
          <a:ln>
            <a:noFill/>
          </a:ln>
        </p:spPr>
      </p:pic>
    </p:spTree>
    <p:extLst>
      <p:ext uri="{BB962C8B-B14F-4D97-AF65-F5344CB8AC3E}">
        <p14:creationId xmlns:p14="http://schemas.microsoft.com/office/powerpoint/2010/main" val="714568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65826"/>
            <a:ext cx="6324600" cy="584775"/>
          </a:xfrm>
          <a:prstGeom prst="rect">
            <a:avLst/>
          </a:prstGeom>
          <a:noFill/>
        </p:spPr>
        <p:txBody>
          <a:bodyPr wrap="square" rtlCol="0">
            <a:spAutoFit/>
          </a:bodyPr>
          <a:lstStyle/>
          <a:p>
            <a:r>
              <a:rPr lang="en-US" sz="3200" b="1" dirty="0" smtClean="0">
                <a:latin typeface="+mj-lt"/>
              </a:rPr>
              <a:t>Distribution of Target feature:</a:t>
            </a:r>
          </a:p>
        </p:txBody>
      </p:sp>
      <p:sp>
        <p:nvSpPr>
          <p:cNvPr id="5" name="TextBox 4"/>
          <p:cNvSpPr txBox="1"/>
          <p:nvPr/>
        </p:nvSpPr>
        <p:spPr>
          <a:xfrm>
            <a:off x="533400" y="1212715"/>
            <a:ext cx="10210800" cy="830997"/>
          </a:xfrm>
          <a:prstGeom prst="rect">
            <a:avLst/>
          </a:prstGeom>
          <a:noFill/>
        </p:spPr>
        <p:txBody>
          <a:bodyPr wrap="square" rtlCol="0">
            <a:spAutoFit/>
          </a:bodyPr>
          <a:lstStyle/>
          <a:p>
            <a:pPr marL="342900" indent="-342900">
              <a:buFont typeface="Arial" pitchFamily="34" charset="0"/>
              <a:buChar char="•"/>
            </a:pPr>
            <a:r>
              <a:rPr lang="en-US" sz="2400" dirty="0" smtClean="0"/>
              <a:t>Working with regression problem statement target feature distribution is important to understand.</a:t>
            </a:r>
            <a:endParaRPr lang="en-US" sz="2400" dirty="0"/>
          </a:p>
        </p:txBody>
      </p:sp>
      <p:sp>
        <p:nvSpPr>
          <p:cNvPr id="6" name="TextBox 5"/>
          <p:cNvSpPr txBox="1"/>
          <p:nvPr/>
        </p:nvSpPr>
        <p:spPr>
          <a:xfrm>
            <a:off x="533400" y="5562600"/>
            <a:ext cx="9448800" cy="1200329"/>
          </a:xfrm>
          <a:prstGeom prst="rect">
            <a:avLst/>
          </a:prstGeom>
          <a:noFill/>
        </p:spPr>
        <p:txBody>
          <a:bodyPr wrap="square" rtlCol="0">
            <a:spAutoFit/>
          </a:bodyPr>
          <a:lstStyle/>
          <a:p>
            <a:pPr marL="342900" indent="-342900">
              <a:buFont typeface="Arial" pitchFamily="34" charset="0"/>
              <a:buChar char="•"/>
            </a:pPr>
            <a:r>
              <a:rPr lang="en-US" sz="2400" dirty="0" smtClean="0"/>
              <a:t>The distribution of the target feature is skewed and it is obvious that commodities with low prices are sold and purchased more than the branded ones.</a:t>
            </a:r>
            <a:endParaRPr lang="en-US" sz="2400" dirty="0"/>
          </a:p>
        </p:txBody>
      </p:sp>
      <p:pic>
        <p:nvPicPr>
          <p:cNvPr id="7" name="Google Shape;74;p15"/>
          <p:cNvPicPr preferRelativeResize="0"/>
          <p:nvPr/>
        </p:nvPicPr>
        <p:blipFill>
          <a:blip r:embed="rId2">
            <a:alphaModFix/>
          </a:blip>
          <a:stretch>
            <a:fillRect/>
          </a:stretch>
        </p:blipFill>
        <p:spPr>
          <a:xfrm>
            <a:off x="9490215" y="6555879"/>
            <a:ext cx="3188875" cy="681500"/>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716772"/>
            <a:ext cx="5305425" cy="357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733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682" y="2590800"/>
            <a:ext cx="3749955" cy="299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7293" y="1139716"/>
            <a:ext cx="5610855" cy="4270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465826"/>
            <a:ext cx="8458200" cy="584775"/>
          </a:xfrm>
          <a:prstGeom prst="rect">
            <a:avLst/>
          </a:prstGeom>
          <a:noFill/>
        </p:spPr>
        <p:txBody>
          <a:bodyPr wrap="square" rtlCol="0">
            <a:spAutoFit/>
          </a:bodyPr>
          <a:lstStyle/>
          <a:p>
            <a:r>
              <a:rPr lang="en-US" sz="3200" b="1" dirty="0"/>
              <a:t>what is the average price of each laptop </a:t>
            </a:r>
            <a:r>
              <a:rPr lang="en-US" sz="3200" b="1" dirty="0" smtClean="0"/>
              <a:t>brand?</a:t>
            </a:r>
            <a:endParaRPr lang="en-US" sz="3200" b="1" dirty="0"/>
          </a:p>
        </p:txBody>
      </p:sp>
      <p:sp>
        <p:nvSpPr>
          <p:cNvPr id="4" name="TextBox 3"/>
          <p:cNvSpPr txBox="1"/>
          <p:nvPr/>
        </p:nvSpPr>
        <p:spPr>
          <a:xfrm>
            <a:off x="235788" y="1314740"/>
            <a:ext cx="6546012" cy="1569660"/>
          </a:xfrm>
          <a:prstGeom prst="rect">
            <a:avLst/>
          </a:prstGeom>
          <a:noFill/>
        </p:spPr>
        <p:txBody>
          <a:bodyPr wrap="square" rtlCol="0">
            <a:spAutoFit/>
          </a:bodyPr>
          <a:lstStyle/>
          <a:p>
            <a:pPr marL="342900" indent="-342900">
              <a:buFont typeface="Wingdings" pitchFamily="2" charset="2"/>
              <a:buChar char="§"/>
            </a:pPr>
            <a:r>
              <a:rPr lang="en-US" sz="2400" dirty="0" smtClean="0"/>
              <a:t>We want to understand how does brand names impacts the laptop price.</a:t>
            </a:r>
          </a:p>
          <a:p>
            <a:pPr marL="342900" indent="-342900">
              <a:buFont typeface="Wingdings" pitchFamily="2" charset="2"/>
              <a:buChar char="§"/>
            </a:pPr>
            <a:r>
              <a:rPr lang="en-US" sz="2400" dirty="0"/>
              <a:t>The major categories present are ASUS, Lenovo, HP, DELL</a:t>
            </a:r>
            <a:r>
              <a:rPr lang="en-US" sz="2400" dirty="0" smtClean="0"/>
              <a:t>.</a:t>
            </a:r>
            <a:endParaRPr lang="en-US" sz="2400" dirty="0"/>
          </a:p>
        </p:txBody>
      </p:sp>
      <p:sp>
        <p:nvSpPr>
          <p:cNvPr id="9" name="TextBox 8"/>
          <p:cNvSpPr txBox="1"/>
          <p:nvPr/>
        </p:nvSpPr>
        <p:spPr>
          <a:xfrm>
            <a:off x="541476" y="5776148"/>
            <a:ext cx="10050323" cy="830997"/>
          </a:xfrm>
          <a:prstGeom prst="rect">
            <a:avLst/>
          </a:prstGeom>
          <a:noFill/>
        </p:spPr>
        <p:txBody>
          <a:bodyPr wrap="square" rtlCol="0">
            <a:spAutoFit/>
          </a:bodyPr>
          <a:lstStyle/>
          <a:p>
            <a:pPr marL="342900" indent="-342900">
              <a:buFont typeface="Wingdings" pitchFamily="2" charset="2"/>
              <a:buChar char="§"/>
            </a:pPr>
            <a:r>
              <a:rPr lang="en-US" sz="2400" dirty="0" smtClean="0"/>
              <a:t>ALIENWARE, APPLE, MSI, ASUS laptops are expensive, and others are in the budget range.</a:t>
            </a:r>
          </a:p>
        </p:txBody>
      </p:sp>
      <p:pic>
        <p:nvPicPr>
          <p:cNvPr id="10" name="Google Shape;74;p15"/>
          <p:cNvPicPr preferRelativeResize="0"/>
          <p:nvPr/>
        </p:nvPicPr>
        <p:blipFill>
          <a:blip r:embed="rId4">
            <a:alphaModFix/>
          </a:blip>
          <a:stretch>
            <a:fillRect/>
          </a:stretch>
        </p:blipFill>
        <p:spPr>
          <a:xfrm>
            <a:off x="9490215" y="6555879"/>
            <a:ext cx="3188875" cy="681500"/>
          </a:xfrm>
          <a:prstGeom prst="rect">
            <a:avLst/>
          </a:prstGeom>
          <a:noFill/>
          <a:ln>
            <a:noFill/>
          </a:ln>
        </p:spPr>
      </p:pic>
    </p:spTree>
    <p:extLst>
      <p:ext uri="{BB962C8B-B14F-4D97-AF65-F5344CB8AC3E}">
        <p14:creationId xmlns:p14="http://schemas.microsoft.com/office/powerpoint/2010/main" val="4103667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219200"/>
            <a:ext cx="6858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465826"/>
            <a:ext cx="8458200" cy="584775"/>
          </a:xfrm>
          <a:prstGeom prst="rect">
            <a:avLst/>
          </a:prstGeom>
          <a:noFill/>
        </p:spPr>
        <p:txBody>
          <a:bodyPr wrap="square" rtlCol="0">
            <a:spAutoFit/>
          </a:bodyPr>
          <a:lstStyle/>
          <a:p>
            <a:r>
              <a:rPr lang="en-US" sz="3200" b="1" dirty="0" smtClean="0"/>
              <a:t>Does the price vary with laptop size in inches?</a:t>
            </a:r>
            <a:endParaRPr lang="en-US" sz="3200" b="1" dirty="0"/>
          </a:p>
        </p:txBody>
      </p:sp>
      <p:sp>
        <p:nvSpPr>
          <p:cNvPr id="4" name="TextBox 3"/>
          <p:cNvSpPr txBox="1"/>
          <p:nvPr/>
        </p:nvSpPr>
        <p:spPr>
          <a:xfrm>
            <a:off x="609600" y="2133600"/>
            <a:ext cx="3848100" cy="2677656"/>
          </a:xfrm>
          <a:prstGeom prst="rect">
            <a:avLst/>
          </a:prstGeom>
          <a:noFill/>
        </p:spPr>
        <p:txBody>
          <a:bodyPr wrap="square" rtlCol="0">
            <a:spAutoFit/>
          </a:bodyPr>
          <a:lstStyle/>
          <a:p>
            <a:pPr marL="342900" indent="-342900">
              <a:buFont typeface="Wingdings" pitchFamily="2" charset="2"/>
              <a:buChar char="Ø"/>
            </a:pPr>
            <a:r>
              <a:rPr lang="en-US" sz="2400" dirty="0" smtClean="0"/>
              <a:t>There is a relationship but not a strong relationship between the price and size column.</a:t>
            </a:r>
          </a:p>
          <a:p>
            <a:pPr marL="342900" indent="-342900">
              <a:buFont typeface="Wingdings" pitchFamily="2" charset="2"/>
              <a:buChar char="Ø"/>
            </a:pPr>
            <a:r>
              <a:rPr lang="en-US" sz="2400" dirty="0"/>
              <a:t>Larger and high-resolution displays can contribute to higher prices</a:t>
            </a:r>
            <a:r>
              <a:rPr lang="en-US" sz="2400" dirty="0" smtClean="0"/>
              <a:t>.</a:t>
            </a:r>
            <a:endParaRPr lang="en-US" sz="2400" dirty="0"/>
          </a:p>
        </p:txBody>
      </p:sp>
      <p:pic>
        <p:nvPicPr>
          <p:cNvPr id="7" name="Google Shape;74;p15"/>
          <p:cNvPicPr preferRelativeResize="0"/>
          <p:nvPr/>
        </p:nvPicPr>
        <p:blipFill>
          <a:blip r:embed="rId3">
            <a:alphaModFix/>
          </a:blip>
          <a:stretch>
            <a:fillRect/>
          </a:stretch>
        </p:blipFill>
        <p:spPr>
          <a:xfrm>
            <a:off x="9490215" y="6555879"/>
            <a:ext cx="3188875" cy="681500"/>
          </a:xfrm>
          <a:prstGeom prst="rect">
            <a:avLst/>
          </a:prstGeom>
          <a:noFill/>
          <a:ln>
            <a:noFill/>
          </a:ln>
        </p:spPr>
      </p:pic>
    </p:spTree>
    <p:extLst>
      <p:ext uri="{BB962C8B-B14F-4D97-AF65-F5344CB8AC3E}">
        <p14:creationId xmlns:p14="http://schemas.microsoft.com/office/powerpoint/2010/main" val="2591474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3762</TotalTime>
  <Words>1059</Words>
  <Application>Microsoft Office PowerPoint</Application>
  <PresentationFormat>Custom</PresentationFormat>
  <Paragraphs>109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Table of Contents</vt:lpstr>
      <vt:lpstr>PowerPoint Presentation</vt:lpstr>
      <vt:lpstr>PowerPoint Presentation</vt:lpstr>
      <vt:lpstr>Data Cleaning:</vt:lpstr>
      <vt:lpstr>PowerPoint Presentation</vt:lpstr>
      <vt:lpstr>PowerPoint Presentation</vt:lpstr>
      <vt:lpstr>PowerPoint Presentation</vt:lpstr>
      <vt:lpstr>PowerPoint Presentation</vt:lpstr>
      <vt:lpstr>PowerPoint Presentation</vt:lpstr>
      <vt:lpstr>PowerPoint Presentation</vt:lpstr>
      <vt:lpstr>Feature Selection</vt:lpstr>
      <vt:lpstr>PowerPoint Presentation</vt:lpstr>
      <vt:lpstr>Model Selection</vt:lpstr>
      <vt:lpstr>Model Selection</vt:lpstr>
      <vt:lpstr>User Interface</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NAVYA</dc:creator>
  <cp:lastModifiedBy>NAVYA</cp:lastModifiedBy>
  <cp:revision>66</cp:revision>
  <dcterms:created xsi:type="dcterms:W3CDTF">2023-09-17T14:04:54Z</dcterms:created>
  <dcterms:modified xsi:type="dcterms:W3CDTF">2023-09-21T08:31:34Z</dcterms:modified>
</cp:coreProperties>
</file>