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9" r:id="rId2"/>
    <p:sldId id="273" r:id="rId3"/>
    <p:sldId id="274" r:id="rId4"/>
    <p:sldId id="278" r:id="rId5"/>
    <p:sldId id="270" r:id="rId6"/>
    <p:sldId id="271" r:id="rId7"/>
    <p:sldId id="265" r:id="rId8"/>
    <p:sldId id="266" r:id="rId9"/>
    <p:sldId id="275" r:id="rId10"/>
    <p:sldId id="276" r:id="rId11"/>
    <p:sldId id="277" r:id="rId12"/>
    <p:sldId id="268" r:id="rId13"/>
    <p:sldId id="27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24" autoAdjust="0"/>
    <p:restoredTop sz="94660"/>
  </p:normalViewPr>
  <p:slideViewPr>
    <p:cSldViewPr snapToGrid="0">
      <p:cViewPr>
        <p:scale>
          <a:sx n="78" d="100"/>
          <a:sy n="78" d="100"/>
        </p:scale>
        <p:origin x="50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12/7/2017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43401-6BE6-4771-816E-6C9AEAEF4D22}"/>
              </a:ext>
            </a:extLst>
          </p:cNvPr>
          <p:cNvSpPr>
            <a:spLocks noGrp="1"/>
          </p:cNvSpPr>
          <p:nvPr>
            <p:ph type="ctrTitle"/>
          </p:nvPr>
        </p:nvSpPr>
        <p:spPr/>
        <p:txBody>
          <a:bodyPr/>
          <a:lstStyle/>
          <a:p>
            <a:r>
              <a:rPr lang="en-US" dirty="0"/>
              <a:t>Flip Flop Qubits</a:t>
            </a:r>
          </a:p>
        </p:txBody>
      </p:sp>
      <p:sp>
        <p:nvSpPr>
          <p:cNvPr id="3" name="Subtitle 2">
            <a:extLst>
              <a:ext uri="{FF2B5EF4-FFF2-40B4-BE49-F238E27FC236}">
                <a16:creationId xmlns:a16="http://schemas.microsoft.com/office/drawing/2014/main" id="{A1BFE0D6-2403-4D46-B44F-E0071E0D76EE}"/>
              </a:ext>
            </a:extLst>
          </p:cNvPr>
          <p:cNvSpPr>
            <a:spLocks noGrp="1"/>
          </p:cNvSpPr>
          <p:nvPr>
            <p:ph type="subTitle" idx="1"/>
          </p:nvPr>
        </p:nvSpPr>
        <p:spPr/>
        <p:txBody>
          <a:bodyPr>
            <a:normAutofit fontScale="70000" lnSpcReduction="20000"/>
          </a:bodyPr>
          <a:lstStyle/>
          <a:p>
            <a:pPr algn="r"/>
            <a:r>
              <a:rPr lang="en-US" dirty="0" err="1"/>
              <a:t>Maneesha</a:t>
            </a:r>
            <a:r>
              <a:rPr lang="en-US" dirty="0"/>
              <a:t> </a:t>
            </a:r>
            <a:r>
              <a:rPr lang="en-US" dirty="0" err="1"/>
              <a:t>Penkeesu</a:t>
            </a:r>
            <a:endParaRPr lang="en-US" dirty="0"/>
          </a:p>
          <a:p>
            <a:pPr algn="r"/>
            <a:r>
              <a:rPr lang="en-US" dirty="0" err="1"/>
              <a:t>Sravya</a:t>
            </a:r>
            <a:r>
              <a:rPr lang="en-US" dirty="0"/>
              <a:t> </a:t>
            </a:r>
            <a:r>
              <a:rPr lang="en-US" dirty="0" err="1"/>
              <a:t>Jarugu</a:t>
            </a:r>
            <a:endParaRPr lang="en-US" dirty="0"/>
          </a:p>
          <a:p>
            <a:pPr algn="r"/>
            <a:r>
              <a:rPr lang="en-US" dirty="0"/>
              <a:t>Akshay Mukkavilli</a:t>
            </a:r>
          </a:p>
          <a:p>
            <a:pPr algn="r"/>
            <a:r>
              <a:rPr lang="en-US" dirty="0"/>
              <a:t>Sai </a:t>
            </a:r>
            <a:r>
              <a:rPr lang="en-US" dirty="0" err="1"/>
              <a:t>Charan</a:t>
            </a:r>
            <a:r>
              <a:rPr lang="en-US" dirty="0"/>
              <a:t> Reddy </a:t>
            </a:r>
            <a:r>
              <a:rPr lang="en-US" dirty="0" err="1"/>
              <a:t>Kuntla</a:t>
            </a:r>
            <a:endParaRPr lang="en-US" dirty="0"/>
          </a:p>
        </p:txBody>
      </p:sp>
    </p:spTree>
    <p:extLst>
      <p:ext uri="{BB962C8B-B14F-4D97-AF65-F5344CB8AC3E}">
        <p14:creationId xmlns:p14="http://schemas.microsoft.com/office/powerpoint/2010/main" val="3763817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6F1D70-494B-450E-8739-E3273F500064}"/>
              </a:ext>
            </a:extLst>
          </p:cNvPr>
          <p:cNvSpPr txBox="1"/>
          <p:nvPr/>
        </p:nvSpPr>
        <p:spPr>
          <a:xfrm>
            <a:off x="1855304" y="689113"/>
            <a:ext cx="8825948" cy="6186309"/>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2-qubit coupling rate is maximum when in resonance with a molecular state. However, this regime induces too many relaxation errors due to resonant charge excitation. Therefore it is best to detune the flip-flop qubits from the molecular states, while still keeping a substantial interqubit coupling rate via a second-order process, equal to:</a:t>
            </a:r>
          </a:p>
          <a:p>
            <a:pPr algn="just"/>
            <a:endParaRPr lang="en-US" dirty="0"/>
          </a:p>
          <a:p>
            <a:pPr algn="just"/>
            <a:r>
              <a:rPr lang="en-US" dirty="0"/>
              <a:t>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2-qubit gates start with both electrons at the interface, where qubits are decoupled since the electric dipoles and the hyperfine interactions are first-order insensitive to vertical electric fields. Since </a:t>
            </a:r>
            <a:r>
              <a:rPr lang="en-US" dirty="0" err="1"/>
              <a:t>gso</a:t>
            </a:r>
            <a:r>
              <a:rPr lang="en-US" dirty="0"/>
              <a:t> vanishes and </a:t>
            </a:r>
            <a:r>
              <a:rPr lang="en-US" dirty="0" err="1"/>
              <a:t>δso</a:t>
            </a:r>
            <a:r>
              <a:rPr lang="en-US" dirty="0"/>
              <a:t> diverges. The electrons are then simultaneously and adiabatically displaced to the ionization point for a time necessary for an √ </a:t>
            </a:r>
            <a:r>
              <a:rPr lang="en-US" dirty="0" err="1"/>
              <a:t>iSWAP</a:t>
            </a:r>
            <a:r>
              <a:rPr lang="en-US" dirty="0"/>
              <a:t> gate, before returning to the interface.</a:t>
            </a:r>
          </a:p>
          <a:p>
            <a:pPr algn="just"/>
            <a:endParaRPr lang="en-US" dirty="0"/>
          </a:p>
          <a:p>
            <a:pPr marL="285750" indent="-285750" algn="just">
              <a:buFont typeface="Arial" panose="020B0604020202020204" pitchFamily="34" charset="0"/>
              <a:buChar char="•"/>
            </a:pPr>
            <a:r>
              <a:rPr lang="en-US" dirty="0"/>
              <a:t>The electron remains still for a short time before the whole process is then reversed. In the end a √ </a:t>
            </a:r>
            <a:r>
              <a:rPr lang="en-US" dirty="0" err="1"/>
              <a:t>iSWAP</a:t>
            </a:r>
            <a:r>
              <a:rPr lang="en-US" dirty="0"/>
              <a:t> gate is performed. With this we can eliminate relaxation errors.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Our proposed 2-qubit gates are not only highly protected against noise, but also robust against donor misplacement.</a:t>
            </a:r>
          </a:p>
        </p:txBody>
      </p:sp>
      <p:pic>
        <p:nvPicPr>
          <p:cNvPr id="3" name="Picture 2">
            <a:extLst>
              <a:ext uri="{FF2B5EF4-FFF2-40B4-BE49-F238E27FC236}">
                <a16:creationId xmlns:a16="http://schemas.microsoft.com/office/drawing/2014/main" id="{B64C528D-903E-4271-AE3D-1281D30DC965}"/>
              </a:ext>
            </a:extLst>
          </p:cNvPr>
          <p:cNvPicPr>
            <a:picLocks noChangeAspect="1"/>
          </p:cNvPicPr>
          <p:nvPr/>
        </p:nvPicPr>
        <p:blipFill>
          <a:blip r:embed="rId2"/>
          <a:stretch>
            <a:fillRect/>
          </a:stretch>
        </p:blipFill>
        <p:spPr>
          <a:xfrm>
            <a:off x="4512365" y="2198022"/>
            <a:ext cx="2882348" cy="730708"/>
          </a:xfrm>
          <a:prstGeom prst="rect">
            <a:avLst/>
          </a:prstGeom>
        </p:spPr>
      </p:pic>
    </p:spTree>
    <p:extLst>
      <p:ext uri="{BB962C8B-B14F-4D97-AF65-F5344CB8AC3E}">
        <p14:creationId xmlns:p14="http://schemas.microsoft.com/office/powerpoint/2010/main" val="1526295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E129F-066C-4AF9-A123-DB5E1E59F1A5}"/>
              </a:ext>
            </a:extLst>
          </p:cNvPr>
          <p:cNvSpPr>
            <a:spLocks noGrp="1"/>
          </p:cNvSpPr>
          <p:nvPr>
            <p:ph type="title"/>
          </p:nvPr>
        </p:nvSpPr>
        <p:spPr/>
        <p:txBody>
          <a:bodyPr/>
          <a:lstStyle/>
          <a:p>
            <a:endParaRPr lang="en-US" dirty="0"/>
          </a:p>
        </p:txBody>
      </p:sp>
      <p:sp>
        <p:nvSpPr>
          <p:cNvPr id="6" name="Content Placeholder 5">
            <a:extLst>
              <a:ext uri="{FF2B5EF4-FFF2-40B4-BE49-F238E27FC236}">
                <a16:creationId xmlns:a16="http://schemas.microsoft.com/office/drawing/2014/main" id="{F314D8A2-D50C-4CC1-9D5B-46C0475662EE}"/>
              </a:ext>
            </a:extLst>
          </p:cNvPr>
          <p:cNvSpPr>
            <a:spLocks noGrp="1"/>
          </p:cNvSpPr>
          <p:nvPr>
            <p:ph idx="1"/>
          </p:nvPr>
        </p:nvSpPr>
        <p:spPr/>
        <p:txBody>
          <a:bodyPr/>
          <a:lstStyle/>
          <a:p>
            <a:r>
              <a:rPr lang="en-US" i="1" dirty="0" err="1"/>
              <a:t>g</a:t>
            </a:r>
            <a:r>
              <a:rPr lang="en-US" baseline="-25000" dirty="0" err="1"/>
              <a:t>E</a:t>
            </a:r>
            <a:r>
              <a:rPr lang="en-US" dirty="0"/>
              <a:t> is the driven electric coupling rate between the two charge eigenstates</a:t>
            </a:r>
          </a:p>
          <a:p>
            <a:pPr marL="0" indent="0">
              <a:buNone/>
            </a:pPr>
            <a:r>
              <a:rPr lang="en-US" dirty="0"/>
              <a:t>							</a:t>
            </a:r>
          </a:p>
        </p:txBody>
      </p:sp>
      <p:pic>
        <p:nvPicPr>
          <p:cNvPr id="7" name="Picture 6">
            <a:extLst>
              <a:ext uri="{FF2B5EF4-FFF2-40B4-BE49-F238E27FC236}">
                <a16:creationId xmlns:a16="http://schemas.microsoft.com/office/drawing/2014/main" id="{B72D25C0-3FCA-463D-8D8E-0E4F904B2D59}"/>
              </a:ext>
            </a:extLst>
          </p:cNvPr>
          <p:cNvPicPr>
            <a:picLocks noChangeAspect="1"/>
          </p:cNvPicPr>
          <p:nvPr/>
        </p:nvPicPr>
        <p:blipFill>
          <a:blip r:embed="rId2"/>
          <a:stretch>
            <a:fillRect/>
          </a:stretch>
        </p:blipFill>
        <p:spPr>
          <a:xfrm>
            <a:off x="5224460" y="2466975"/>
            <a:ext cx="1743075" cy="962025"/>
          </a:xfrm>
          <a:prstGeom prst="rect">
            <a:avLst/>
          </a:prstGeom>
        </p:spPr>
      </p:pic>
      <p:pic>
        <p:nvPicPr>
          <p:cNvPr id="8" name="Picture 7">
            <a:extLst>
              <a:ext uri="{FF2B5EF4-FFF2-40B4-BE49-F238E27FC236}">
                <a16:creationId xmlns:a16="http://schemas.microsoft.com/office/drawing/2014/main" id="{6D762E4F-9E25-4EF0-9003-95E9BCE5A464}"/>
              </a:ext>
            </a:extLst>
          </p:cNvPr>
          <p:cNvPicPr>
            <a:picLocks noChangeAspect="1"/>
          </p:cNvPicPr>
          <p:nvPr/>
        </p:nvPicPr>
        <p:blipFill>
          <a:blip r:embed="rId3"/>
          <a:stretch>
            <a:fillRect/>
          </a:stretch>
        </p:blipFill>
        <p:spPr>
          <a:xfrm>
            <a:off x="4291011" y="3889957"/>
            <a:ext cx="3609975" cy="2209800"/>
          </a:xfrm>
          <a:prstGeom prst="rect">
            <a:avLst/>
          </a:prstGeom>
        </p:spPr>
      </p:pic>
      <p:sp>
        <p:nvSpPr>
          <p:cNvPr id="9" name="Rectangle 1">
            <a:extLst>
              <a:ext uri="{FF2B5EF4-FFF2-40B4-BE49-F238E27FC236}">
                <a16:creationId xmlns:a16="http://schemas.microsoft.com/office/drawing/2014/main" id="{E858F92D-93EA-4D02-8321-9F12EB8701DE}"/>
              </a:ext>
            </a:extLst>
          </p:cNvPr>
          <p:cNvSpPr>
            <a:spLocks noChangeArrowheads="1"/>
          </p:cNvSpPr>
          <p:nvPr/>
        </p:nvSpPr>
        <p:spPr bwMode="auto">
          <a:xfrm>
            <a:off x="3229337" y="3470287"/>
            <a:ext cx="7708739"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US" altLang="en-US" sz="1000">
                <a:solidFill>
                  <a:srgbClr val="222222"/>
                </a:solidFill>
                <a:latin typeface="Source Sans Pro"/>
              </a:rPr>
              <a:t>Estimated flip-flop qubit </a:t>
            </a:r>
            <a:r>
              <a:rPr lang="en-US" altLang="en-US" sz="1000" i="1">
                <a:solidFill>
                  <a:srgbClr val="222222"/>
                </a:solidFill>
                <a:latin typeface="Source Sans Pro"/>
              </a:rPr>
              <a:t>π</a:t>
            </a:r>
            <a:r>
              <a:rPr lang="en-US" altLang="en-US" sz="1000">
                <a:solidFill>
                  <a:srgbClr val="222222"/>
                </a:solidFill>
                <a:latin typeface="Source Sans Pro"/>
              </a:rPr>
              <a:t>/2 </a:t>
            </a:r>
            <a:r>
              <a:rPr lang="en-US" altLang="en-US" sz="1000" i="1">
                <a:solidFill>
                  <a:srgbClr val="222222"/>
                </a:solidFill>
                <a:latin typeface="Source Sans Pro"/>
              </a:rPr>
              <a:t>x</a:t>
            </a:r>
            <a:r>
              <a:rPr lang="en-US" altLang="en-US" sz="1000">
                <a:solidFill>
                  <a:srgbClr val="222222"/>
                </a:solidFill>
                <a:latin typeface="Source Sans Pro"/>
              </a:rPr>
              <a:t>-gate error due to quasi-static noise with amplitude </a:t>
            </a:r>
            <a:r>
              <a:rPr lang="en-US" altLang="en-US" sz="1100">
                <a:solidFill>
                  <a:srgbClr val="222222"/>
                </a:solidFill>
                <a:latin typeface="MathJax_Math-italic"/>
              </a:rPr>
              <a:t>E</a:t>
            </a:r>
            <a:r>
              <a:rPr lang="en-US" altLang="en-US" sz="700">
                <a:solidFill>
                  <a:srgbClr val="222222"/>
                </a:solidFill>
                <a:latin typeface="MathJax_Main"/>
              </a:rPr>
              <a:t>noise</a:t>
            </a:r>
            <a:r>
              <a:rPr lang="en-US" altLang="en-US" sz="700">
                <a:solidFill>
                  <a:srgbClr val="222222"/>
                </a:solidFill>
                <a:latin typeface="MathJax_Math-italic"/>
              </a:rPr>
              <a:t>z</a:t>
            </a:r>
            <a:r>
              <a:rPr lang="en-US" altLang="en-US" sz="700">
                <a:solidFill>
                  <a:srgbClr val="222222"/>
                </a:solidFill>
                <a:latin typeface="MathJax_Main"/>
              </a:rPr>
              <a:t>,rms</a:t>
            </a:r>
            <a:r>
              <a:rPr lang="en-US" altLang="en-US" sz="1100">
                <a:solidFill>
                  <a:srgbClr val="222222"/>
                </a:solidFill>
                <a:latin typeface="MathJax_Main"/>
              </a:rPr>
              <a:t>=100</a:t>
            </a:r>
            <a:r>
              <a:rPr lang="en-US" altLang="en-US" sz="1000">
                <a:solidFill>
                  <a:srgbClr val="222222"/>
                </a:solidFill>
                <a:latin typeface="Source Sans Pro"/>
              </a:rPr>
              <a:t>Ez,rmsnoise=100 V m</a:t>
            </a:r>
            <a:r>
              <a:rPr lang="en-US" altLang="en-US" sz="700" baseline="30000">
                <a:solidFill>
                  <a:srgbClr val="222222"/>
                </a:solidFill>
                <a:latin typeface="Source Sans Pro"/>
              </a:rPr>
              <a:t>−1</a:t>
            </a:r>
            <a:r>
              <a:rPr lang="en-US" altLang="en-US" sz="1000">
                <a:solidFill>
                  <a:srgbClr val="222222"/>
                </a:solidFill>
                <a:latin typeface="Source Sans Pr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364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B0204-D244-4351-88E5-DFAE30C49CB3}"/>
              </a:ext>
            </a:extLst>
          </p:cNvPr>
          <p:cNvSpPr>
            <a:spLocks noGrp="1"/>
          </p:cNvSpPr>
          <p:nvPr>
            <p:ph type="title"/>
          </p:nvPr>
        </p:nvSpPr>
        <p:spPr/>
        <p:txBody>
          <a:bodyPr>
            <a:normAutofit fontScale="90000"/>
          </a:bodyPr>
          <a:lstStyle/>
          <a:p>
            <a:r>
              <a:rPr lang="en-US" dirty="0"/>
              <a:t>Scaling up using circuit quantum electrodynamics</a:t>
            </a:r>
            <a:br>
              <a:rPr lang="en-US" b="1" dirty="0"/>
            </a:br>
            <a:endParaRPr lang="en-US" dirty="0"/>
          </a:p>
        </p:txBody>
      </p:sp>
      <p:sp>
        <p:nvSpPr>
          <p:cNvPr id="3" name="Content Placeholder 2">
            <a:extLst>
              <a:ext uri="{FF2B5EF4-FFF2-40B4-BE49-F238E27FC236}">
                <a16:creationId xmlns:a16="http://schemas.microsoft.com/office/drawing/2014/main" id="{0400664C-635B-4628-A854-A1EE19FB23D7}"/>
              </a:ext>
            </a:extLst>
          </p:cNvPr>
          <p:cNvSpPr>
            <a:spLocks noGrp="1"/>
          </p:cNvSpPr>
          <p:nvPr>
            <p:ph idx="1"/>
          </p:nvPr>
        </p:nvSpPr>
        <p:spPr/>
        <p:txBody>
          <a:bodyPr/>
          <a:lstStyle/>
          <a:p>
            <a:r>
              <a:rPr lang="en-US" dirty="0"/>
              <a:t>How do we reach the long-term goal of a large-scale quantum processor given the high density in typical spin qubit architectures.</a:t>
            </a:r>
          </a:p>
          <a:p>
            <a:r>
              <a:rPr lang="en-US" dirty="0"/>
              <a:t>Recent solutions include cross-wiring using multilayer lithography or floating gate electrodes inspired by dynamic random access memory systems</a:t>
            </a:r>
            <a:r>
              <a:rPr lang="en-US" u="sng" baseline="30000" dirty="0"/>
              <a:t>.</a:t>
            </a:r>
            <a:endParaRPr lang="en-US" dirty="0"/>
          </a:p>
        </p:txBody>
      </p:sp>
    </p:spTree>
    <p:extLst>
      <p:ext uri="{BB962C8B-B14F-4D97-AF65-F5344CB8AC3E}">
        <p14:creationId xmlns:p14="http://schemas.microsoft.com/office/powerpoint/2010/main" val="1742979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E5BF7-45C5-45C2-8B01-18CA9383AB7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2671FB3-2FC9-4FA8-B2FF-1B8B02EE7B58}"/>
              </a:ext>
            </a:extLst>
          </p:cNvPr>
          <p:cNvSpPr>
            <a:spLocks noGrp="1"/>
          </p:cNvSpPr>
          <p:nvPr>
            <p:ph idx="1"/>
          </p:nvPr>
        </p:nvSpPr>
        <p:spPr/>
        <p:txBody>
          <a:bodyPr/>
          <a:lstStyle/>
          <a:p>
            <a:r>
              <a:rPr lang="en-US" dirty="0"/>
              <a:t>Superconducting qubits whereas flip flop silicon qubits.</a:t>
            </a:r>
          </a:p>
          <a:p>
            <a:r>
              <a:rPr lang="en-US" dirty="0"/>
              <a:t>Representing multiple states simultaneously.</a:t>
            </a:r>
          </a:p>
          <a:p>
            <a:r>
              <a:rPr lang="en-US"/>
              <a:t>Silicon king of Quantum Computing</a:t>
            </a:r>
          </a:p>
          <a:p>
            <a:endParaRPr lang="en-US"/>
          </a:p>
        </p:txBody>
      </p:sp>
    </p:spTree>
    <p:extLst>
      <p:ext uri="{BB962C8B-B14F-4D97-AF65-F5344CB8AC3E}">
        <p14:creationId xmlns:p14="http://schemas.microsoft.com/office/powerpoint/2010/main" val="4207499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09411B-CE98-4122-A5B2-87F1CCCA0873}"/>
              </a:ext>
            </a:extLst>
          </p:cNvPr>
          <p:cNvSpPr txBox="1"/>
          <p:nvPr/>
        </p:nvSpPr>
        <p:spPr>
          <a:xfrm>
            <a:off x="1828800" y="516835"/>
            <a:ext cx="4678017" cy="646331"/>
          </a:xfrm>
          <a:prstGeom prst="rect">
            <a:avLst/>
          </a:prstGeom>
          <a:noFill/>
        </p:spPr>
        <p:txBody>
          <a:bodyPr wrap="square" rtlCol="0">
            <a:spAutoFit/>
          </a:bodyPr>
          <a:lstStyle/>
          <a:p>
            <a:r>
              <a:rPr lang="en-US" dirty="0"/>
              <a:t>STRUCTURE</a:t>
            </a:r>
          </a:p>
          <a:p>
            <a:endParaRPr lang="en-US" dirty="0"/>
          </a:p>
        </p:txBody>
      </p:sp>
      <p:sp>
        <p:nvSpPr>
          <p:cNvPr id="3" name="TextBox 2">
            <a:extLst>
              <a:ext uri="{FF2B5EF4-FFF2-40B4-BE49-F238E27FC236}">
                <a16:creationId xmlns:a16="http://schemas.microsoft.com/office/drawing/2014/main" id="{EF07D166-02D7-436B-9760-E9593D15AAB5}"/>
              </a:ext>
            </a:extLst>
          </p:cNvPr>
          <p:cNvSpPr txBox="1"/>
          <p:nvPr/>
        </p:nvSpPr>
        <p:spPr>
          <a:xfrm>
            <a:off x="1828800" y="1163166"/>
            <a:ext cx="10031896" cy="4801314"/>
          </a:xfrm>
          <a:prstGeom prst="rect">
            <a:avLst/>
          </a:prstGeom>
          <a:noFill/>
        </p:spPr>
        <p:txBody>
          <a:bodyPr wrap="square" rtlCol="0">
            <a:spAutoFit/>
          </a:bodyPr>
          <a:lstStyle/>
          <a:p>
            <a:pPr marL="285750" indent="-285750">
              <a:buFont typeface="Arial" panose="020B0604020202020204" pitchFamily="34" charset="0"/>
              <a:buChar char="•"/>
            </a:pPr>
            <a:r>
              <a:rPr lang="en-US" dirty="0"/>
              <a:t>A silicon chip is covered with a layer of insulating silicon oxide, on top of which rests a pattern of metallic electrodes that operate at temperatures near absolute zero and in the presence of a very strong magnetic field.</a:t>
            </a:r>
          </a:p>
          <a:p>
            <a:endParaRPr lang="en-US" dirty="0"/>
          </a:p>
          <a:p>
            <a:pPr marL="285750" indent="-285750">
              <a:buFont typeface="Arial" panose="020B0604020202020204" pitchFamily="34" charset="0"/>
              <a:buChar char="•"/>
            </a:pPr>
            <a:r>
              <a:rPr lang="en-US" dirty="0"/>
              <a:t>At the core is a phosphorus atom, from which two functional qubits using an electron and the nucleus of the atom are built.</a:t>
            </a:r>
          </a:p>
          <a:p>
            <a:endParaRPr lang="en-US" dirty="0"/>
          </a:p>
          <a:p>
            <a:pPr marL="285750" indent="-285750">
              <a:buFont typeface="Arial" panose="020B0604020202020204" pitchFamily="34" charset="0"/>
              <a:buChar char="•"/>
            </a:pPr>
            <a:r>
              <a:rPr lang="en-US" dirty="0"/>
              <a:t>Conceptual breakthrough is the creation of an entirely new type of qubit, using both the nucleus </a:t>
            </a:r>
            <a:r>
              <a:rPr lang="en-US" i="1" dirty="0"/>
              <a:t>and </a:t>
            </a:r>
            <a:r>
              <a:rPr lang="en-US" dirty="0"/>
              <a:t>the electron. In this approach, a qubit ‘0’ state is defined when the spin of the electron is down and the nucleus spin is up, while the ‘1’ state is  when the electron spin is up, and the nuclear spin is down.</a:t>
            </a:r>
          </a:p>
          <a:p>
            <a:pPr marL="285750" indent="-285750">
              <a:buFont typeface="Arial" panose="020B0604020202020204" pitchFamily="34" charset="0"/>
              <a:buChar char="•"/>
            </a:pPr>
            <a:endParaRPr lang="en-US" dirty="0"/>
          </a:p>
          <a:p>
            <a:r>
              <a:rPr lang="en-US" dirty="0"/>
              <a:t>We call it the ‘flip-flop’ qubit,”. “To operate this qubit, you need to pull the electron a little bit away from the nucleus, using the electrodes at the top. By doing so, you also create an electric dipole.”</a:t>
            </a:r>
          </a:p>
          <a:p>
            <a:br>
              <a:rPr lang="en-US" dirty="0"/>
            </a:br>
            <a:endParaRPr lang="en-US" dirty="0"/>
          </a:p>
        </p:txBody>
      </p:sp>
    </p:spTree>
    <p:extLst>
      <p:ext uri="{BB962C8B-B14F-4D97-AF65-F5344CB8AC3E}">
        <p14:creationId xmlns:p14="http://schemas.microsoft.com/office/powerpoint/2010/main" val="1360209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26CE0B-653E-44A2-8C5C-0373B382EDE3}"/>
              </a:ext>
            </a:extLst>
          </p:cNvPr>
          <p:cNvPicPr>
            <a:picLocks noChangeAspect="1"/>
          </p:cNvPicPr>
          <p:nvPr/>
        </p:nvPicPr>
        <p:blipFill>
          <a:blip r:embed="rId2"/>
          <a:stretch>
            <a:fillRect/>
          </a:stretch>
        </p:blipFill>
        <p:spPr>
          <a:xfrm>
            <a:off x="3087757" y="583097"/>
            <a:ext cx="6082747" cy="3207026"/>
          </a:xfrm>
          <a:prstGeom prst="rect">
            <a:avLst/>
          </a:prstGeom>
        </p:spPr>
      </p:pic>
      <p:sp>
        <p:nvSpPr>
          <p:cNvPr id="4" name="TextBox 3">
            <a:extLst>
              <a:ext uri="{FF2B5EF4-FFF2-40B4-BE49-F238E27FC236}">
                <a16:creationId xmlns:a16="http://schemas.microsoft.com/office/drawing/2014/main" id="{5A242A45-7E5E-4DCA-AEC7-539A7325FD00}"/>
              </a:ext>
            </a:extLst>
          </p:cNvPr>
          <p:cNvSpPr txBox="1"/>
          <p:nvPr/>
        </p:nvSpPr>
        <p:spPr>
          <a:xfrm>
            <a:off x="1272209" y="4744278"/>
            <a:ext cx="9819862" cy="2031325"/>
          </a:xfrm>
          <a:prstGeom prst="rect">
            <a:avLst/>
          </a:prstGeom>
          <a:noFill/>
        </p:spPr>
        <p:txBody>
          <a:bodyPr wrap="square" rtlCol="0">
            <a:spAutoFit/>
          </a:bodyPr>
          <a:lstStyle/>
          <a:p>
            <a:r>
              <a:rPr lang="en-US" dirty="0"/>
              <a:t>These electric dipoles interact with each other over fairly large distances, a good fraction of a micron, or 1,000 </a:t>
            </a:r>
            <a:r>
              <a:rPr lang="en-US" dirty="0" err="1"/>
              <a:t>nanometres</a:t>
            </a:r>
            <a:r>
              <a:rPr lang="en-US" dirty="0"/>
              <a:t>. “This means we can now place the single-atom qubits much further apart than previously thought possible.</a:t>
            </a:r>
          </a:p>
          <a:p>
            <a:endParaRPr lang="en-US" dirty="0"/>
          </a:p>
          <a:p>
            <a:r>
              <a:rPr lang="en-US" dirty="0"/>
              <a:t>So there is plenty of space to intersperse the key classical components such as interconnects, control electrodes and readout devices, while retaining the precise atom-like nature of the quantum bit.”</a:t>
            </a:r>
          </a:p>
        </p:txBody>
      </p:sp>
    </p:spTree>
    <p:extLst>
      <p:ext uri="{BB962C8B-B14F-4D97-AF65-F5344CB8AC3E}">
        <p14:creationId xmlns:p14="http://schemas.microsoft.com/office/powerpoint/2010/main" val="3482301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95A7-654D-4431-979D-D0ACF14996F2}"/>
              </a:ext>
            </a:extLst>
          </p:cNvPr>
          <p:cNvSpPr>
            <a:spLocks noGrp="1"/>
          </p:cNvSpPr>
          <p:nvPr>
            <p:ph type="title"/>
          </p:nvPr>
        </p:nvSpPr>
        <p:spPr/>
        <p:txBody>
          <a:bodyPr>
            <a:normAutofit fontScale="90000"/>
          </a:bodyPr>
          <a:lstStyle/>
          <a:p>
            <a:r>
              <a:rPr lang="en-US" b="1" dirty="0"/>
              <a:t>Coupling </a:t>
            </a:r>
            <a:r>
              <a:rPr lang="en-US" b="1" dirty="0" err="1"/>
              <a:t>Si:P</a:t>
            </a:r>
            <a:r>
              <a:rPr lang="en-US" b="1" dirty="0"/>
              <a:t> spin qubits to electric fields</a:t>
            </a:r>
            <a:br>
              <a:rPr lang="en-US" b="1" dirty="0"/>
            </a:br>
            <a:endParaRPr lang="en-US" dirty="0"/>
          </a:p>
        </p:txBody>
      </p:sp>
      <p:pic>
        <p:nvPicPr>
          <p:cNvPr id="3" name="Picture 2">
            <a:extLst>
              <a:ext uri="{FF2B5EF4-FFF2-40B4-BE49-F238E27FC236}">
                <a16:creationId xmlns:a16="http://schemas.microsoft.com/office/drawing/2014/main" id="{AC125D96-D27E-4304-8EDF-8697C423DAEF}"/>
              </a:ext>
            </a:extLst>
          </p:cNvPr>
          <p:cNvPicPr>
            <a:picLocks noChangeAspect="1"/>
          </p:cNvPicPr>
          <p:nvPr/>
        </p:nvPicPr>
        <p:blipFill>
          <a:blip r:embed="rId2"/>
          <a:stretch>
            <a:fillRect/>
          </a:stretch>
        </p:blipFill>
        <p:spPr>
          <a:xfrm>
            <a:off x="3491239" y="1767971"/>
            <a:ext cx="6107837" cy="4992097"/>
          </a:xfrm>
          <a:prstGeom prst="rect">
            <a:avLst/>
          </a:prstGeom>
        </p:spPr>
      </p:pic>
    </p:spTree>
    <p:extLst>
      <p:ext uri="{BB962C8B-B14F-4D97-AF65-F5344CB8AC3E}">
        <p14:creationId xmlns:p14="http://schemas.microsoft.com/office/powerpoint/2010/main" val="624293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C3106-9AF7-4E30-AEED-378C2C71F579}"/>
              </a:ext>
            </a:extLst>
          </p:cNvPr>
          <p:cNvSpPr>
            <a:spLocks noGrp="1"/>
          </p:cNvSpPr>
          <p:nvPr>
            <p:ph type="title"/>
          </p:nvPr>
        </p:nvSpPr>
        <p:spPr/>
        <p:txBody>
          <a:bodyPr/>
          <a:lstStyle/>
          <a:p>
            <a:pPr algn="ctr"/>
            <a:r>
              <a:rPr lang="en-US" dirty="0"/>
              <a:t>Electrical Noise</a:t>
            </a:r>
          </a:p>
        </p:txBody>
      </p:sp>
      <p:sp>
        <p:nvSpPr>
          <p:cNvPr id="3" name="Content Placeholder 2">
            <a:extLst>
              <a:ext uri="{FF2B5EF4-FFF2-40B4-BE49-F238E27FC236}">
                <a16:creationId xmlns:a16="http://schemas.microsoft.com/office/drawing/2014/main" id="{B580FC97-5406-41F6-A456-844751E7C14B}"/>
              </a:ext>
            </a:extLst>
          </p:cNvPr>
          <p:cNvSpPr>
            <a:spLocks noGrp="1"/>
          </p:cNvSpPr>
          <p:nvPr>
            <p:ph idx="1"/>
          </p:nvPr>
        </p:nvSpPr>
        <p:spPr/>
        <p:txBody>
          <a:bodyPr/>
          <a:lstStyle/>
          <a:p>
            <a:r>
              <a:rPr lang="en-US" dirty="0"/>
              <a:t>Since the qubit operation is based upon the use of electric fields, a natural concern is the fragility of the qubit states in the presence of electric </a:t>
            </a:r>
            <a:r>
              <a:rPr lang="en-US" dirty="0" err="1"/>
              <a:t>noise.There</a:t>
            </a:r>
            <a:r>
              <a:rPr lang="en-US" dirty="0"/>
              <a:t> are special bias points that render the flip-flop qubit operation highly robust against noise.</a:t>
            </a:r>
          </a:p>
          <a:p>
            <a:r>
              <a:rPr lang="en-US" dirty="0"/>
              <a:t>So, a dispersive shift is used to stabilize the flip-flop precession frequency against noise. To quantify that, we assume a quasi-static electric field noise with 100 V m</a:t>
            </a:r>
            <a:r>
              <a:rPr lang="en-US" baseline="30000" dirty="0"/>
              <a:t>−1</a:t>
            </a:r>
            <a:r>
              <a:rPr lang="en-US" dirty="0"/>
              <a:t> </a:t>
            </a:r>
            <a:r>
              <a:rPr lang="en-US" dirty="0" err="1"/>
              <a:t>r.m.s</a:t>
            </a:r>
            <a:r>
              <a:rPr lang="en-US" dirty="0"/>
              <a:t>. amplitude along the donor-dot direction This noise is equivalent to a 1.5 </a:t>
            </a:r>
            <a:r>
              <a:rPr lang="en-US" dirty="0" err="1"/>
              <a:t>μeV</a:t>
            </a:r>
            <a:r>
              <a:rPr lang="en-US" dirty="0"/>
              <a:t> charge detuning noise for </a:t>
            </a:r>
            <a:r>
              <a:rPr lang="en-US" i="1" dirty="0"/>
              <a:t>d</a:t>
            </a:r>
            <a:r>
              <a:rPr lang="en-US" dirty="0"/>
              <a:t> = 15 nm, consistent with experimentally observed values in similar silicon devices.</a:t>
            </a:r>
          </a:p>
        </p:txBody>
      </p:sp>
    </p:spTree>
    <p:extLst>
      <p:ext uri="{BB962C8B-B14F-4D97-AF65-F5344CB8AC3E}">
        <p14:creationId xmlns:p14="http://schemas.microsoft.com/office/powerpoint/2010/main" val="2371312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B86C3-1E1C-4161-A6FB-A95C8531D418}"/>
              </a:ext>
            </a:extLst>
          </p:cNvPr>
          <p:cNvSpPr>
            <a:spLocks noGrp="1"/>
          </p:cNvSpPr>
          <p:nvPr>
            <p:ph type="title"/>
          </p:nvPr>
        </p:nvSpPr>
        <p:spPr/>
        <p:txBody>
          <a:bodyPr/>
          <a:lstStyle/>
          <a:p>
            <a:pPr algn="ctr"/>
            <a:r>
              <a:rPr lang="en-US" dirty="0"/>
              <a:t>Relaxation</a:t>
            </a:r>
          </a:p>
        </p:txBody>
      </p:sp>
      <p:sp>
        <p:nvSpPr>
          <p:cNvPr id="3" name="Content Placeholder 2">
            <a:extLst>
              <a:ext uri="{FF2B5EF4-FFF2-40B4-BE49-F238E27FC236}">
                <a16:creationId xmlns:a16="http://schemas.microsoft.com/office/drawing/2014/main" id="{5354BC32-2B00-4221-8361-D5780FBDD448}"/>
              </a:ext>
            </a:extLst>
          </p:cNvPr>
          <p:cNvSpPr>
            <a:spLocks noGrp="1"/>
          </p:cNvSpPr>
          <p:nvPr>
            <p:ph idx="1"/>
          </p:nvPr>
        </p:nvSpPr>
        <p:spPr/>
        <p:txBody>
          <a:bodyPr/>
          <a:lstStyle/>
          <a:p>
            <a:r>
              <a:rPr lang="en-US" dirty="0"/>
              <a:t>Another source of errors could come from relaxation via coupling to phonons. This is not an issue for bulk donors, where electron spin relaxation time is T</a:t>
            </a:r>
            <a:r>
              <a:rPr lang="en-US" baseline="-25000" dirty="0"/>
              <a:t>1,s</a:t>
            </a:r>
            <a:r>
              <a:rPr lang="en-US" dirty="0"/>
              <a:t>≫1.</a:t>
            </a:r>
          </a:p>
          <a:p>
            <a:r>
              <a:rPr lang="en-US" dirty="0"/>
              <a:t> However, due to the particular valley composition of the flip-flop qubit near the ionization point, its relaxation rate 1/</a:t>
            </a:r>
            <a:r>
              <a:rPr lang="en-US" i="1" dirty="0"/>
              <a:t>T</a:t>
            </a:r>
            <a:r>
              <a:rPr lang="en-US" baseline="-25000" dirty="0"/>
              <a:t>1,ff</a:t>
            </a:r>
            <a:r>
              <a:rPr lang="en-US" dirty="0"/>
              <a:t> due to charge-phonon coupling is enhanced.</a:t>
            </a:r>
          </a:p>
          <a:p>
            <a:r>
              <a:rPr lang="en-US" dirty="0"/>
              <a:t>A possible solution is to displace the location of the interface wavefunction laterally, which in turn modifies the overlap between the donor and interface wavefunctions and therefore </a:t>
            </a:r>
            <a:r>
              <a:rPr lang="en-US" i="1" dirty="0"/>
              <a:t>V</a:t>
            </a:r>
            <a:r>
              <a:rPr lang="en-US" baseline="-25000" dirty="0"/>
              <a:t>t</a:t>
            </a:r>
            <a:r>
              <a:rPr lang="en-US" dirty="0"/>
              <a:t>.</a:t>
            </a:r>
          </a:p>
        </p:txBody>
      </p:sp>
    </p:spTree>
    <p:extLst>
      <p:ext uri="{BB962C8B-B14F-4D97-AF65-F5344CB8AC3E}">
        <p14:creationId xmlns:p14="http://schemas.microsoft.com/office/powerpoint/2010/main" val="2963641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80BE-78B9-4A59-A274-981C6823A7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772D6E-3ED7-4AFC-A488-B5B7CA3CB94E}"/>
              </a:ext>
            </a:extLst>
          </p:cNvPr>
          <p:cNvSpPr>
            <a:spLocks noGrp="1"/>
          </p:cNvSpPr>
          <p:nvPr>
            <p:ph idx="1"/>
          </p:nvPr>
        </p:nvSpPr>
        <p:spPr/>
        <p:txBody>
          <a:bodyPr/>
          <a:lstStyle/>
          <a:p>
            <a:r>
              <a:rPr lang="en-US" dirty="0"/>
              <a:t>Difference between a normal qubit and a flip-flop qubit is getting electron and nucleus to operate as single qubits using electric field instead of magnetic field.</a:t>
            </a:r>
          </a:p>
          <a:p>
            <a:r>
              <a:rPr lang="en-US" dirty="0"/>
              <a:t>The orbital wave function of the donor bound electron can be controlled by a </a:t>
            </a:r>
            <a:r>
              <a:rPr lang="en-US"/>
              <a:t>vertical electric field.</a:t>
            </a:r>
            <a:endParaRPr lang="en-US" dirty="0"/>
          </a:p>
        </p:txBody>
      </p:sp>
    </p:spTree>
    <p:extLst>
      <p:ext uri="{BB962C8B-B14F-4D97-AF65-F5344CB8AC3E}">
        <p14:creationId xmlns:p14="http://schemas.microsoft.com/office/powerpoint/2010/main" val="787380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C81BC-E3AD-44A5-8569-88F16311255F}"/>
              </a:ext>
            </a:extLst>
          </p:cNvPr>
          <p:cNvSpPr>
            <a:spLocks noGrp="1"/>
          </p:cNvSpPr>
          <p:nvPr>
            <p:ph type="title"/>
          </p:nvPr>
        </p:nvSpPr>
        <p:spPr/>
        <p:txBody>
          <a:bodyPr/>
          <a:lstStyle/>
          <a:p>
            <a:r>
              <a:rPr lang="en-US" dirty="0"/>
              <a:t>Electric drive of the flip-flop qubit</a:t>
            </a:r>
          </a:p>
        </p:txBody>
      </p:sp>
      <p:sp>
        <p:nvSpPr>
          <p:cNvPr id="3" name="Content Placeholder 2">
            <a:extLst>
              <a:ext uri="{FF2B5EF4-FFF2-40B4-BE49-F238E27FC236}">
                <a16:creationId xmlns:a16="http://schemas.microsoft.com/office/drawing/2014/main" id="{15354C7A-6A8D-4102-BBFF-5B11FF26740E}"/>
              </a:ext>
            </a:extLst>
          </p:cNvPr>
          <p:cNvSpPr>
            <a:spLocks noGrp="1"/>
          </p:cNvSpPr>
          <p:nvPr>
            <p:ph idx="1"/>
          </p:nvPr>
        </p:nvSpPr>
        <p:spPr/>
        <p:txBody>
          <a:bodyPr/>
          <a:lstStyle/>
          <a:p>
            <a:r>
              <a:rPr lang="en-US" dirty="0"/>
              <a:t>How do we achieve high-fidelity one-qubit </a:t>
            </a:r>
            <a:r>
              <a:rPr lang="en-US" i="1" dirty="0"/>
              <a:t>x</a:t>
            </a:r>
            <a:r>
              <a:rPr lang="en-US" dirty="0"/>
              <a:t>(</a:t>
            </a:r>
            <a:r>
              <a:rPr lang="en-US" i="1" dirty="0"/>
              <a:t>y</a:t>
            </a:r>
            <a:r>
              <a:rPr lang="en-US" dirty="0"/>
              <a:t>)-gates via electric drive of the flip-flop qubit.</a:t>
            </a:r>
          </a:p>
          <a:p>
            <a:r>
              <a:rPr lang="en-US" dirty="0"/>
              <a:t>The flip-flop qubit is still driven, via a second-order process, at a rate (half-Rabi frequency)</a:t>
            </a:r>
          </a:p>
          <a:p>
            <a:pPr marL="1828800" lvl="4" indent="0">
              <a:buNone/>
            </a:pPr>
            <a:br>
              <a:rPr lang="en-US" dirty="0"/>
            </a:br>
            <a:endParaRPr lang="en-US" dirty="0"/>
          </a:p>
        </p:txBody>
      </p:sp>
      <p:pic>
        <p:nvPicPr>
          <p:cNvPr id="4" name="Picture 3">
            <a:extLst>
              <a:ext uri="{FF2B5EF4-FFF2-40B4-BE49-F238E27FC236}">
                <a16:creationId xmlns:a16="http://schemas.microsoft.com/office/drawing/2014/main" id="{7F61C7D8-76B3-467D-88D3-85F8371298B6}"/>
              </a:ext>
            </a:extLst>
          </p:cNvPr>
          <p:cNvPicPr>
            <a:picLocks noChangeAspect="1"/>
          </p:cNvPicPr>
          <p:nvPr/>
        </p:nvPicPr>
        <p:blipFill>
          <a:blip r:embed="rId2"/>
          <a:stretch>
            <a:fillRect/>
          </a:stretch>
        </p:blipFill>
        <p:spPr>
          <a:xfrm>
            <a:off x="4767262" y="3934690"/>
            <a:ext cx="2657475" cy="1607127"/>
          </a:xfrm>
          <a:prstGeom prst="rect">
            <a:avLst/>
          </a:prstGeom>
        </p:spPr>
      </p:pic>
    </p:spTree>
    <p:extLst>
      <p:ext uri="{BB962C8B-B14F-4D97-AF65-F5344CB8AC3E}">
        <p14:creationId xmlns:p14="http://schemas.microsoft.com/office/powerpoint/2010/main" val="1868732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6BF7F5-41D1-4948-8195-70226BADD25F}"/>
              </a:ext>
            </a:extLst>
          </p:cNvPr>
          <p:cNvSpPr txBox="1"/>
          <p:nvPr/>
        </p:nvSpPr>
        <p:spPr>
          <a:xfrm>
            <a:off x="1868557" y="437322"/>
            <a:ext cx="8481391" cy="369332"/>
          </a:xfrm>
          <a:prstGeom prst="rect">
            <a:avLst/>
          </a:prstGeom>
          <a:noFill/>
        </p:spPr>
        <p:txBody>
          <a:bodyPr wrap="square" rtlCol="0">
            <a:spAutoFit/>
          </a:bodyPr>
          <a:lstStyle/>
          <a:p>
            <a:r>
              <a:rPr lang="en-US" dirty="0"/>
              <a:t>TWO-QUBIT COUPLING VIA ELECTRIC DIPOLE INTERACTION</a:t>
            </a:r>
          </a:p>
        </p:txBody>
      </p:sp>
      <p:sp>
        <p:nvSpPr>
          <p:cNvPr id="3" name="TextBox 2">
            <a:extLst>
              <a:ext uri="{FF2B5EF4-FFF2-40B4-BE49-F238E27FC236}">
                <a16:creationId xmlns:a16="http://schemas.microsoft.com/office/drawing/2014/main" id="{FD8904EA-4A77-41E9-85A1-82C61673F668}"/>
              </a:ext>
            </a:extLst>
          </p:cNvPr>
          <p:cNvSpPr txBox="1"/>
          <p:nvPr/>
        </p:nvSpPr>
        <p:spPr>
          <a:xfrm>
            <a:off x="1868558" y="1166191"/>
            <a:ext cx="8945216"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This electric dipole-dipole interaction is therefore equivalent to a small shift in the equilibrium orbital position of both electrons plus a coupling term between the charge qubits</a:t>
            </a:r>
          </a:p>
          <a:p>
            <a:endParaRPr lang="en-US" dirty="0"/>
          </a:p>
          <a:p>
            <a:pPr marL="285750" indent="-285750">
              <a:buFont typeface="Arial" panose="020B0604020202020204" pitchFamily="34" charset="0"/>
              <a:buChar char="•"/>
            </a:pPr>
            <a:endParaRPr lang="en-US" dirty="0"/>
          </a:p>
          <a:p>
            <a:endParaRPr lang="en-US" dirty="0"/>
          </a:p>
        </p:txBody>
      </p:sp>
      <p:pic>
        <p:nvPicPr>
          <p:cNvPr id="4" name="Picture 3">
            <a:extLst>
              <a:ext uri="{FF2B5EF4-FFF2-40B4-BE49-F238E27FC236}">
                <a16:creationId xmlns:a16="http://schemas.microsoft.com/office/drawing/2014/main" id="{0ACA4031-B9D1-4737-B1B5-AE6A4FC17A67}"/>
              </a:ext>
            </a:extLst>
          </p:cNvPr>
          <p:cNvPicPr>
            <a:picLocks noChangeAspect="1"/>
          </p:cNvPicPr>
          <p:nvPr/>
        </p:nvPicPr>
        <p:blipFill>
          <a:blip r:embed="rId2"/>
          <a:stretch>
            <a:fillRect/>
          </a:stretch>
        </p:blipFill>
        <p:spPr>
          <a:xfrm>
            <a:off x="3487392" y="4722091"/>
            <a:ext cx="4755460" cy="1603512"/>
          </a:xfrm>
          <a:prstGeom prst="rect">
            <a:avLst/>
          </a:prstGeom>
        </p:spPr>
      </p:pic>
      <p:pic>
        <p:nvPicPr>
          <p:cNvPr id="5" name="Picture 4">
            <a:extLst>
              <a:ext uri="{FF2B5EF4-FFF2-40B4-BE49-F238E27FC236}">
                <a16:creationId xmlns:a16="http://schemas.microsoft.com/office/drawing/2014/main" id="{52CF5FE5-9806-443C-AA23-235A455828E3}"/>
              </a:ext>
            </a:extLst>
          </p:cNvPr>
          <p:cNvPicPr>
            <a:picLocks noChangeAspect="1"/>
          </p:cNvPicPr>
          <p:nvPr/>
        </p:nvPicPr>
        <p:blipFill>
          <a:blip r:embed="rId3"/>
          <a:stretch>
            <a:fillRect/>
          </a:stretch>
        </p:blipFill>
        <p:spPr>
          <a:xfrm>
            <a:off x="5131491" y="2248935"/>
            <a:ext cx="1653622" cy="772561"/>
          </a:xfrm>
          <a:prstGeom prst="rect">
            <a:avLst/>
          </a:prstGeom>
        </p:spPr>
      </p:pic>
      <p:sp>
        <p:nvSpPr>
          <p:cNvPr id="6" name="TextBox 5">
            <a:extLst>
              <a:ext uri="{FF2B5EF4-FFF2-40B4-BE49-F238E27FC236}">
                <a16:creationId xmlns:a16="http://schemas.microsoft.com/office/drawing/2014/main" id="{3D122822-1BE4-4837-ADA1-60FB372E1F37}"/>
              </a:ext>
            </a:extLst>
          </p:cNvPr>
          <p:cNvSpPr txBox="1"/>
          <p:nvPr/>
        </p:nvSpPr>
        <p:spPr>
          <a:xfrm>
            <a:off x="1868557" y="3273287"/>
            <a:ext cx="8600660" cy="923330"/>
          </a:xfrm>
          <a:prstGeom prst="rect">
            <a:avLst/>
          </a:prstGeom>
          <a:noFill/>
        </p:spPr>
        <p:txBody>
          <a:bodyPr wrap="square" rtlCol="0">
            <a:spAutoFit/>
          </a:bodyPr>
          <a:lstStyle/>
          <a:p>
            <a:pPr marL="285750" indent="-285750">
              <a:buFont typeface="Arial" panose="020B0604020202020204" pitchFamily="34" charset="0"/>
              <a:buChar char="•"/>
            </a:pPr>
            <a:r>
              <a:rPr lang="en-US" dirty="0"/>
              <a:t>Most importantly, since each flip-flop qubit is coupled to their electron position (Eq. 5), the electric dipole-dipole interaction provides a natural way to couple two distant flip-flop qubits</a:t>
            </a:r>
          </a:p>
        </p:txBody>
      </p:sp>
    </p:spTree>
    <p:extLst>
      <p:ext uri="{BB962C8B-B14F-4D97-AF65-F5344CB8AC3E}">
        <p14:creationId xmlns:p14="http://schemas.microsoft.com/office/powerpoint/2010/main" val="374652313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3651</TotalTime>
  <Words>525</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Century Gothic</vt:lpstr>
      <vt:lpstr>MathJax_Main</vt:lpstr>
      <vt:lpstr>MathJax_Math-italic</vt:lpstr>
      <vt:lpstr>Source Sans Pro</vt:lpstr>
      <vt:lpstr>Wingdings 3</vt:lpstr>
      <vt:lpstr>Wisp</vt:lpstr>
      <vt:lpstr>Flip Flop Qubits</vt:lpstr>
      <vt:lpstr>PowerPoint Presentation</vt:lpstr>
      <vt:lpstr>PowerPoint Presentation</vt:lpstr>
      <vt:lpstr>Coupling Si:P spin qubits to electric fields </vt:lpstr>
      <vt:lpstr>Electrical Noise</vt:lpstr>
      <vt:lpstr>Relaxation</vt:lpstr>
      <vt:lpstr>PowerPoint Presentation</vt:lpstr>
      <vt:lpstr>Electric drive of the flip-flop qubit</vt:lpstr>
      <vt:lpstr>PowerPoint Presentation</vt:lpstr>
      <vt:lpstr>PowerPoint Presentation</vt:lpstr>
      <vt:lpstr>PowerPoint Presentation</vt:lpstr>
      <vt:lpstr>Scaling up using circuit quantum electrodynamics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Flip Flop Qubits</dc:title>
  <dc:creator>Sai Charan Reddy Kuntla</dc:creator>
  <cp:lastModifiedBy>Dell</cp:lastModifiedBy>
  <cp:revision>27</cp:revision>
  <dcterms:created xsi:type="dcterms:W3CDTF">2017-09-21T04:22:24Z</dcterms:created>
  <dcterms:modified xsi:type="dcterms:W3CDTF">2017-12-07T16:12:40Z</dcterms:modified>
</cp:coreProperties>
</file>