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sldIdLst>
    <p:sldId id="256" r:id="rId2"/>
    <p:sldId id="259" r:id="rId3"/>
    <p:sldId id="262" r:id="rId4"/>
    <p:sldId id="263" r:id="rId5"/>
    <p:sldId id="264" r:id="rId6"/>
    <p:sldId id="260" r:id="rId7"/>
    <p:sldId id="261" r:id="rId8"/>
    <p:sldId id="265" r:id="rId9"/>
    <p:sldId id="266" r:id="rId10"/>
    <p:sldId id="267"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68" d="100"/>
          <a:sy n="68"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767940-B113-4863-BA2F-1A0C1E33B64C}" type="datetimeFigureOut">
              <a:rPr lang="en-US" smtClean="0"/>
              <a:t>4/24/2017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4415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64628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1561792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2094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3096073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767940-B113-4863-BA2F-1A0C1E33B64C}"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411894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767940-B113-4863-BA2F-1A0C1E33B64C}"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2096616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67940-B113-4863-BA2F-1A0C1E33B64C}"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4059274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67940-B113-4863-BA2F-1A0C1E33B64C}"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201206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67940-B113-4863-BA2F-1A0C1E33B64C}"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33825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67940-B113-4863-BA2F-1A0C1E33B64C}"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242564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244071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67940-B113-4863-BA2F-1A0C1E33B64C}"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416339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67940-B113-4863-BA2F-1A0C1E33B64C}"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109259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67940-B113-4863-BA2F-1A0C1E33B64C}"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154426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104273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67940-B113-4863-BA2F-1A0C1E33B64C}"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144E5-B106-44B1-B8F4-13F9BC57654F}" type="slidenum">
              <a:rPr lang="en-US" smtClean="0"/>
              <a:t>‹#›</a:t>
            </a:fld>
            <a:endParaRPr lang="en-US"/>
          </a:p>
        </p:txBody>
      </p:sp>
    </p:spTree>
    <p:extLst>
      <p:ext uri="{BB962C8B-B14F-4D97-AF65-F5344CB8AC3E}">
        <p14:creationId xmlns:p14="http://schemas.microsoft.com/office/powerpoint/2010/main" val="50111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767940-B113-4863-BA2F-1A0C1E33B64C}" type="datetimeFigureOut">
              <a:rPr lang="en-US" smtClean="0"/>
              <a:t>4/24/2017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6144E5-B106-44B1-B8F4-13F9BC57654F}" type="slidenum">
              <a:rPr lang="en-US" smtClean="0"/>
              <a:t>‹#›</a:t>
            </a:fld>
            <a:endParaRPr lang="en-US"/>
          </a:p>
        </p:txBody>
      </p:sp>
    </p:spTree>
    <p:extLst>
      <p:ext uri="{BB962C8B-B14F-4D97-AF65-F5344CB8AC3E}">
        <p14:creationId xmlns:p14="http://schemas.microsoft.com/office/powerpoint/2010/main" val="3722794109"/>
      </p:ext>
    </p:extLst>
  </p:cSld>
  <p:clrMap bg1="dk1" tx1="lt1" bg2="dk2" tx2="lt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mailto:yourusername@hadoop04.dyndns.or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mailto:you@comet-12-34.sdsc.edu"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2884" y="397565"/>
            <a:ext cx="7970490" cy="1908907"/>
          </a:xfrm>
        </p:spPr>
        <p:txBody>
          <a:bodyPr>
            <a:normAutofit/>
          </a:bodyPr>
          <a:lstStyle/>
          <a:p>
            <a:r>
              <a:rPr lang="en-US" sz="5400" dirty="0"/>
              <a:t>Parallel Computation On COMET using Spark</a:t>
            </a:r>
          </a:p>
        </p:txBody>
      </p:sp>
      <p:sp>
        <p:nvSpPr>
          <p:cNvPr id="3" name="Subtitle 2"/>
          <p:cNvSpPr>
            <a:spLocks noGrp="1"/>
          </p:cNvSpPr>
          <p:nvPr>
            <p:ph type="subTitle" idx="1"/>
          </p:nvPr>
        </p:nvSpPr>
        <p:spPr>
          <a:xfrm>
            <a:off x="2417780" y="4611757"/>
            <a:ext cx="8637072" cy="914400"/>
          </a:xfrm>
        </p:spPr>
        <p:txBody>
          <a:bodyPr>
            <a:normAutofit/>
          </a:bodyPr>
          <a:lstStyle/>
          <a:p>
            <a:r>
              <a:rPr lang="en-US" dirty="0"/>
              <a:t>                                                                              - </a:t>
            </a:r>
            <a:r>
              <a:rPr lang="en-US" sz="2800" dirty="0" err="1"/>
              <a:t>Sravya</a:t>
            </a:r>
            <a:r>
              <a:rPr lang="en-US" dirty="0"/>
              <a:t> </a:t>
            </a:r>
            <a:r>
              <a:rPr lang="en-US" sz="2800" dirty="0" err="1"/>
              <a:t>Jarugu</a:t>
            </a:r>
            <a:endParaRPr lang="en-US" sz="2800" dirty="0"/>
          </a:p>
        </p:txBody>
      </p:sp>
    </p:spTree>
    <p:extLst>
      <p:ext uri="{BB962C8B-B14F-4D97-AF65-F5344CB8AC3E}">
        <p14:creationId xmlns:p14="http://schemas.microsoft.com/office/powerpoint/2010/main" val="118283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889" y="437402"/>
            <a:ext cx="9678574" cy="5983195"/>
          </a:xfrm>
          <a:prstGeom prst="rect">
            <a:avLst/>
          </a:prstGeom>
        </p:spPr>
      </p:pic>
    </p:spTree>
    <p:extLst>
      <p:ext uri="{BB962C8B-B14F-4D97-AF65-F5344CB8AC3E}">
        <p14:creationId xmlns:p14="http://schemas.microsoft.com/office/powerpoint/2010/main" val="330417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8634" y="553101"/>
            <a:ext cx="9706708" cy="5751798"/>
          </a:xfrm>
          <a:prstGeom prst="rect">
            <a:avLst/>
          </a:prstGeom>
        </p:spPr>
      </p:pic>
    </p:spTree>
    <p:extLst>
      <p:ext uri="{BB962C8B-B14F-4D97-AF65-F5344CB8AC3E}">
        <p14:creationId xmlns:p14="http://schemas.microsoft.com/office/powerpoint/2010/main" val="280094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8634" y="423866"/>
            <a:ext cx="9678572" cy="6010268"/>
          </a:xfrm>
          <a:prstGeom prst="rect">
            <a:avLst/>
          </a:prstGeom>
        </p:spPr>
      </p:pic>
    </p:spTree>
    <p:extLst>
      <p:ext uri="{BB962C8B-B14F-4D97-AF65-F5344CB8AC3E}">
        <p14:creationId xmlns:p14="http://schemas.microsoft.com/office/powerpoint/2010/main" val="115915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2702" y="430597"/>
            <a:ext cx="9622301" cy="5996805"/>
          </a:xfrm>
          <a:prstGeom prst="rect">
            <a:avLst/>
          </a:prstGeom>
        </p:spPr>
      </p:pic>
    </p:spTree>
    <p:extLst>
      <p:ext uri="{BB962C8B-B14F-4D97-AF65-F5344CB8AC3E}">
        <p14:creationId xmlns:p14="http://schemas.microsoft.com/office/powerpoint/2010/main" val="70626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4228" y="438060"/>
            <a:ext cx="9650438" cy="6010013"/>
          </a:xfrm>
          <a:prstGeom prst="rect">
            <a:avLst/>
          </a:prstGeom>
        </p:spPr>
      </p:pic>
    </p:spTree>
    <p:extLst>
      <p:ext uri="{BB962C8B-B14F-4D97-AF65-F5344CB8AC3E}">
        <p14:creationId xmlns:p14="http://schemas.microsoft.com/office/powerpoint/2010/main" val="190715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430" y="576775"/>
            <a:ext cx="9636369" cy="6124754"/>
          </a:xfrm>
          <a:prstGeom prst="rect">
            <a:avLst/>
          </a:prstGeom>
          <a:noFill/>
        </p:spPr>
        <p:txBody>
          <a:bodyPr wrap="square" rtlCol="0">
            <a:spAutoFit/>
          </a:bodyPr>
          <a:lstStyle/>
          <a:p>
            <a:r>
              <a:rPr lang="en-US" sz="2800" dirty="0"/>
              <a:t>If you want to run MPI then do the following:</a:t>
            </a:r>
          </a:p>
          <a:p>
            <a:r>
              <a:rPr lang="en-US" sz="2800" dirty="0"/>
              <a:t>Edit your .</a:t>
            </a:r>
            <a:r>
              <a:rPr lang="en-US" sz="2800" dirty="0" err="1"/>
              <a:t>bashrc</a:t>
            </a:r>
            <a:r>
              <a:rPr lang="en-US" sz="2800" dirty="0"/>
              <a:t> file</a:t>
            </a:r>
            <a:br>
              <a:rPr lang="en-US" sz="2800" dirty="0"/>
            </a:br>
            <a:r>
              <a:rPr lang="en-US" sz="2800" dirty="0"/>
              <a:t>	</a:t>
            </a:r>
            <a:r>
              <a:rPr lang="en-US" sz="2800" dirty="0" err="1"/>
              <a:t>emacs</a:t>
            </a:r>
            <a:r>
              <a:rPr lang="en-US" sz="2800" dirty="0"/>
              <a:t> –</a:t>
            </a:r>
            <a:r>
              <a:rPr lang="en-US" sz="2800" dirty="0" err="1"/>
              <a:t>nw</a:t>
            </a:r>
            <a:r>
              <a:rPr lang="en-US" sz="2800" dirty="0"/>
              <a:t> ~/.</a:t>
            </a:r>
            <a:r>
              <a:rPr lang="en-US" sz="2800" dirty="0" err="1"/>
              <a:t>bashrc</a:t>
            </a:r>
            <a:endParaRPr lang="en-US" sz="2800" dirty="0"/>
          </a:p>
          <a:p>
            <a:pPr lvl="1"/>
            <a:r>
              <a:rPr lang="es-ES" sz="2800" dirty="0"/>
              <a:t>alias hadoop02='</a:t>
            </a:r>
            <a:r>
              <a:rPr lang="es-ES" sz="2800" dirty="0" err="1"/>
              <a:t>ssh</a:t>
            </a:r>
            <a:r>
              <a:rPr lang="es-ES" sz="2800" dirty="0"/>
              <a:t> -Y yourusername@hadoop02.dyndns.org</a:t>
            </a:r>
          </a:p>
          <a:p>
            <a:pPr lvl="1"/>
            <a:r>
              <a:rPr lang="es-ES" sz="2800" dirty="0"/>
              <a:t>alias hadoop03='</a:t>
            </a:r>
            <a:r>
              <a:rPr lang="es-ES" sz="2800" dirty="0" err="1"/>
              <a:t>ssh</a:t>
            </a:r>
            <a:r>
              <a:rPr lang="es-ES" sz="2800" dirty="0"/>
              <a:t> -Y yourusername@hadoop03.dyndns.org</a:t>
            </a:r>
          </a:p>
          <a:p>
            <a:pPr lvl="1"/>
            <a:r>
              <a:rPr lang="es-ES" sz="2800" dirty="0"/>
              <a:t>alias hadoop04='</a:t>
            </a:r>
            <a:r>
              <a:rPr lang="es-ES" sz="2800" dirty="0" err="1"/>
              <a:t>ssh</a:t>
            </a:r>
            <a:r>
              <a:rPr lang="es-ES" sz="2800" dirty="0"/>
              <a:t> -Y </a:t>
            </a:r>
            <a:r>
              <a:rPr lang="es-ES" sz="2800" dirty="0">
                <a:hlinkClick r:id="rId2"/>
              </a:rPr>
              <a:t>yourusername@hadoop04.dyndns.org</a:t>
            </a:r>
            <a:endParaRPr lang="es-ES" sz="2800" dirty="0"/>
          </a:p>
          <a:p>
            <a:pPr lvl="1"/>
            <a:endParaRPr lang="es-ES" sz="2800" dirty="0"/>
          </a:p>
          <a:p>
            <a:r>
              <a:rPr lang="en-US" sz="2800" dirty="0"/>
              <a:t>Now you should be able to connect to the servers using their name only. For example:</a:t>
            </a:r>
          </a:p>
          <a:p>
            <a:r>
              <a:rPr lang="en-US" sz="2800" dirty="0"/>
              <a:t>	hadoop2</a:t>
            </a:r>
          </a:p>
          <a:p>
            <a:r>
              <a:rPr lang="en-US" sz="2800" dirty="0"/>
              <a:t>this should connect you to hadoop02 directly.</a:t>
            </a:r>
          </a:p>
          <a:p>
            <a:endParaRPr lang="en-US" sz="2800" dirty="0"/>
          </a:p>
          <a:p>
            <a:r>
              <a:rPr lang="en-US" sz="2800" dirty="0"/>
              <a:t>First create a directory called </a:t>
            </a:r>
            <a:r>
              <a:rPr lang="en-US" sz="2800" b="1" dirty="0" err="1"/>
              <a:t>mpi</a:t>
            </a:r>
            <a:r>
              <a:rPr lang="en-US" sz="2800" b="1" dirty="0"/>
              <a:t> and t</a:t>
            </a:r>
            <a:r>
              <a:rPr lang="en-US" sz="2800" dirty="0"/>
              <a:t>hen </a:t>
            </a:r>
            <a:r>
              <a:rPr lang="en-US" sz="2800" b="1" dirty="0"/>
              <a:t>cd</a:t>
            </a:r>
            <a:r>
              <a:rPr lang="en-US" sz="2800" dirty="0"/>
              <a:t> to this directory and create the following C program	</a:t>
            </a:r>
          </a:p>
        </p:txBody>
      </p:sp>
    </p:spTree>
    <p:extLst>
      <p:ext uri="{BB962C8B-B14F-4D97-AF65-F5344CB8AC3E}">
        <p14:creationId xmlns:p14="http://schemas.microsoft.com/office/powerpoint/2010/main" val="269024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8634" y="872197"/>
            <a:ext cx="9298744" cy="5909310"/>
          </a:xfrm>
          <a:prstGeom prst="rect">
            <a:avLst/>
          </a:prstGeom>
          <a:noFill/>
        </p:spPr>
        <p:txBody>
          <a:bodyPr wrap="square" rtlCol="0">
            <a:spAutoFit/>
          </a:bodyPr>
          <a:lstStyle/>
          <a:p>
            <a:r>
              <a:rPr lang="en-US" dirty="0" err="1"/>
              <a:t>emacs</a:t>
            </a:r>
            <a:r>
              <a:rPr lang="en-US" dirty="0"/>
              <a:t> -</a:t>
            </a:r>
            <a:r>
              <a:rPr lang="en-US" dirty="0" err="1"/>
              <a:t>nw</a:t>
            </a:r>
            <a:r>
              <a:rPr lang="en-US" dirty="0"/>
              <a:t> </a:t>
            </a:r>
            <a:r>
              <a:rPr lang="en-US" dirty="0" err="1"/>
              <a:t>helloWorld.c</a:t>
            </a:r>
            <a:endParaRPr lang="en-US" dirty="0"/>
          </a:p>
          <a:p>
            <a:endParaRPr lang="en-US" dirty="0"/>
          </a:p>
          <a:p>
            <a:r>
              <a:rPr lang="en-US" dirty="0"/>
              <a:t>// </a:t>
            </a:r>
            <a:r>
              <a:rPr lang="en-US" dirty="0" err="1"/>
              <a:t>hello.c</a:t>
            </a:r>
            <a:endParaRPr lang="en-US" dirty="0"/>
          </a:p>
          <a:p>
            <a:r>
              <a:rPr lang="en-US" dirty="0"/>
              <a:t>// A simple hello world MPI program that can be run </a:t>
            </a:r>
          </a:p>
          <a:p>
            <a:r>
              <a:rPr lang="en-US" dirty="0"/>
              <a:t>// on any number of computers</a:t>
            </a:r>
          </a:p>
          <a:p>
            <a:r>
              <a:rPr lang="en-US" dirty="0"/>
              <a:t>#include &lt;</a:t>
            </a:r>
            <a:r>
              <a:rPr lang="en-US" dirty="0" err="1"/>
              <a:t>mpi.h</a:t>
            </a:r>
            <a:r>
              <a:rPr lang="en-US" dirty="0"/>
              <a:t>&gt;</a:t>
            </a:r>
          </a:p>
          <a:p>
            <a:r>
              <a:rPr lang="en-US" dirty="0"/>
              <a:t>#include &lt;</a:t>
            </a:r>
            <a:r>
              <a:rPr lang="en-US" dirty="0" err="1"/>
              <a:t>stdio.h</a:t>
            </a:r>
            <a:r>
              <a:rPr lang="en-US" dirty="0"/>
              <a:t>&gt;</a:t>
            </a:r>
          </a:p>
          <a:p>
            <a:endParaRPr lang="en-US" dirty="0"/>
          </a:p>
          <a:p>
            <a:r>
              <a:rPr lang="en-US" dirty="0" err="1"/>
              <a:t>int</a:t>
            </a:r>
            <a:r>
              <a:rPr lang="en-US" dirty="0"/>
              <a:t> main( </a:t>
            </a:r>
            <a:r>
              <a:rPr lang="en-US" dirty="0" err="1"/>
              <a:t>int</a:t>
            </a:r>
            <a:r>
              <a:rPr lang="en-US" dirty="0"/>
              <a:t> </a:t>
            </a:r>
            <a:r>
              <a:rPr lang="en-US" dirty="0" err="1"/>
              <a:t>argc</a:t>
            </a:r>
            <a:r>
              <a:rPr lang="en-US" dirty="0"/>
              <a:t>, char *</a:t>
            </a:r>
            <a:r>
              <a:rPr lang="en-US" dirty="0" err="1"/>
              <a:t>argv</a:t>
            </a:r>
            <a:r>
              <a:rPr lang="en-US" dirty="0"/>
              <a:t>[] ) {</a:t>
            </a:r>
          </a:p>
          <a:p>
            <a:r>
              <a:rPr lang="en-US" dirty="0"/>
              <a:t>  </a:t>
            </a:r>
            <a:r>
              <a:rPr lang="en-US" dirty="0" err="1"/>
              <a:t>int</a:t>
            </a:r>
            <a:r>
              <a:rPr lang="en-US" dirty="0"/>
              <a:t> rank, size, </a:t>
            </a:r>
            <a:r>
              <a:rPr lang="en-US" dirty="0" err="1"/>
              <a:t>nameLen</a:t>
            </a:r>
            <a:r>
              <a:rPr lang="en-US" dirty="0"/>
              <a:t>;</a:t>
            </a:r>
          </a:p>
          <a:p>
            <a:r>
              <a:rPr lang="en-US" dirty="0"/>
              <a:t>  char </a:t>
            </a:r>
            <a:r>
              <a:rPr lang="en-US" dirty="0" err="1"/>
              <a:t>hostName</a:t>
            </a:r>
            <a:r>
              <a:rPr lang="en-US" dirty="0"/>
              <a:t>[80];</a:t>
            </a:r>
          </a:p>
          <a:p>
            <a:endParaRPr lang="en-US" dirty="0"/>
          </a:p>
          <a:p>
            <a:r>
              <a:rPr lang="en-US" dirty="0"/>
              <a:t>  </a:t>
            </a:r>
            <a:r>
              <a:rPr lang="en-US" dirty="0" err="1"/>
              <a:t>MPI_Init</a:t>
            </a:r>
            <a:r>
              <a:rPr lang="en-US" dirty="0"/>
              <a:t>( &amp;</a:t>
            </a:r>
            <a:r>
              <a:rPr lang="en-US" dirty="0" err="1"/>
              <a:t>argc</a:t>
            </a:r>
            <a:r>
              <a:rPr lang="en-US" dirty="0"/>
              <a:t>, &amp;</a:t>
            </a:r>
            <a:r>
              <a:rPr lang="en-US" dirty="0" err="1"/>
              <a:t>argv</a:t>
            </a:r>
            <a:r>
              <a:rPr lang="en-US" dirty="0"/>
              <a:t>);   /* start MPI */</a:t>
            </a:r>
          </a:p>
          <a:p>
            <a:r>
              <a:rPr lang="en-US" dirty="0"/>
              <a:t>  </a:t>
            </a:r>
            <a:r>
              <a:rPr lang="en-US" dirty="0" err="1"/>
              <a:t>MPI_Comm_rank</a:t>
            </a:r>
            <a:r>
              <a:rPr lang="en-US" dirty="0"/>
              <a:t>( MPI_COMM_WORLD, &amp;rank );   /* get current process Id */</a:t>
            </a:r>
          </a:p>
          <a:p>
            <a:r>
              <a:rPr lang="en-US" dirty="0"/>
              <a:t>  </a:t>
            </a:r>
            <a:r>
              <a:rPr lang="en-US" dirty="0" err="1"/>
              <a:t>MPI_Comm_size</a:t>
            </a:r>
            <a:r>
              <a:rPr lang="en-US" dirty="0"/>
              <a:t>( MPI_COMM_WORLD, &amp;size );   /* get # of processes */</a:t>
            </a:r>
          </a:p>
          <a:p>
            <a:r>
              <a:rPr lang="en-US" dirty="0"/>
              <a:t>  </a:t>
            </a:r>
            <a:r>
              <a:rPr lang="en-US" dirty="0" err="1"/>
              <a:t>MPI_Get_processor_name</a:t>
            </a:r>
            <a:r>
              <a:rPr lang="en-US" dirty="0"/>
              <a:t>( </a:t>
            </a:r>
            <a:r>
              <a:rPr lang="en-US" dirty="0" err="1"/>
              <a:t>hostName</a:t>
            </a:r>
            <a:r>
              <a:rPr lang="en-US" dirty="0"/>
              <a:t>, &amp;</a:t>
            </a:r>
            <a:r>
              <a:rPr lang="en-US" dirty="0" err="1"/>
              <a:t>nameLen</a:t>
            </a:r>
            <a:r>
              <a:rPr lang="en-US" dirty="0"/>
              <a:t>);</a:t>
            </a:r>
          </a:p>
          <a:p>
            <a:endParaRPr lang="en-US" dirty="0"/>
          </a:p>
          <a:p>
            <a:r>
              <a:rPr lang="en-US" dirty="0"/>
              <a:t>  </a:t>
            </a:r>
            <a:r>
              <a:rPr lang="en-US" dirty="0" err="1"/>
              <a:t>printf</a:t>
            </a:r>
            <a:r>
              <a:rPr lang="en-US" dirty="0"/>
              <a:t>( "Hello from Process %d of %d on Host %s\n", rank, size, </a:t>
            </a:r>
            <a:r>
              <a:rPr lang="en-US" dirty="0" err="1"/>
              <a:t>hostName</a:t>
            </a:r>
            <a:r>
              <a:rPr lang="en-US" dirty="0"/>
              <a:t> );</a:t>
            </a:r>
          </a:p>
          <a:p>
            <a:r>
              <a:rPr lang="en-US" dirty="0"/>
              <a:t>  </a:t>
            </a:r>
            <a:r>
              <a:rPr lang="en-US" dirty="0" err="1"/>
              <a:t>MPI_Finalize</a:t>
            </a:r>
            <a:r>
              <a:rPr lang="en-US" dirty="0"/>
              <a:t>();</a:t>
            </a:r>
          </a:p>
          <a:p>
            <a:r>
              <a:rPr lang="en-US" dirty="0"/>
              <a:t>  return 0;</a:t>
            </a:r>
          </a:p>
          <a:p>
            <a:r>
              <a:rPr lang="en-US" dirty="0"/>
              <a:t>}</a:t>
            </a:r>
          </a:p>
        </p:txBody>
      </p:sp>
    </p:spTree>
    <p:extLst>
      <p:ext uri="{BB962C8B-B14F-4D97-AF65-F5344CB8AC3E}">
        <p14:creationId xmlns:p14="http://schemas.microsoft.com/office/powerpoint/2010/main" val="141296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4227" y="422031"/>
            <a:ext cx="9467557" cy="4247317"/>
          </a:xfrm>
          <a:prstGeom prst="rect">
            <a:avLst/>
          </a:prstGeom>
          <a:noFill/>
        </p:spPr>
        <p:txBody>
          <a:bodyPr wrap="square" rtlCol="0">
            <a:spAutoFit/>
          </a:bodyPr>
          <a:lstStyle/>
          <a:p>
            <a:r>
              <a:rPr lang="en-US" sz="2800" dirty="0"/>
              <a:t>Compile and Run the program:</a:t>
            </a:r>
          </a:p>
          <a:p>
            <a:endParaRPr lang="en-US" sz="2800" dirty="0"/>
          </a:p>
          <a:p>
            <a:pPr lvl="1"/>
            <a:r>
              <a:rPr lang="en-US" sz="2800" dirty="0" err="1"/>
              <a:t>mpicc</a:t>
            </a:r>
            <a:r>
              <a:rPr lang="en-US" sz="2800" dirty="0"/>
              <a:t> -o hello </a:t>
            </a:r>
            <a:r>
              <a:rPr lang="en-US" sz="2800" dirty="0" err="1"/>
              <a:t>helloWorld.c</a:t>
            </a:r>
            <a:endParaRPr lang="en-US" sz="2800" dirty="0"/>
          </a:p>
          <a:p>
            <a:pPr lvl="1"/>
            <a:r>
              <a:rPr lang="en-US" sz="2800" dirty="0" err="1"/>
              <a:t>mpirun</a:t>
            </a:r>
            <a:r>
              <a:rPr lang="en-US" sz="2800" dirty="0"/>
              <a:t> -np 2 ./hello</a:t>
            </a:r>
          </a:p>
          <a:p>
            <a:pPr lvl="1"/>
            <a:r>
              <a:rPr lang="en-US" sz="2800" dirty="0"/>
              <a:t>Hello from Process 1 of 2 on Host Hadoop01</a:t>
            </a:r>
          </a:p>
          <a:p>
            <a:pPr lvl="1"/>
            <a:r>
              <a:rPr lang="en-US" sz="2800" dirty="0"/>
              <a:t>Hello from Process 0 of 2 on Host Hadoop01</a:t>
            </a:r>
          </a:p>
          <a:p>
            <a:endParaRPr lang="en-US" sz="2800" dirty="0"/>
          </a:p>
          <a:p>
            <a:r>
              <a:rPr lang="en-US" sz="2800" dirty="0"/>
              <a:t>If you see the two lines starting with "Hello world" on your screen, MPI was successfully installed on your system!</a:t>
            </a:r>
          </a:p>
          <a:p>
            <a:endParaRPr lang="en-US" dirty="0"/>
          </a:p>
        </p:txBody>
      </p:sp>
    </p:spTree>
    <p:extLst>
      <p:ext uri="{BB962C8B-B14F-4D97-AF65-F5344CB8AC3E}">
        <p14:creationId xmlns:p14="http://schemas.microsoft.com/office/powerpoint/2010/main" val="43803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0186" y="723331"/>
            <a:ext cx="9867330" cy="8987076"/>
          </a:xfrm>
          <a:prstGeom prst="rect">
            <a:avLst/>
          </a:prstGeom>
          <a:noFill/>
        </p:spPr>
        <p:txBody>
          <a:bodyPr wrap="square" rtlCol="0">
            <a:spAutoFit/>
          </a:bodyPr>
          <a:lstStyle/>
          <a:p>
            <a:r>
              <a:rPr lang="en-US" sz="2800" b="1" dirty="0">
                <a:solidFill>
                  <a:schemeClr val="tx2"/>
                </a:solidFill>
              </a:rPr>
              <a:t>Spark</a:t>
            </a:r>
            <a:r>
              <a:rPr lang="en-US" sz="2800" b="1" dirty="0"/>
              <a:t> </a:t>
            </a:r>
            <a:r>
              <a:rPr lang="en-US" sz="2800" dirty="0"/>
              <a:t>is an open source processing engine built around speed, ease of use, and analytics. If you have large amounts of data that requires low latency processing that a typical MapReduce program cannot provide, </a:t>
            </a:r>
            <a:r>
              <a:rPr lang="en-US" sz="2800" b="1" dirty="0"/>
              <a:t>Spark</a:t>
            </a:r>
            <a:r>
              <a:rPr lang="en-US" sz="2800" dirty="0"/>
              <a:t> is the way to go.</a:t>
            </a:r>
          </a:p>
          <a:p>
            <a:endParaRPr lang="en-US" sz="2800" b="1" dirty="0"/>
          </a:p>
          <a:p>
            <a:r>
              <a:rPr lang="en-US" sz="2800" b="1" dirty="0">
                <a:solidFill>
                  <a:schemeClr val="tx2"/>
                </a:solidFill>
              </a:rPr>
              <a:t>Spark Notebook</a:t>
            </a:r>
            <a:r>
              <a:rPr lang="en-US" sz="2800" dirty="0"/>
              <a:t> is the open source </a:t>
            </a:r>
            <a:r>
              <a:rPr lang="en-US" sz="2800" b="1" dirty="0"/>
              <a:t>notebook</a:t>
            </a:r>
            <a:r>
              <a:rPr lang="en-US" sz="2800" dirty="0"/>
              <a:t> aimed at enterprise environments, providing Data Scientist and Data Engineers with an interactive web-based editor that can combine Scala code, SQL queries, Markup and JavaScript in a collaborative manner to explore, analyze and learn and parallelize massive data sets.</a:t>
            </a:r>
          </a:p>
          <a:p>
            <a:endParaRPr lang="en-US" sz="2800"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18519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4243" y="397565"/>
            <a:ext cx="9674087" cy="5539978"/>
          </a:xfrm>
          <a:prstGeom prst="rect">
            <a:avLst/>
          </a:prstGeom>
          <a:noFill/>
        </p:spPr>
        <p:txBody>
          <a:bodyPr wrap="square" rtlCol="0">
            <a:spAutoFit/>
          </a:bodyPr>
          <a:lstStyle/>
          <a:p>
            <a:endParaRPr lang="en-US" sz="2800" dirty="0"/>
          </a:p>
          <a:p>
            <a:r>
              <a:rPr lang="en-US" sz="2800" dirty="0"/>
              <a:t>Spark is written in Scala and are executed by a Java machine (JVM) which are mostly compatible with Java. Spark also provides APIs in various languages, e.g. Python, R, Java; other languages. however, the most reliable way of programming Spark is the Scala API, since other languages’ APIs tend to lag behind implementing newer Spark functionalities. Spark has its own Resource manager to manage the machines on the cluster.</a:t>
            </a:r>
          </a:p>
          <a:p>
            <a:endParaRPr lang="en-US" sz="2800" dirty="0"/>
          </a:p>
          <a:p>
            <a:r>
              <a:rPr lang="en-US" sz="2800" dirty="0"/>
              <a:t>It can be run in two modes:</a:t>
            </a:r>
          </a:p>
          <a:p>
            <a:pPr marL="285750" indent="-285750">
              <a:buFont typeface="Wingdings" panose="05000000000000000000" pitchFamily="2" charset="2"/>
              <a:buChar char="§"/>
            </a:pPr>
            <a:r>
              <a:rPr lang="en-US" sz="2800" dirty="0"/>
              <a:t>Batch Processing Mode</a:t>
            </a:r>
          </a:p>
          <a:p>
            <a:pPr marL="285750" indent="-285750">
              <a:buFont typeface="Wingdings" panose="05000000000000000000" pitchFamily="2" charset="2"/>
              <a:buChar char="§"/>
            </a:pPr>
            <a:r>
              <a:rPr lang="en-US" sz="2800" dirty="0"/>
              <a:t>Interactive Mode</a:t>
            </a:r>
          </a:p>
          <a:p>
            <a:endParaRPr lang="en-US" dirty="0"/>
          </a:p>
        </p:txBody>
      </p:sp>
    </p:spTree>
    <p:extLst>
      <p:ext uri="{BB962C8B-B14F-4D97-AF65-F5344CB8AC3E}">
        <p14:creationId xmlns:p14="http://schemas.microsoft.com/office/powerpoint/2010/main" val="30950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0504" y="384313"/>
            <a:ext cx="9899374" cy="6401753"/>
          </a:xfrm>
          <a:prstGeom prst="rect">
            <a:avLst/>
          </a:prstGeom>
          <a:noFill/>
        </p:spPr>
        <p:txBody>
          <a:bodyPr wrap="square" rtlCol="0">
            <a:spAutoFit/>
          </a:bodyPr>
          <a:lstStyle/>
          <a:p>
            <a:r>
              <a:rPr lang="en-US" sz="2800" b="1" dirty="0">
                <a:solidFill>
                  <a:schemeClr val="tx2"/>
                </a:solidFill>
              </a:rPr>
              <a:t>STEPS TO FOLLOW</a:t>
            </a:r>
            <a:r>
              <a:rPr lang="en-US" sz="2800" dirty="0"/>
              <a:t>:</a:t>
            </a:r>
          </a:p>
          <a:p>
            <a:endParaRPr lang="en-US" sz="2800" dirty="0"/>
          </a:p>
          <a:p>
            <a:pPr marL="285750" indent="-285750">
              <a:buFont typeface="Wingdings" panose="05000000000000000000" pitchFamily="2" charset="2"/>
              <a:buChar char="§"/>
            </a:pPr>
            <a:r>
              <a:rPr lang="en-US" sz="2800" dirty="0"/>
              <a:t>Log into the comet </a:t>
            </a:r>
          </a:p>
          <a:p>
            <a:endParaRPr lang="en-US" sz="2800" dirty="0"/>
          </a:p>
          <a:p>
            <a:pPr marL="285750" indent="-285750">
              <a:buFont typeface="Wingdings" panose="05000000000000000000" pitchFamily="2" charset="2"/>
              <a:buChar char="§"/>
            </a:pPr>
            <a:r>
              <a:rPr lang="en-US" sz="2800" dirty="0"/>
              <a:t>Request for three to four machines on COMET using the command</a:t>
            </a:r>
          </a:p>
          <a:p>
            <a:r>
              <a:rPr lang="en-US" sz="2800" dirty="0"/>
              <a:t>		</a:t>
            </a:r>
            <a:r>
              <a:rPr lang="en-US" sz="2800" dirty="0" err="1"/>
              <a:t>salloc</a:t>
            </a:r>
            <a:r>
              <a:rPr lang="en-US" sz="2800" dirty="0"/>
              <a:t> -A sun117 –nodes=3 –p compute –t 2:00:00</a:t>
            </a:r>
          </a:p>
          <a:p>
            <a:endParaRPr lang="en-US" sz="2800" dirty="0"/>
          </a:p>
          <a:p>
            <a:pPr marL="285750" indent="-285750">
              <a:buFont typeface="Wingdings" panose="05000000000000000000" pitchFamily="2" charset="2"/>
              <a:buChar char="§"/>
            </a:pPr>
            <a:r>
              <a:rPr lang="en-US" sz="2800" dirty="0"/>
              <a:t>Use the head node of the cluster as the master machine and connect to the head node.</a:t>
            </a:r>
          </a:p>
          <a:p>
            <a:r>
              <a:rPr lang="en-US" sz="2800" dirty="0"/>
              <a:t>		</a:t>
            </a:r>
            <a:r>
              <a:rPr lang="en-US" sz="2800" dirty="0" err="1"/>
              <a:t>ssh</a:t>
            </a:r>
            <a:r>
              <a:rPr lang="en-US" sz="2800" dirty="0"/>
              <a:t> comet-ab-cd</a:t>
            </a:r>
          </a:p>
          <a:p>
            <a:endParaRPr lang="en-US" sz="2800" dirty="0"/>
          </a:p>
          <a:p>
            <a:pPr marL="285750" indent="-285750">
              <a:buFont typeface="Wingdings" panose="05000000000000000000" pitchFamily="2" charset="2"/>
              <a:buChar char="§"/>
            </a:pPr>
            <a:r>
              <a:rPr lang="en-US" sz="2800" dirty="0"/>
              <a:t>Edit the ‘slaves’ file to list the other machines</a:t>
            </a:r>
          </a:p>
          <a:p>
            <a:pPr lvl="1"/>
            <a:r>
              <a:rPr lang="en-US" sz="2800" dirty="0"/>
              <a:t>    comet-ab-</a:t>
            </a:r>
            <a:r>
              <a:rPr lang="en-US" sz="2800" dirty="0" err="1"/>
              <a:t>ef</a:t>
            </a:r>
            <a:endParaRPr lang="en-US" sz="2800" dirty="0"/>
          </a:p>
          <a:p>
            <a:pPr lvl="1"/>
            <a:r>
              <a:rPr lang="en-US" sz="2800" dirty="0"/>
              <a:t>    comet-ab-</a:t>
            </a:r>
            <a:r>
              <a:rPr lang="en-US" sz="2800" dirty="0" err="1"/>
              <a:t>gh</a:t>
            </a:r>
            <a:endParaRPr lang="en-US" sz="2800" dirty="0"/>
          </a:p>
          <a:p>
            <a:endParaRPr lang="en-US" dirty="0"/>
          </a:p>
        </p:txBody>
      </p:sp>
    </p:spTree>
    <p:extLst>
      <p:ext uri="{BB962C8B-B14F-4D97-AF65-F5344CB8AC3E}">
        <p14:creationId xmlns:p14="http://schemas.microsoft.com/office/powerpoint/2010/main" val="423314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4728" y="516835"/>
            <a:ext cx="10787271" cy="4247317"/>
          </a:xfrm>
          <a:prstGeom prst="rect">
            <a:avLst/>
          </a:prstGeom>
          <a:noFill/>
        </p:spPr>
        <p:txBody>
          <a:bodyPr wrap="square" rtlCol="0">
            <a:spAutoFit/>
          </a:bodyPr>
          <a:lstStyle/>
          <a:p>
            <a:pPr marL="457200" indent="-457200">
              <a:buFont typeface="Wingdings" panose="05000000000000000000" pitchFamily="2" charset="2"/>
              <a:buChar char="§"/>
            </a:pPr>
            <a:r>
              <a:rPr lang="en-US" sz="2800" dirty="0"/>
              <a:t>Start the master and slave machines by the following command</a:t>
            </a:r>
          </a:p>
          <a:p>
            <a:r>
              <a:rPr lang="en-US" sz="2800" dirty="0"/>
              <a:t>		start-master.sh</a:t>
            </a:r>
          </a:p>
          <a:p>
            <a:r>
              <a:rPr lang="en-US" sz="2800" dirty="0"/>
              <a:t>		start-slaves.sh</a:t>
            </a:r>
          </a:p>
          <a:p>
            <a:endParaRPr lang="en-US" sz="2800" dirty="0"/>
          </a:p>
          <a:p>
            <a:pPr marL="457200" indent="-457200">
              <a:buFont typeface="Wingdings" panose="05000000000000000000" pitchFamily="2" charset="2"/>
              <a:buChar char="§"/>
            </a:pPr>
            <a:r>
              <a:rPr lang="en-US" sz="2800" dirty="0"/>
              <a:t>Tunnel the web traffic using the following command</a:t>
            </a:r>
          </a:p>
          <a:p>
            <a:r>
              <a:rPr lang="en-US" sz="2800" dirty="0"/>
              <a:t>	   putty -L localhost:9000:localhost:9000 </a:t>
            </a:r>
            <a:r>
              <a:rPr lang="en-US" sz="2800" dirty="0">
                <a:hlinkClick r:id="rId2"/>
              </a:rPr>
              <a:t>you@comet-12-34.sdsc.edu</a:t>
            </a:r>
            <a:endParaRPr lang="en-US" sz="2800" dirty="0"/>
          </a:p>
          <a:p>
            <a:endParaRPr lang="en-US" sz="2800" dirty="0"/>
          </a:p>
          <a:p>
            <a:pPr marL="457200" indent="-457200">
              <a:buFont typeface="Wingdings" panose="05000000000000000000" pitchFamily="2" charset="2"/>
              <a:buChar char="§"/>
            </a:pPr>
            <a:r>
              <a:rPr lang="en-US" sz="2800" dirty="0"/>
              <a:t>Start Your Spark Notebook then by the command</a:t>
            </a:r>
          </a:p>
          <a:p>
            <a:r>
              <a:rPr lang="en-US" sz="2800" dirty="0"/>
              <a:t>		Spark-notebook</a:t>
            </a:r>
          </a:p>
          <a:p>
            <a:endParaRPr lang="en-US" dirty="0"/>
          </a:p>
        </p:txBody>
      </p:sp>
    </p:spTree>
    <p:extLst>
      <p:ext uri="{BB962C8B-B14F-4D97-AF65-F5344CB8AC3E}">
        <p14:creationId xmlns:p14="http://schemas.microsoft.com/office/powerpoint/2010/main" val="123241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0155" y="337625"/>
            <a:ext cx="8117058" cy="5852160"/>
          </a:xfrm>
          <a:prstGeom prst="rect">
            <a:avLst/>
          </a:prstGeom>
        </p:spPr>
      </p:pic>
    </p:spTree>
    <p:extLst>
      <p:ext uri="{BB962C8B-B14F-4D97-AF65-F5344CB8AC3E}">
        <p14:creationId xmlns:p14="http://schemas.microsoft.com/office/powerpoint/2010/main" val="428916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3717" y="576775"/>
            <a:ext cx="8370277" cy="5852160"/>
          </a:xfrm>
          <a:prstGeom prst="rect">
            <a:avLst/>
          </a:prstGeom>
        </p:spPr>
      </p:pic>
    </p:spTree>
    <p:extLst>
      <p:ext uri="{BB962C8B-B14F-4D97-AF65-F5344CB8AC3E}">
        <p14:creationId xmlns:p14="http://schemas.microsoft.com/office/powerpoint/2010/main" val="147013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4905" y="2570922"/>
            <a:ext cx="9580097" cy="3874296"/>
          </a:xfrm>
          <a:prstGeom prst="rect">
            <a:avLst/>
          </a:prstGeom>
        </p:spPr>
      </p:pic>
      <p:sp>
        <p:nvSpPr>
          <p:cNvPr id="3" name="TextBox 2"/>
          <p:cNvSpPr txBox="1"/>
          <p:nvPr/>
        </p:nvSpPr>
        <p:spPr>
          <a:xfrm>
            <a:off x="1434903" y="357809"/>
            <a:ext cx="10094487" cy="1815882"/>
          </a:xfrm>
          <a:prstGeom prst="rect">
            <a:avLst/>
          </a:prstGeom>
          <a:noFill/>
        </p:spPr>
        <p:txBody>
          <a:bodyPr wrap="square" rtlCol="0">
            <a:spAutoFit/>
          </a:bodyPr>
          <a:lstStyle/>
          <a:p>
            <a:r>
              <a:rPr lang="en-US" sz="2800" dirty="0"/>
              <a:t>Resilient Distributed Datasets (RDD) is a fundamental data structure of Spark. It is an immutable distributed collection of objects. Each dataset in RDD is divided into logical partitions, which may be computed on different nodes of the cluster.</a:t>
            </a:r>
          </a:p>
        </p:txBody>
      </p:sp>
    </p:spTree>
    <p:extLst>
      <p:ext uri="{BB962C8B-B14F-4D97-AF65-F5344CB8AC3E}">
        <p14:creationId xmlns:p14="http://schemas.microsoft.com/office/powerpoint/2010/main" val="317815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7957" y="503531"/>
            <a:ext cx="10058400" cy="5935344"/>
          </a:xfrm>
          <a:prstGeom prst="rect">
            <a:avLst/>
          </a:prstGeom>
        </p:spPr>
      </p:pic>
    </p:spTree>
    <p:extLst>
      <p:ext uri="{BB962C8B-B14F-4D97-AF65-F5344CB8AC3E}">
        <p14:creationId xmlns:p14="http://schemas.microsoft.com/office/powerpoint/2010/main" val="780509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3443</TotalTime>
  <Words>430</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Tw Cen MT</vt:lpstr>
      <vt:lpstr>Wingdings</vt:lpstr>
      <vt:lpstr>Circuit</vt:lpstr>
      <vt:lpstr>Parallel Computation On COMET using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Computation using Spark</dc:title>
  <dc:creator>SRAVYA JARUGU</dc:creator>
  <cp:lastModifiedBy>SRAVYA JARUGU</cp:lastModifiedBy>
  <cp:revision>34</cp:revision>
  <dcterms:created xsi:type="dcterms:W3CDTF">2017-04-21T04:21:09Z</dcterms:created>
  <dcterms:modified xsi:type="dcterms:W3CDTF">2017-04-24T22:35:36Z</dcterms:modified>
</cp:coreProperties>
</file>