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1" r:id="rId11"/>
    <p:sldId id="268" r:id="rId12"/>
    <p:sldId id="269" r:id="rId13"/>
    <p:sldId id="270" r:id="rId14"/>
    <p:sldId id="271" r:id="rId15"/>
    <p:sldId id="272" r:id="rId16"/>
    <p:sldId id="262"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82E5-F42E-4FF2-B964-B5E193CEDA88}"/>
              </a:ext>
            </a:extLst>
          </p:cNvPr>
          <p:cNvSpPr>
            <a:spLocks noGrp="1"/>
          </p:cNvSpPr>
          <p:nvPr>
            <p:ph type="ctrTitle"/>
          </p:nvPr>
        </p:nvSpPr>
        <p:spPr/>
        <p:txBody>
          <a:bodyPr/>
          <a:lstStyle/>
          <a:p>
            <a:pPr algn="ctr"/>
            <a:r>
              <a:rPr lang="en-US" dirty="0" err="1"/>
              <a:t>SelfKey</a:t>
            </a:r>
            <a:r>
              <a:rPr lang="en-US" dirty="0"/>
              <a:t>	</a:t>
            </a:r>
          </a:p>
        </p:txBody>
      </p:sp>
      <p:sp>
        <p:nvSpPr>
          <p:cNvPr id="3" name="Subtitle 2">
            <a:extLst>
              <a:ext uri="{FF2B5EF4-FFF2-40B4-BE49-F238E27FC236}">
                <a16:creationId xmlns:a16="http://schemas.microsoft.com/office/drawing/2014/main" id="{4F23410E-014A-4EEC-9A3D-6C0026AD49E6}"/>
              </a:ext>
            </a:extLst>
          </p:cNvPr>
          <p:cNvSpPr>
            <a:spLocks noGrp="1"/>
          </p:cNvSpPr>
          <p:nvPr>
            <p:ph type="subTitle" idx="1"/>
          </p:nvPr>
        </p:nvSpPr>
        <p:spPr/>
        <p:txBody>
          <a:bodyPr>
            <a:normAutofit lnSpcReduction="10000"/>
          </a:bodyPr>
          <a:lstStyle/>
          <a:p>
            <a:pPr algn="r"/>
            <a:r>
              <a:rPr lang="en-US" dirty="0" err="1"/>
              <a:t>Sravya</a:t>
            </a:r>
            <a:r>
              <a:rPr lang="en-US" dirty="0"/>
              <a:t> </a:t>
            </a:r>
            <a:r>
              <a:rPr lang="en-US" dirty="0" err="1"/>
              <a:t>Jarugu</a:t>
            </a:r>
            <a:br>
              <a:rPr lang="en-US" dirty="0"/>
            </a:br>
            <a:r>
              <a:rPr lang="en-US" dirty="0" err="1"/>
              <a:t>Akshay</a:t>
            </a:r>
            <a:r>
              <a:rPr lang="en-US" dirty="0"/>
              <a:t> </a:t>
            </a:r>
            <a:r>
              <a:rPr lang="en-US" dirty="0" err="1"/>
              <a:t>Mukkavilli</a:t>
            </a:r>
            <a:br>
              <a:rPr lang="en-US" dirty="0"/>
            </a:br>
            <a:r>
              <a:rPr lang="en-US" dirty="0"/>
              <a:t>Sai Kira Reddy </a:t>
            </a:r>
            <a:r>
              <a:rPr lang="en-US" dirty="0" err="1"/>
              <a:t>Gade</a:t>
            </a:r>
            <a:br>
              <a:rPr lang="en-US" dirty="0"/>
            </a:br>
            <a:r>
              <a:rPr lang="en-US" dirty="0"/>
              <a:t>Mounika </a:t>
            </a:r>
            <a:r>
              <a:rPr lang="en-US" dirty="0" err="1"/>
              <a:t>Mekapothula</a:t>
            </a:r>
            <a:endParaRPr lang="en-US" dirty="0"/>
          </a:p>
        </p:txBody>
      </p:sp>
    </p:spTree>
    <p:extLst>
      <p:ext uri="{BB962C8B-B14F-4D97-AF65-F5344CB8AC3E}">
        <p14:creationId xmlns:p14="http://schemas.microsoft.com/office/powerpoint/2010/main" val="14058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8354-0019-466B-AD47-671EAEB3E119}"/>
              </a:ext>
            </a:extLst>
          </p:cNvPr>
          <p:cNvSpPr>
            <a:spLocks noGrp="1"/>
          </p:cNvSpPr>
          <p:nvPr>
            <p:ph type="title"/>
          </p:nvPr>
        </p:nvSpPr>
        <p:spPr/>
        <p:txBody>
          <a:bodyPr/>
          <a:lstStyle/>
          <a:p>
            <a:r>
              <a:rPr lang="en-US" dirty="0"/>
              <a:t>How </a:t>
            </a:r>
            <a:r>
              <a:rPr lang="en-US" dirty="0" err="1"/>
              <a:t>SelfKey</a:t>
            </a:r>
            <a:r>
              <a:rPr lang="en-US" dirty="0"/>
              <a:t> Works For a Verifier</a:t>
            </a:r>
          </a:p>
        </p:txBody>
      </p:sp>
      <p:sp>
        <p:nvSpPr>
          <p:cNvPr id="3" name="Content Placeholder 2">
            <a:extLst>
              <a:ext uri="{FF2B5EF4-FFF2-40B4-BE49-F238E27FC236}">
                <a16:creationId xmlns:a16="http://schemas.microsoft.com/office/drawing/2014/main" id="{EA278080-EDC8-408D-AF0D-D4F81DF5D7AF}"/>
              </a:ext>
            </a:extLst>
          </p:cNvPr>
          <p:cNvSpPr>
            <a:spLocks noGrp="1"/>
          </p:cNvSpPr>
          <p:nvPr>
            <p:ph idx="1"/>
          </p:nvPr>
        </p:nvSpPr>
        <p:spPr/>
        <p:txBody>
          <a:bodyPr/>
          <a:lstStyle/>
          <a:p>
            <a:r>
              <a:rPr lang="en-US" dirty="0"/>
              <a:t>There are a number of companies and institutions globally who issue (or could issue) claims on behalf of identity owners for use by relying parties.</a:t>
            </a:r>
          </a:p>
          <a:p>
            <a:r>
              <a:rPr lang="en-US" dirty="0"/>
              <a:t>Utility Companies-Who currently issue paper documents.</a:t>
            </a:r>
          </a:p>
          <a:p>
            <a:r>
              <a:rPr lang="en-US" dirty="0"/>
              <a:t>Bank-Who give letters of attestation.</a:t>
            </a:r>
          </a:p>
          <a:p>
            <a:r>
              <a:rPr lang="en-US" dirty="0"/>
              <a:t>Company Registries- Who issue paper documents.</a:t>
            </a:r>
          </a:p>
          <a:p>
            <a:endParaRPr lang="en-US" dirty="0"/>
          </a:p>
          <a:p>
            <a:r>
              <a:rPr lang="en-US" dirty="0"/>
              <a:t>With these attested documents, the owners of the company could instantly verify ownership by proving they hold the </a:t>
            </a:r>
            <a:r>
              <a:rPr lang="en-US" dirty="0" err="1"/>
              <a:t>SelfKeys</a:t>
            </a:r>
            <a:r>
              <a:rPr lang="en-US" dirty="0"/>
              <a:t>. </a:t>
            </a:r>
          </a:p>
        </p:txBody>
      </p:sp>
    </p:spTree>
    <p:extLst>
      <p:ext uri="{BB962C8B-B14F-4D97-AF65-F5344CB8AC3E}">
        <p14:creationId xmlns:p14="http://schemas.microsoft.com/office/powerpoint/2010/main" val="246293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3A28-4CD2-4A5E-9F9F-387198EE1F43}"/>
              </a:ext>
            </a:extLst>
          </p:cNvPr>
          <p:cNvSpPr>
            <a:spLocks noGrp="1"/>
          </p:cNvSpPr>
          <p:nvPr>
            <p:ph type="title"/>
          </p:nvPr>
        </p:nvSpPr>
        <p:spPr>
          <a:xfrm>
            <a:off x="1592827" y="368471"/>
            <a:ext cx="9921618" cy="1352174"/>
          </a:xfrm>
        </p:spPr>
        <p:txBody>
          <a:bodyPr>
            <a:noAutofit/>
          </a:bodyPr>
          <a:lstStyle/>
          <a:p>
            <a:r>
              <a:rPr lang="en-US" sz="2800" dirty="0"/>
              <a:t>COMPARISION BETWEEN CENTRALIZED IDENTITY SYSTEM AND DECENTRALIZED IDENTITY SYSTEM OF SELFKEY</a:t>
            </a:r>
            <a:br>
              <a:rPr lang="en-US" sz="2800" dirty="0"/>
            </a:br>
            <a:r>
              <a:rPr lang="en-US" sz="2800" dirty="0"/>
              <a:t>                                           </a:t>
            </a:r>
            <a:br>
              <a:rPr lang="en-US" sz="2800" dirty="0"/>
            </a:br>
            <a:r>
              <a:rPr lang="en-US" sz="2800" dirty="0"/>
              <a:t>                                   IDENTITY OWNERS</a:t>
            </a:r>
          </a:p>
        </p:txBody>
      </p:sp>
      <p:sp>
        <p:nvSpPr>
          <p:cNvPr id="3" name="Content Placeholder 2">
            <a:extLst>
              <a:ext uri="{FF2B5EF4-FFF2-40B4-BE49-F238E27FC236}">
                <a16:creationId xmlns:a16="http://schemas.microsoft.com/office/drawing/2014/main" id="{2BBD6B13-5C35-4498-A8E5-A79AA842B158}"/>
              </a:ext>
            </a:extLst>
          </p:cNvPr>
          <p:cNvSpPr>
            <a:spLocks noGrp="1"/>
          </p:cNvSpPr>
          <p:nvPr>
            <p:ph idx="1"/>
          </p:nvPr>
        </p:nvSpPr>
        <p:spPr>
          <a:xfrm>
            <a:off x="786480" y="2670237"/>
            <a:ext cx="5533534" cy="3777622"/>
          </a:xfrm>
        </p:spPr>
        <p:txBody>
          <a:bodyPr/>
          <a:lstStyle/>
          <a:p>
            <a:pPr>
              <a:lnSpc>
                <a:spcPct val="150000"/>
              </a:lnSpc>
              <a:buFont typeface="Arial" panose="020B0604020202020204" pitchFamily="34" charset="0"/>
              <a:buChar char="•"/>
            </a:pPr>
            <a:r>
              <a:rPr lang="en-US" dirty="0"/>
              <a:t>User do not own or control the data.</a:t>
            </a:r>
          </a:p>
          <a:p>
            <a:pPr>
              <a:lnSpc>
                <a:spcPct val="150000"/>
              </a:lnSpc>
              <a:buFont typeface="Arial" panose="020B0604020202020204" pitchFamily="34" charset="0"/>
              <a:buChar char="•"/>
            </a:pPr>
            <a:r>
              <a:rPr lang="en-US" dirty="0"/>
              <a:t>Need to repeatedly go through numerous ongoing process.</a:t>
            </a:r>
          </a:p>
          <a:p>
            <a:pPr>
              <a:lnSpc>
                <a:spcPct val="150000"/>
              </a:lnSpc>
              <a:buFont typeface="Arial" panose="020B0604020202020204" pitchFamily="34" charset="0"/>
              <a:buChar char="•"/>
            </a:pPr>
            <a:r>
              <a:rPr lang="en-US" dirty="0"/>
              <a:t>Must share identity documents and can’t share a minimum of documents.</a:t>
            </a:r>
          </a:p>
          <a:p>
            <a:pPr>
              <a:lnSpc>
                <a:spcPct val="150000"/>
              </a:lnSpc>
              <a:buFont typeface="Arial" panose="020B0604020202020204" pitchFamily="34" charset="0"/>
              <a:buChar char="•"/>
            </a:pPr>
            <a:r>
              <a:rPr lang="en-US" dirty="0"/>
              <a:t>Cannot easily manage company documents or gather signatures for important documents.</a:t>
            </a:r>
          </a:p>
        </p:txBody>
      </p:sp>
      <p:sp>
        <p:nvSpPr>
          <p:cNvPr id="5" name="TextBox 4">
            <a:extLst>
              <a:ext uri="{FF2B5EF4-FFF2-40B4-BE49-F238E27FC236}">
                <a16:creationId xmlns:a16="http://schemas.microsoft.com/office/drawing/2014/main" id="{14094EF8-D0BD-4F06-8896-D75EA86862D9}"/>
              </a:ext>
            </a:extLst>
          </p:cNvPr>
          <p:cNvSpPr txBox="1"/>
          <p:nvPr/>
        </p:nvSpPr>
        <p:spPr>
          <a:xfrm>
            <a:off x="6813755" y="2670237"/>
            <a:ext cx="4700690" cy="3363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user has full consent and control over their identity and data.</a:t>
            </a:r>
          </a:p>
          <a:p>
            <a:pPr marL="285750" indent="-285750">
              <a:lnSpc>
                <a:spcPct val="150000"/>
              </a:lnSpc>
              <a:buFont typeface="Arial" panose="020B0604020202020204" pitchFamily="34" charset="0"/>
              <a:buChar char="•"/>
            </a:pPr>
            <a:r>
              <a:rPr lang="en-US" dirty="0"/>
              <a:t>Authenticate at multiple services using a single keypair stored in a wallet.</a:t>
            </a:r>
          </a:p>
          <a:p>
            <a:pPr marL="285750" indent="-285750">
              <a:lnSpc>
                <a:spcPct val="150000"/>
              </a:lnSpc>
              <a:buFont typeface="Arial" panose="020B0604020202020204" pitchFamily="34" charset="0"/>
              <a:buChar char="•"/>
            </a:pPr>
            <a:r>
              <a:rPr lang="en-US" dirty="0"/>
              <a:t>Can share minimum information.</a:t>
            </a:r>
          </a:p>
          <a:p>
            <a:pPr marL="285750" indent="-285750">
              <a:lnSpc>
                <a:spcPct val="150000"/>
              </a:lnSpc>
              <a:buFont typeface="Arial" panose="020B0604020202020204" pitchFamily="34" charset="0"/>
              <a:buChar char="•"/>
            </a:pPr>
            <a:r>
              <a:rPr lang="en-US" dirty="0"/>
              <a:t>Can easily sign documents and reach consensus as a company.</a:t>
            </a:r>
          </a:p>
        </p:txBody>
      </p:sp>
    </p:spTree>
    <p:extLst>
      <p:ext uri="{BB962C8B-B14F-4D97-AF65-F5344CB8AC3E}">
        <p14:creationId xmlns:p14="http://schemas.microsoft.com/office/powerpoint/2010/main" val="393633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8EAD-B320-4EDA-A67A-599D52AE0E6D}"/>
              </a:ext>
            </a:extLst>
          </p:cNvPr>
          <p:cNvSpPr>
            <a:spLocks noGrp="1"/>
          </p:cNvSpPr>
          <p:nvPr>
            <p:ph type="title"/>
          </p:nvPr>
        </p:nvSpPr>
        <p:spPr>
          <a:xfrm>
            <a:off x="1868129" y="624110"/>
            <a:ext cx="9636483" cy="693413"/>
          </a:xfrm>
        </p:spPr>
        <p:txBody>
          <a:bodyPr/>
          <a:lstStyle/>
          <a:p>
            <a:pPr algn="ctr"/>
            <a:r>
              <a:rPr lang="en-US" dirty="0"/>
              <a:t>VERIFIERS</a:t>
            </a:r>
          </a:p>
        </p:txBody>
      </p:sp>
      <p:sp>
        <p:nvSpPr>
          <p:cNvPr id="3" name="Content Placeholder 2">
            <a:extLst>
              <a:ext uri="{FF2B5EF4-FFF2-40B4-BE49-F238E27FC236}">
                <a16:creationId xmlns:a16="http://schemas.microsoft.com/office/drawing/2014/main" id="{08EDC516-9DC4-4223-BEC7-1EB80984E46C}"/>
              </a:ext>
            </a:extLst>
          </p:cNvPr>
          <p:cNvSpPr>
            <a:spLocks noGrp="1"/>
          </p:cNvSpPr>
          <p:nvPr>
            <p:ph idx="1"/>
          </p:nvPr>
        </p:nvSpPr>
        <p:spPr>
          <a:xfrm>
            <a:off x="1868130" y="2133600"/>
            <a:ext cx="3805084" cy="3777622"/>
          </a:xfrm>
        </p:spPr>
        <p:txBody>
          <a:bodyPr/>
          <a:lstStyle/>
          <a:p>
            <a:pPr>
              <a:buFont typeface="Wingdings" panose="05000000000000000000" pitchFamily="2" charset="2"/>
              <a:buChar char="Ø"/>
            </a:pPr>
            <a:r>
              <a:rPr lang="en-US" dirty="0"/>
              <a:t>Don not monetize identity claims</a:t>
            </a:r>
          </a:p>
          <a:p>
            <a:pPr>
              <a:buFont typeface="Wingdings" panose="05000000000000000000" pitchFamily="2" charset="2"/>
              <a:buChar char="Ø"/>
            </a:pPr>
            <a:r>
              <a:rPr lang="en-US" dirty="0"/>
              <a:t>They are unable to revoke a claim</a:t>
            </a:r>
          </a:p>
          <a:p>
            <a:pPr>
              <a:buFont typeface="Wingdings" panose="05000000000000000000" pitchFamily="2" charset="2"/>
              <a:buChar char="Ø"/>
            </a:pPr>
            <a:r>
              <a:rPr lang="en-US" dirty="0"/>
              <a:t>They cannot quickly grant claims</a:t>
            </a:r>
          </a:p>
          <a:p>
            <a:pPr>
              <a:buFont typeface="Wingdings" panose="05000000000000000000" pitchFamily="2" charset="2"/>
              <a:buChar char="Ø"/>
            </a:pPr>
            <a:r>
              <a:rPr lang="en-US" dirty="0"/>
              <a:t>Identity claims are sometimes fraudulent</a:t>
            </a:r>
          </a:p>
          <a:p>
            <a:pP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28C3F923-9B8F-4C93-801B-3F49A6865EB7}"/>
              </a:ext>
            </a:extLst>
          </p:cNvPr>
          <p:cNvSpPr txBox="1"/>
          <p:nvPr/>
        </p:nvSpPr>
        <p:spPr>
          <a:xfrm>
            <a:off x="7049729" y="2113935"/>
            <a:ext cx="4159045"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Can monetize identity claims through key</a:t>
            </a:r>
          </a:p>
          <a:p>
            <a:pPr marL="285750" indent="-285750">
              <a:buFont typeface="Wingdings" panose="05000000000000000000" pitchFamily="2" charset="2"/>
              <a:buChar char="Ø"/>
            </a:pPr>
            <a:r>
              <a:rPr lang="en-US" dirty="0"/>
              <a:t>Can revoke claims</a:t>
            </a:r>
          </a:p>
          <a:p>
            <a:pPr marL="285750" indent="-285750">
              <a:buFont typeface="Wingdings" panose="05000000000000000000" pitchFamily="2" charset="2"/>
              <a:buChar char="Ø"/>
            </a:pPr>
            <a:r>
              <a:rPr lang="en-US" dirty="0"/>
              <a:t>It can quickly grant claims</a:t>
            </a:r>
          </a:p>
          <a:p>
            <a:pPr marL="285750" indent="-285750">
              <a:buFont typeface="Wingdings" panose="05000000000000000000" pitchFamily="2" charset="2"/>
              <a:buChar char="Ø"/>
            </a:pPr>
            <a:r>
              <a:rPr lang="en-US" dirty="0"/>
              <a:t>Claims issued have more confidence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24228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0FA7-7169-4D80-B7A3-5BFE6AF9BDC3}"/>
              </a:ext>
            </a:extLst>
          </p:cNvPr>
          <p:cNvSpPr>
            <a:spLocks noGrp="1"/>
          </p:cNvSpPr>
          <p:nvPr>
            <p:ph type="title"/>
          </p:nvPr>
        </p:nvSpPr>
        <p:spPr>
          <a:xfrm>
            <a:off x="2592925" y="624110"/>
            <a:ext cx="8911687" cy="624587"/>
          </a:xfrm>
        </p:spPr>
        <p:txBody>
          <a:bodyPr>
            <a:normAutofit fontScale="90000"/>
          </a:bodyPr>
          <a:lstStyle/>
          <a:p>
            <a:pPr algn="ctr"/>
            <a:r>
              <a:rPr lang="en-US" dirty="0"/>
              <a:t>RELYING PARTIES</a:t>
            </a:r>
          </a:p>
        </p:txBody>
      </p:sp>
      <p:sp>
        <p:nvSpPr>
          <p:cNvPr id="3" name="Content Placeholder 2">
            <a:extLst>
              <a:ext uri="{FF2B5EF4-FFF2-40B4-BE49-F238E27FC236}">
                <a16:creationId xmlns:a16="http://schemas.microsoft.com/office/drawing/2014/main" id="{6353A309-A82D-467C-B5B1-DF3751B51D3E}"/>
              </a:ext>
            </a:extLst>
          </p:cNvPr>
          <p:cNvSpPr>
            <a:spLocks noGrp="1"/>
          </p:cNvSpPr>
          <p:nvPr>
            <p:ph idx="1"/>
          </p:nvPr>
        </p:nvSpPr>
        <p:spPr>
          <a:xfrm>
            <a:off x="2054942" y="1533832"/>
            <a:ext cx="4768645" cy="4377390"/>
          </a:xfrm>
        </p:spPr>
        <p:txBody>
          <a:bodyPr/>
          <a:lstStyle/>
          <a:p>
            <a:pPr>
              <a:buFont typeface="Wingdings" panose="05000000000000000000" pitchFamily="2" charset="2"/>
              <a:buChar char="Ø"/>
            </a:pPr>
            <a:r>
              <a:rPr lang="en-US" dirty="0"/>
              <a:t>Must spend a lot of time and efforts on boarding clients to satisfy regulatory requirements</a:t>
            </a:r>
          </a:p>
          <a:p>
            <a:pPr>
              <a:buFont typeface="Wingdings" panose="05000000000000000000" pitchFamily="2" charset="2"/>
              <a:buChar char="Ø"/>
            </a:pPr>
            <a:r>
              <a:rPr lang="en-US" dirty="0"/>
              <a:t>Have annoying board experiences with customers</a:t>
            </a:r>
          </a:p>
          <a:p>
            <a:pPr>
              <a:buFont typeface="Wingdings" panose="05000000000000000000" pitchFamily="2" charset="2"/>
              <a:buChar char="Ø"/>
            </a:pPr>
            <a:r>
              <a:rPr lang="en-US" dirty="0"/>
              <a:t>No way to import customer data</a:t>
            </a:r>
          </a:p>
          <a:p>
            <a:pPr>
              <a:buFont typeface="Wingdings" panose="05000000000000000000" pitchFamily="2" charset="2"/>
              <a:buChar char="Ø"/>
            </a:pPr>
            <a:r>
              <a:rPr lang="en-US" dirty="0"/>
              <a:t>Costly and challenging to be internationally compliant</a:t>
            </a:r>
          </a:p>
          <a:p>
            <a:pPr>
              <a:buFont typeface="Wingdings" panose="05000000000000000000" pitchFamily="2" charset="2"/>
              <a:buChar char="Ø"/>
            </a:pPr>
            <a:r>
              <a:rPr lang="en-US" dirty="0"/>
              <a:t>Processes are driven by paper based and manual effort by compliance teams</a:t>
            </a:r>
          </a:p>
        </p:txBody>
      </p:sp>
      <p:sp>
        <p:nvSpPr>
          <p:cNvPr id="4" name="TextBox 3">
            <a:extLst>
              <a:ext uri="{FF2B5EF4-FFF2-40B4-BE49-F238E27FC236}">
                <a16:creationId xmlns:a16="http://schemas.microsoft.com/office/drawing/2014/main" id="{19F5C8D0-BC37-4EB4-8CD3-FDFBACC91F16}"/>
              </a:ext>
            </a:extLst>
          </p:cNvPr>
          <p:cNvSpPr txBox="1"/>
          <p:nvPr/>
        </p:nvSpPr>
        <p:spPr>
          <a:xfrm>
            <a:off x="7197213" y="1651819"/>
            <a:ext cx="430739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Can quickly onboard identity owners</a:t>
            </a:r>
          </a:p>
          <a:p>
            <a:pPr marL="285750" indent="-285750">
              <a:buFont typeface="Wingdings" panose="05000000000000000000" pitchFamily="2" charset="2"/>
              <a:buChar char="Ø"/>
            </a:pPr>
            <a:r>
              <a:rPr lang="en-US" dirty="0"/>
              <a:t>Can delight clients</a:t>
            </a:r>
          </a:p>
          <a:p>
            <a:pPr marL="285750" indent="-285750">
              <a:buFont typeface="Wingdings" panose="05000000000000000000" pitchFamily="2" charset="2"/>
              <a:buChar char="Ø"/>
            </a:pPr>
            <a:r>
              <a:rPr lang="en-US" dirty="0"/>
              <a:t>Can benefit from economies of scale</a:t>
            </a:r>
          </a:p>
          <a:p>
            <a:pPr marL="285750" indent="-285750">
              <a:buFont typeface="Wingdings" panose="05000000000000000000" pitchFamily="2" charset="2"/>
              <a:buChar char="Ø"/>
            </a:pPr>
            <a:r>
              <a:rPr lang="en-US" dirty="0"/>
              <a:t>Can be internationally compliant</a:t>
            </a:r>
          </a:p>
          <a:p>
            <a:pPr marL="285750" indent="-285750">
              <a:buFont typeface="Wingdings" panose="05000000000000000000" pitchFamily="2" charset="2"/>
              <a:buChar char="Ø"/>
            </a:pPr>
            <a:r>
              <a:rPr lang="en-US" dirty="0"/>
              <a:t>Processes are driven by key and checked by RP’s</a:t>
            </a:r>
          </a:p>
        </p:txBody>
      </p:sp>
    </p:spTree>
    <p:extLst>
      <p:ext uri="{BB962C8B-B14F-4D97-AF65-F5344CB8AC3E}">
        <p14:creationId xmlns:p14="http://schemas.microsoft.com/office/powerpoint/2010/main" val="19528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5B3-EA16-4907-906D-6F3504E7EC4D}"/>
              </a:ext>
            </a:extLst>
          </p:cNvPr>
          <p:cNvSpPr>
            <a:spLocks noGrp="1"/>
          </p:cNvSpPr>
          <p:nvPr>
            <p:ph type="title"/>
          </p:nvPr>
        </p:nvSpPr>
        <p:spPr/>
        <p:txBody>
          <a:bodyPr/>
          <a:lstStyle/>
          <a:p>
            <a:pPr algn="ctr"/>
            <a:r>
              <a:rPr lang="en-US" dirty="0"/>
              <a:t>OVERALL SYSTEM FEATURES AND BENEFITS</a:t>
            </a:r>
          </a:p>
        </p:txBody>
      </p:sp>
      <p:sp>
        <p:nvSpPr>
          <p:cNvPr id="3" name="Content Placeholder 2">
            <a:extLst>
              <a:ext uri="{FF2B5EF4-FFF2-40B4-BE49-F238E27FC236}">
                <a16:creationId xmlns:a16="http://schemas.microsoft.com/office/drawing/2014/main" id="{56D95EED-FE27-4EAD-813D-D373A869FCFF}"/>
              </a:ext>
            </a:extLst>
          </p:cNvPr>
          <p:cNvSpPr>
            <a:spLocks noGrp="1"/>
          </p:cNvSpPr>
          <p:nvPr>
            <p:ph idx="1"/>
          </p:nvPr>
        </p:nvSpPr>
        <p:spPr>
          <a:xfrm>
            <a:off x="2589212" y="2133600"/>
            <a:ext cx="4027898" cy="3777622"/>
          </a:xfrm>
        </p:spPr>
        <p:txBody>
          <a:bodyPr/>
          <a:lstStyle/>
          <a:p>
            <a:pPr>
              <a:buFont typeface="Wingdings" panose="05000000000000000000" pitchFamily="2" charset="2"/>
              <a:buChar char="Ø"/>
            </a:pPr>
            <a:r>
              <a:rPr lang="en-US" dirty="0"/>
              <a:t>Vast amounts of data sits in a vast large silo</a:t>
            </a:r>
          </a:p>
          <a:p>
            <a:pPr>
              <a:buFont typeface="Wingdings" panose="05000000000000000000" pitchFamily="2" charset="2"/>
              <a:buChar char="Ø"/>
            </a:pPr>
            <a:r>
              <a:rPr lang="en-US" dirty="0"/>
              <a:t>Reward for hackers is greater, thus bigger target</a:t>
            </a:r>
          </a:p>
          <a:p>
            <a:pPr>
              <a:buFont typeface="Wingdings" panose="05000000000000000000" pitchFamily="2" charset="2"/>
              <a:buChar char="Ø"/>
            </a:pPr>
            <a:r>
              <a:rPr lang="en-US" dirty="0"/>
              <a:t>Proprietary and Secretive</a:t>
            </a:r>
          </a:p>
          <a:p>
            <a:pPr>
              <a:buFont typeface="Wingdings" panose="05000000000000000000" pitchFamily="2" charset="2"/>
              <a:buChar char="Ø"/>
            </a:pPr>
            <a:r>
              <a:rPr lang="en-US" dirty="0"/>
              <a:t>Creates monopolies of data</a:t>
            </a:r>
          </a:p>
          <a:p>
            <a:pPr>
              <a:buFont typeface="Wingdings" panose="05000000000000000000" pitchFamily="2" charset="2"/>
              <a:buChar char="Ø"/>
            </a:pPr>
            <a:r>
              <a:rPr lang="en-US" dirty="0"/>
              <a:t>No value return to the user</a:t>
            </a:r>
          </a:p>
          <a:p>
            <a:pPr>
              <a:buFont typeface="Wingdings" panose="05000000000000000000" pitchFamily="2" charset="2"/>
              <a:buChar char="Ø"/>
            </a:pPr>
            <a:r>
              <a:rPr lang="en-US" dirty="0"/>
              <a:t>Owned and controlled by single party</a:t>
            </a:r>
          </a:p>
          <a:p>
            <a:pPr>
              <a:buFont typeface="Wingdings" panose="05000000000000000000" pitchFamily="2" charset="2"/>
              <a:buChar char="Ø"/>
            </a:pPr>
            <a:r>
              <a:rPr lang="en-US" dirty="0"/>
              <a:t>Single point failure</a:t>
            </a:r>
          </a:p>
        </p:txBody>
      </p:sp>
      <p:sp>
        <p:nvSpPr>
          <p:cNvPr id="4" name="TextBox 3">
            <a:extLst>
              <a:ext uri="{FF2B5EF4-FFF2-40B4-BE49-F238E27FC236}">
                <a16:creationId xmlns:a16="http://schemas.microsoft.com/office/drawing/2014/main" id="{9B0F6BB5-D925-4ABD-9FBD-EF4BBCB9E0E3}"/>
              </a:ext>
            </a:extLst>
          </p:cNvPr>
          <p:cNvSpPr txBox="1"/>
          <p:nvPr/>
        </p:nvSpPr>
        <p:spPr>
          <a:xfrm>
            <a:off x="7334865" y="2251587"/>
            <a:ext cx="473914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Distributed network allows for multiple small storages</a:t>
            </a:r>
          </a:p>
          <a:p>
            <a:pPr marL="285750" indent="-285750">
              <a:buFont typeface="Wingdings" panose="05000000000000000000" pitchFamily="2" charset="2"/>
              <a:buChar char="Ø"/>
            </a:pPr>
            <a:r>
              <a:rPr lang="en-US" dirty="0"/>
              <a:t>Reward for hack penetration is low</a:t>
            </a:r>
          </a:p>
          <a:p>
            <a:pPr marL="285750" indent="-285750">
              <a:buFont typeface="Wingdings" panose="05000000000000000000" pitchFamily="2" charset="2"/>
              <a:buChar char="Ø"/>
            </a:pPr>
            <a:r>
              <a:rPr lang="en-US" dirty="0"/>
              <a:t>Users centric and user driven</a:t>
            </a:r>
          </a:p>
          <a:p>
            <a:pPr marL="285750" indent="-285750">
              <a:buFont typeface="Wingdings" panose="05000000000000000000" pitchFamily="2" charset="2"/>
              <a:buChar char="Ø"/>
            </a:pPr>
            <a:r>
              <a:rPr lang="en-US" dirty="0"/>
              <a:t>It is an open source of data with the user</a:t>
            </a:r>
          </a:p>
          <a:p>
            <a:pPr marL="285750" indent="-285750">
              <a:buFont typeface="Wingdings" panose="05000000000000000000" pitchFamily="2" charset="2"/>
              <a:buChar char="Ø"/>
            </a:pPr>
            <a:r>
              <a:rPr lang="en-US" dirty="0"/>
              <a:t>No single point of failure</a:t>
            </a:r>
          </a:p>
          <a:p>
            <a:pPr marL="285750" indent="-285750">
              <a:buFont typeface="Wingdings" panose="05000000000000000000" pitchFamily="2" charset="2"/>
              <a:buChar char="Ø"/>
            </a:pPr>
            <a:r>
              <a:rPr lang="en-US" dirty="0"/>
              <a:t>No centralized management or control</a:t>
            </a:r>
          </a:p>
          <a:p>
            <a:pPr marL="285750" indent="-285750">
              <a:buFont typeface="Wingdings" panose="05000000000000000000" pitchFamily="2" charset="2"/>
              <a:buChar char="Ø"/>
            </a:pPr>
            <a:r>
              <a:rPr lang="en-US" dirty="0"/>
              <a:t>More transparent</a:t>
            </a:r>
          </a:p>
        </p:txBody>
      </p:sp>
    </p:spTree>
    <p:extLst>
      <p:ext uri="{BB962C8B-B14F-4D97-AF65-F5344CB8AC3E}">
        <p14:creationId xmlns:p14="http://schemas.microsoft.com/office/powerpoint/2010/main" val="239128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EAE0-2A25-48B5-AF31-DB0FA9393551}"/>
              </a:ext>
            </a:extLst>
          </p:cNvPr>
          <p:cNvSpPr>
            <a:spLocks noGrp="1"/>
          </p:cNvSpPr>
          <p:nvPr>
            <p:ph type="title"/>
          </p:nvPr>
        </p:nvSpPr>
        <p:spPr/>
        <p:txBody>
          <a:bodyPr/>
          <a:lstStyle/>
          <a:p>
            <a:r>
              <a:rPr lang="en-US" dirty="0"/>
              <a:t>                    KEY TOKENS</a:t>
            </a:r>
          </a:p>
        </p:txBody>
      </p:sp>
      <p:pic>
        <p:nvPicPr>
          <p:cNvPr id="5" name="Content Placeholder 4">
            <a:extLst>
              <a:ext uri="{FF2B5EF4-FFF2-40B4-BE49-F238E27FC236}">
                <a16:creationId xmlns:a16="http://schemas.microsoft.com/office/drawing/2014/main" id="{27945119-21B8-4B07-B9E3-0D77ADE541BC}"/>
              </a:ext>
            </a:extLst>
          </p:cNvPr>
          <p:cNvPicPr>
            <a:picLocks noGrp="1" noChangeAspect="1"/>
          </p:cNvPicPr>
          <p:nvPr>
            <p:ph idx="1"/>
          </p:nvPr>
        </p:nvPicPr>
        <p:blipFill>
          <a:blip r:embed="rId2"/>
          <a:stretch>
            <a:fillRect/>
          </a:stretch>
        </p:blipFill>
        <p:spPr>
          <a:xfrm>
            <a:off x="3017156" y="2109743"/>
            <a:ext cx="7601683" cy="4290566"/>
          </a:xfrm>
        </p:spPr>
      </p:pic>
    </p:spTree>
    <p:extLst>
      <p:ext uri="{BB962C8B-B14F-4D97-AF65-F5344CB8AC3E}">
        <p14:creationId xmlns:p14="http://schemas.microsoft.com/office/powerpoint/2010/main" val="397479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BDB8-A6EA-4F72-9755-CD4016F7C15D}"/>
              </a:ext>
            </a:extLst>
          </p:cNvPr>
          <p:cNvSpPr>
            <a:spLocks noGrp="1"/>
          </p:cNvSpPr>
          <p:nvPr>
            <p:ph type="title"/>
          </p:nvPr>
        </p:nvSpPr>
        <p:spPr/>
        <p:txBody>
          <a:bodyPr>
            <a:normAutofit/>
          </a:bodyPr>
          <a:lstStyle/>
          <a:p>
            <a:r>
              <a:rPr lang="en-US" sz="2800" dirty="0"/>
              <a:t>                   USES OF KEY TOKENS</a:t>
            </a:r>
          </a:p>
        </p:txBody>
      </p:sp>
      <p:sp>
        <p:nvSpPr>
          <p:cNvPr id="3" name="Content Placeholder 2">
            <a:extLst>
              <a:ext uri="{FF2B5EF4-FFF2-40B4-BE49-F238E27FC236}">
                <a16:creationId xmlns:a16="http://schemas.microsoft.com/office/drawing/2014/main" id="{FC2E0B43-2869-4A57-9C82-4BA02F03B33B}"/>
              </a:ext>
            </a:extLst>
          </p:cNvPr>
          <p:cNvSpPr>
            <a:spLocks noGrp="1"/>
          </p:cNvSpPr>
          <p:nvPr>
            <p:ph idx="1"/>
          </p:nvPr>
        </p:nvSpPr>
        <p:spPr/>
        <p:txBody>
          <a:bodyPr/>
          <a:lstStyle/>
          <a:p>
            <a:pPr>
              <a:buFont typeface="Arial" panose="020B0604020202020204" pitchFamily="34" charset="0"/>
              <a:buChar char="•"/>
            </a:pPr>
            <a:r>
              <a:rPr lang="en-US" dirty="0"/>
              <a:t>Bitcoin and digital asset exchange.</a:t>
            </a:r>
          </a:p>
          <a:p>
            <a:pPr>
              <a:buFont typeface="Arial" panose="020B0604020202020204" pitchFamily="34" charset="0"/>
              <a:buChar char="•"/>
            </a:pPr>
            <a:r>
              <a:rPr lang="en-US" dirty="0"/>
              <a:t>Token sales.</a:t>
            </a:r>
          </a:p>
          <a:p>
            <a:pPr>
              <a:buFont typeface="Arial" panose="020B0604020202020204" pitchFamily="34" charset="0"/>
              <a:buChar char="•"/>
            </a:pPr>
            <a:r>
              <a:rPr lang="en-US" dirty="0"/>
              <a:t>Money transfer services.</a:t>
            </a:r>
          </a:p>
          <a:p>
            <a:pPr>
              <a:buFont typeface="Arial" panose="020B0604020202020204" pitchFamily="34" charset="0"/>
              <a:buChar char="•"/>
            </a:pPr>
            <a:r>
              <a:rPr lang="en-US" dirty="0"/>
              <a:t>Resident permit applications for more than 50 countries.</a:t>
            </a:r>
          </a:p>
          <a:p>
            <a:pPr>
              <a:buFont typeface="Arial" panose="020B0604020202020204" pitchFamily="34" charset="0"/>
              <a:buChar char="•"/>
            </a:pPr>
            <a:r>
              <a:rPr lang="en-US" dirty="0"/>
              <a:t>International insurance applications.</a:t>
            </a:r>
          </a:p>
          <a:p>
            <a:pPr>
              <a:buFont typeface="Arial" panose="020B0604020202020204" pitchFamily="34" charset="0"/>
              <a:buChar char="•"/>
            </a:pPr>
            <a:r>
              <a:rPr lang="en-US" dirty="0"/>
              <a:t>E wallets.</a:t>
            </a:r>
          </a:p>
          <a:p>
            <a:pPr>
              <a:buFont typeface="Arial" panose="020B0604020202020204" pitchFamily="34" charset="0"/>
              <a:buChar char="•"/>
            </a:pPr>
            <a:r>
              <a:rPr lang="en-US" dirty="0"/>
              <a:t>Gold, diamonds and other precious metals and stones purchase and storage information.</a:t>
            </a:r>
          </a:p>
        </p:txBody>
      </p:sp>
    </p:spTree>
    <p:extLst>
      <p:ext uri="{BB962C8B-B14F-4D97-AF65-F5344CB8AC3E}">
        <p14:creationId xmlns:p14="http://schemas.microsoft.com/office/powerpoint/2010/main" val="35966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2790E-1F03-427A-BAC5-367E0A3D7EFB}"/>
              </a:ext>
            </a:extLst>
          </p:cNvPr>
          <p:cNvSpPr txBox="1"/>
          <p:nvPr/>
        </p:nvSpPr>
        <p:spPr>
          <a:xfrm>
            <a:off x="2057400" y="694592"/>
            <a:ext cx="8827477" cy="523220"/>
          </a:xfrm>
          <a:prstGeom prst="rect">
            <a:avLst/>
          </a:prstGeom>
          <a:noFill/>
        </p:spPr>
        <p:txBody>
          <a:bodyPr wrap="square" rtlCol="0">
            <a:spAutoFit/>
          </a:bodyPr>
          <a:lstStyle/>
          <a:p>
            <a:r>
              <a:rPr lang="en-US" sz="2800" b="1" dirty="0"/>
              <a:t>Self key as a block chain:</a:t>
            </a:r>
          </a:p>
        </p:txBody>
      </p:sp>
      <p:sp>
        <p:nvSpPr>
          <p:cNvPr id="3" name="TextBox 2">
            <a:extLst>
              <a:ext uri="{FF2B5EF4-FFF2-40B4-BE49-F238E27FC236}">
                <a16:creationId xmlns:a16="http://schemas.microsoft.com/office/drawing/2014/main" id="{BD2F9E2F-BDDC-46D1-960B-06C591D39CF2}"/>
              </a:ext>
            </a:extLst>
          </p:cNvPr>
          <p:cNvSpPr txBox="1"/>
          <p:nvPr/>
        </p:nvSpPr>
        <p:spPr>
          <a:xfrm>
            <a:off x="2189285" y="1688123"/>
            <a:ext cx="902970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Data are kept out of the transaction ledgers altogether by replacing them with an encrypted reference to the data – a “hash”.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Hashing means taking an input string of any length and giving out an output of a fixed length.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the context of cryptocurrencies like Bitcoin, Bitcoin uses SHA-256 hashing algorithm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use of hashes also helps address the fact that blockchain technology is structured to keep a permanent, immutable record of all transactions.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1036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CBA8-7C0F-47BC-97C5-90DF9113C8E7}"/>
              </a:ext>
            </a:extLst>
          </p:cNvPr>
          <p:cNvSpPr>
            <a:spLocks noGrp="1"/>
          </p:cNvSpPr>
          <p:nvPr>
            <p:ph type="title"/>
          </p:nvPr>
        </p:nvSpPr>
        <p:spPr/>
        <p:txBody>
          <a:bodyPr>
            <a:normAutofit/>
          </a:bodyPr>
          <a:lstStyle/>
          <a:p>
            <a:r>
              <a:rPr lang="en-US" sz="2800" b="1" dirty="0">
                <a:solidFill>
                  <a:schemeClr val="tx1"/>
                </a:solidFill>
                <a:latin typeface="+mn-lt"/>
              </a:rPr>
              <a:t>What is Blockchain?</a:t>
            </a:r>
          </a:p>
        </p:txBody>
      </p:sp>
      <p:sp>
        <p:nvSpPr>
          <p:cNvPr id="3" name="Content Placeholder 2">
            <a:extLst>
              <a:ext uri="{FF2B5EF4-FFF2-40B4-BE49-F238E27FC236}">
                <a16:creationId xmlns:a16="http://schemas.microsoft.com/office/drawing/2014/main" id="{C8516F69-366D-409C-9654-87ED96516D8C}"/>
              </a:ext>
            </a:extLst>
          </p:cNvPr>
          <p:cNvSpPr>
            <a:spLocks noGrp="1"/>
          </p:cNvSpPr>
          <p:nvPr>
            <p:ph idx="1"/>
          </p:nvPr>
        </p:nvSpPr>
        <p:spPr/>
        <p:txBody>
          <a:bodyPr>
            <a:normAutofit/>
          </a:bodyPr>
          <a:lstStyle/>
          <a:p>
            <a:pPr>
              <a:buFont typeface="Wingdings" panose="05000000000000000000" pitchFamily="2" charset="2"/>
              <a:buChar char="Ø"/>
            </a:pPr>
            <a:r>
              <a:rPr lang="en-US" dirty="0"/>
              <a:t>Blockchain is a shared immutable ledger for recording the history of transactions. </a:t>
            </a:r>
          </a:p>
          <a:p>
            <a:pPr marL="0" indent="0">
              <a:buNone/>
            </a:pPr>
            <a:endParaRPr lang="en-US" dirty="0"/>
          </a:p>
          <a:p>
            <a:pPr>
              <a:buFont typeface="Wingdings" panose="05000000000000000000" pitchFamily="2" charset="2"/>
              <a:buChar char="Ø"/>
            </a:pPr>
            <a:r>
              <a:rPr lang="en-US" dirty="0"/>
              <a:t>Self Key is a blockchain based Identity System that allows individuals and companies to truly own, control and manage their digital identity.</a:t>
            </a:r>
          </a:p>
          <a:p>
            <a:pPr marL="0" indent="0">
              <a:buNone/>
            </a:pPr>
            <a:endParaRPr lang="en-US" dirty="0"/>
          </a:p>
          <a:p>
            <a:pPr>
              <a:buFont typeface="Wingdings" panose="05000000000000000000" pitchFamily="2" charset="2"/>
              <a:buChar char="Ø"/>
            </a:pPr>
            <a:r>
              <a:rPr lang="en-US" dirty="0"/>
              <a:t>Data will flow from one place to another through Https, and work is being done on P2P messaging protocols.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793716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5893-D936-44D3-AE85-6822C08337E2}"/>
              </a:ext>
            </a:extLst>
          </p:cNvPr>
          <p:cNvSpPr>
            <a:spLocks noGrp="1"/>
          </p:cNvSpPr>
          <p:nvPr>
            <p:ph type="title"/>
          </p:nvPr>
        </p:nvSpPr>
        <p:spPr>
          <a:xfrm>
            <a:off x="2592925" y="527394"/>
            <a:ext cx="8911687" cy="1280890"/>
          </a:xfrm>
        </p:spPr>
        <p:txBody>
          <a:bodyPr>
            <a:normAutofit/>
          </a:bodyPr>
          <a:lstStyle/>
          <a:p>
            <a:r>
              <a:rPr lang="en-US" sz="2800" b="1" dirty="0">
                <a:solidFill>
                  <a:schemeClr val="tx1"/>
                </a:solidFill>
                <a:latin typeface="+mn-lt"/>
              </a:rPr>
              <a:t>structure of the blockchain:</a:t>
            </a:r>
            <a:br>
              <a:rPr lang="en-US" sz="2800" b="1" dirty="0">
                <a:solidFill>
                  <a:schemeClr val="tx1"/>
                </a:solidFill>
                <a:latin typeface="+mn-lt"/>
              </a:rPr>
            </a:br>
            <a:endParaRPr lang="en-US" sz="2800" b="1" dirty="0">
              <a:solidFill>
                <a:schemeClr val="tx1"/>
              </a:solidFill>
              <a:latin typeface="+mn-lt"/>
            </a:endParaRPr>
          </a:p>
        </p:txBody>
      </p:sp>
      <p:pic>
        <p:nvPicPr>
          <p:cNvPr id="4" name="Content Placeholder 3">
            <a:extLst>
              <a:ext uri="{FF2B5EF4-FFF2-40B4-BE49-F238E27FC236}">
                <a16:creationId xmlns:a16="http://schemas.microsoft.com/office/drawing/2014/main" id="{000DA227-75CF-4726-BE3B-5D16009F72AD}"/>
              </a:ext>
            </a:extLst>
          </p:cNvPr>
          <p:cNvPicPr>
            <a:picLocks noGrp="1" noChangeAspect="1"/>
          </p:cNvPicPr>
          <p:nvPr>
            <p:ph idx="1"/>
          </p:nvPr>
        </p:nvPicPr>
        <p:blipFill>
          <a:blip r:embed="rId2"/>
          <a:stretch>
            <a:fillRect/>
          </a:stretch>
        </p:blipFill>
        <p:spPr>
          <a:xfrm>
            <a:off x="2898775" y="1847056"/>
            <a:ext cx="8296275" cy="3790950"/>
          </a:xfrm>
          <a:prstGeom prst="rect">
            <a:avLst/>
          </a:prstGeom>
        </p:spPr>
      </p:pic>
    </p:spTree>
    <p:extLst>
      <p:ext uri="{BB962C8B-B14F-4D97-AF65-F5344CB8AC3E}">
        <p14:creationId xmlns:p14="http://schemas.microsoft.com/office/powerpoint/2010/main" val="267617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51870-6732-4B5B-A543-35133E7B1D95}"/>
              </a:ext>
            </a:extLst>
          </p:cNvPr>
          <p:cNvSpPr txBox="1"/>
          <p:nvPr/>
        </p:nvSpPr>
        <p:spPr>
          <a:xfrm>
            <a:off x="1762539" y="477078"/>
            <a:ext cx="9581322" cy="523220"/>
          </a:xfrm>
          <a:prstGeom prst="rect">
            <a:avLst/>
          </a:prstGeom>
          <a:noFill/>
        </p:spPr>
        <p:txBody>
          <a:bodyPr wrap="square" rtlCol="0">
            <a:spAutoFit/>
          </a:bodyPr>
          <a:lstStyle/>
          <a:p>
            <a:r>
              <a:rPr lang="en-US" sz="2800" b="1" dirty="0">
                <a:latin typeface="+mj-lt"/>
                <a:cs typeface="Calibri" panose="020F0502020204030204" pitchFamily="34" charset="0"/>
              </a:rPr>
              <a:t>Problem: You do not own your own identity </a:t>
            </a:r>
          </a:p>
        </p:txBody>
      </p:sp>
      <p:sp>
        <p:nvSpPr>
          <p:cNvPr id="3" name="TextBox 2">
            <a:extLst>
              <a:ext uri="{FF2B5EF4-FFF2-40B4-BE49-F238E27FC236}">
                <a16:creationId xmlns:a16="http://schemas.microsoft.com/office/drawing/2014/main" id="{7A4D9712-B88C-4904-A4E7-CAD86B8A8142}"/>
              </a:ext>
            </a:extLst>
          </p:cNvPr>
          <p:cNvSpPr txBox="1"/>
          <p:nvPr/>
        </p:nvSpPr>
        <p:spPr>
          <a:xfrm>
            <a:off x="1762539" y="1378226"/>
            <a:ext cx="9488557"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shift from paper to digital computing and Internet are some of the most fundamental changes of recent modern history</a:t>
            </a:r>
          </a:p>
          <a:p>
            <a:endParaRPr lang="en-US" dirty="0"/>
          </a:p>
          <a:p>
            <a:pPr marL="285750" indent="-285750">
              <a:buFont typeface="Wingdings" panose="05000000000000000000" pitchFamily="2" charset="2"/>
              <a:buChar char="Ø"/>
            </a:pPr>
            <a:r>
              <a:rPr lang="en-US" dirty="0"/>
              <a:t>Despite the advancements, the identity systems we rely upon today are currently paper-based, nationally-driven, government identity systems and do not leverage the power of Internet</a:t>
            </a:r>
          </a:p>
          <a:p>
            <a:endParaRPr lang="en-US" dirty="0"/>
          </a:p>
          <a:p>
            <a:pPr marL="285750" indent="-285750" algn="just">
              <a:buFont typeface="Wingdings" panose="05000000000000000000" pitchFamily="2" charset="2"/>
              <a:buChar char="Ø"/>
            </a:pPr>
            <a:r>
              <a:rPr lang="en-US" dirty="0"/>
              <a:t>Most identity systems are centrally planned and managed, do not integrate or link to other systems, and do not place the identity owner in a place of entitlement and power.</a:t>
            </a:r>
          </a:p>
          <a:p>
            <a:pPr algn="just"/>
            <a:endParaRPr lang="en-US" dirty="0"/>
          </a:p>
          <a:p>
            <a:pPr marL="285750" indent="-285750">
              <a:buFont typeface="Wingdings" panose="05000000000000000000" pitchFamily="2" charset="2"/>
              <a:buChar char="Ø"/>
            </a:pPr>
            <a:r>
              <a:rPr lang="en-US" dirty="0"/>
              <a:t>Many centralized identity systems have very serious security issues. The recent Equifax data breach where the personal data of up to 143 million individuals may have been compromised highlights the vulnerability of centralized databases </a:t>
            </a:r>
          </a:p>
        </p:txBody>
      </p:sp>
    </p:spTree>
    <p:extLst>
      <p:ext uri="{BB962C8B-B14F-4D97-AF65-F5344CB8AC3E}">
        <p14:creationId xmlns:p14="http://schemas.microsoft.com/office/powerpoint/2010/main" val="2783522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DD94E-5ACD-4658-B55A-9E73832D7092}"/>
              </a:ext>
            </a:extLst>
          </p:cNvPr>
          <p:cNvSpPr/>
          <p:nvPr/>
        </p:nvSpPr>
        <p:spPr>
          <a:xfrm>
            <a:off x="2276475" y="828675"/>
            <a:ext cx="8256709" cy="3570208"/>
          </a:xfrm>
          <a:prstGeom prst="rect">
            <a:avLst/>
          </a:prstGeom>
        </p:spPr>
        <p:txBody>
          <a:bodyPr wrap="square">
            <a:spAutoFit/>
          </a:bodyPr>
          <a:lstStyle/>
          <a:p>
            <a:r>
              <a:rPr lang="en-US" sz="2800" dirty="0"/>
              <a:t>the layperson can be assured that:</a:t>
            </a:r>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Ø"/>
            </a:pPr>
            <a:r>
              <a:rPr lang="en-US" dirty="0"/>
              <a:t>Data only moves upon consent.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Privacy is paramount and data is never shared by the foundation with anyone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Each identity transaction uses encryption</a:t>
            </a:r>
          </a:p>
        </p:txBody>
      </p:sp>
    </p:spTree>
    <p:extLst>
      <p:ext uri="{BB962C8B-B14F-4D97-AF65-F5344CB8AC3E}">
        <p14:creationId xmlns:p14="http://schemas.microsoft.com/office/powerpoint/2010/main" val="393186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67F01-24B7-4394-9201-F34BE5D9E7FA}"/>
              </a:ext>
            </a:extLst>
          </p:cNvPr>
          <p:cNvSpPr txBox="1"/>
          <p:nvPr/>
        </p:nvSpPr>
        <p:spPr>
          <a:xfrm>
            <a:off x="2001078" y="384313"/>
            <a:ext cx="9541565" cy="523220"/>
          </a:xfrm>
          <a:prstGeom prst="rect">
            <a:avLst/>
          </a:prstGeom>
          <a:noFill/>
        </p:spPr>
        <p:txBody>
          <a:bodyPr wrap="square" rtlCol="0">
            <a:spAutoFit/>
          </a:bodyPr>
          <a:lstStyle/>
          <a:p>
            <a:r>
              <a:rPr lang="en-US" sz="2800" dirty="0">
                <a:latin typeface="+mj-lt"/>
                <a:cs typeface="Calibri" panose="020F0502020204030204" pitchFamily="34" charset="0"/>
              </a:rPr>
              <a:t>Parties in an Identity Transaction</a:t>
            </a:r>
          </a:p>
        </p:txBody>
      </p:sp>
      <p:sp>
        <p:nvSpPr>
          <p:cNvPr id="3" name="TextBox 2">
            <a:extLst>
              <a:ext uri="{FF2B5EF4-FFF2-40B4-BE49-F238E27FC236}">
                <a16:creationId xmlns:a16="http://schemas.microsoft.com/office/drawing/2014/main" id="{319C7347-693F-4EB4-9B2B-6BF22E135996}"/>
              </a:ext>
            </a:extLst>
          </p:cNvPr>
          <p:cNvSpPr txBox="1"/>
          <p:nvPr/>
        </p:nvSpPr>
        <p:spPr>
          <a:xfrm>
            <a:off x="1961322" y="1073185"/>
            <a:ext cx="968733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Identity Owner(IO) </a:t>
            </a:r>
          </a:p>
          <a:p>
            <a:endParaRPr lang="en-US" dirty="0"/>
          </a:p>
          <a:p>
            <a:pPr marL="285750" indent="-285750">
              <a:buFont typeface="Wingdings" panose="05000000000000000000" pitchFamily="2" charset="2"/>
              <a:buChar char="Ø"/>
            </a:pPr>
            <a:r>
              <a:rPr lang="en-US" dirty="0"/>
              <a:t>Identity Claim Issuer</a:t>
            </a:r>
          </a:p>
          <a:p>
            <a:endParaRPr lang="en-US" dirty="0"/>
          </a:p>
          <a:p>
            <a:pPr marL="285750" indent="-285750">
              <a:buFont typeface="Wingdings" panose="05000000000000000000" pitchFamily="2" charset="2"/>
              <a:buChar char="Ø"/>
            </a:pPr>
            <a:r>
              <a:rPr lang="en-US" dirty="0"/>
              <a:t>Relying Party(RP)  </a:t>
            </a:r>
          </a:p>
        </p:txBody>
      </p:sp>
      <p:pic>
        <p:nvPicPr>
          <p:cNvPr id="5" name="Picture 4">
            <a:extLst>
              <a:ext uri="{FF2B5EF4-FFF2-40B4-BE49-F238E27FC236}">
                <a16:creationId xmlns:a16="http://schemas.microsoft.com/office/drawing/2014/main" id="{52479CE0-60A5-4A9E-88B9-CBC5F5C1E3B9}"/>
              </a:ext>
            </a:extLst>
          </p:cNvPr>
          <p:cNvPicPr>
            <a:picLocks noChangeAspect="1"/>
          </p:cNvPicPr>
          <p:nvPr/>
        </p:nvPicPr>
        <p:blipFill>
          <a:blip r:embed="rId2"/>
          <a:stretch>
            <a:fillRect/>
          </a:stretch>
        </p:blipFill>
        <p:spPr>
          <a:xfrm>
            <a:off x="1961322" y="2716165"/>
            <a:ext cx="8653669" cy="3757522"/>
          </a:xfrm>
          <a:prstGeom prst="rect">
            <a:avLst/>
          </a:prstGeom>
        </p:spPr>
      </p:pic>
    </p:spTree>
    <p:extLst>
      <p:ext uri="{BB962C8B-B14F-4D97-AF65-F5344CB8AC3E}">
        <p14:creationId xmlns:p14="http://schemas.microsoft.com/office/powerpoint/2010/main" val="286464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50C8D-22CA-4008-9743-8D20A8317CB8}"/>
              </a:ext>
            </a:extLst>
          </p:cNvPr>
          <p:cNvSpPr txBox="1"/>
          <p:nvPr/>
        </p:nvSpPr>
        <p:spPr>
          <a:xfrm>
            <a:off x="1590261" y="410817"/>
            <a:ext cx="10177669" cy="6036366"/>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2D422E7-6A70-4EA5-BDF5-68F42108693D}"/>
              </a:ext>
            </a:extLst>
          </p:cNvPr>
          <p:cNvSpPr txBox="1"/>
          <p:nvPr/>
        </p:nvSpPr>
        <p:spPr>
          <a:xfrm>
            <a:off x="1722782" y="410817"/>
            <a:ext cx="9236765" cy="523220"/>
          </a:xfrm>
          <a:prstGeom prst="rect">
            <a:avLst/>
          </a:prstGeom>
          <a:noFill/>
        </p:spPr>
        <p:txBody>
          <a:bodyPr wrap="square" rtlCol="0">
            <a:spAutoFit/>
          </a:bodyPr>
          <a:lstStyle/>
          <a:p>
            <a:r>
              <a:rPr lang="en-US" sz="2800" b="1" dirty="0">
                <a:latin typeface="+mj-lt"/>
                <a:cs typeface="Calibri" panose="020F0502020204030204" pitchFamily="34" charset="0"/>
              </a:rPr>
              <a:t>Limitations of a Centrally Managed Identity System</a:t>
            </a:r>
          </a:p>
        </p:txBody>
      </p:sp>
      <p:sp>
        <p:nvSpPr>
          <p:cNvPr id="5" name="TextBox 4">
            <a:extLst>
              <a:ext uri="{FF2B5EF4-FFF2-40B4-BE49-F238E27FC236}">
                <a16:creationId xmlns:a16="http://schemas.microsoft.com/office/drawing/2014/main" id="{F99522B1-DD09-4FFC-9245-3A180A959790}"/>
              </a:ext>
            </a:extLst>
          </p:cNvPr>
          <p:cNvSpPr txBox="1"/>
          <p:nvPr/>
        </p:nvSpPr>
        <p:spPr>
          <a:xfrm>
            <a:off x="1722784" y="1033670"/>
            <a:ext cx="9700590" cy="4555093"/>
          </a:xfrm>
          <a:prstGeom prst="rect">
            <a:avLst/>
          </a:prstGeom>
          <a:noFill/>
        </p:spPr>
        <p:txBody>
          <a:bodyPr wrap="square" rtlCol="0">
            <a:spAutoFit/>
          </a:bodyPr>
          <a:lstStyle/>
          <a:p>
            <a:pPr marL="285750" indent="-285750">
              <a:buFont typeface="Wingdings" panose="05000000000000000000" pitchFamily="2" charset="2"/>
              <a:buChar char="Ø"/>
            </a:pPr>
            <a:r>
              <a:rPr lang="en-US" dirty="0"/>
              <a:t>Security</a:t>
            </a:r>
          </a:p>
          <a:p>
            <a:endParaRPr lang="en-US" dirty="0"/>
          </a:p>
          <a:p>
            <a:pPr marL="285750" indent="-285750">
              <a:buFont typeface="Wingdings" panose="05000000000000000000" pitchFamily="2" charset="2"/>
              <a:buChar char="Ø"/>
            </a:pPr>
            <a:r>
              <a:rPr lang="en-US" dirty="0"/>
              <a:t>Restricted Access</a:t>
            </a:r>
          </a:p>
          <a:p>
            <a:endParaRPr lang="en-US" dirty="0"/>
          </a:p>
          <a:p>
            <a:pPr marL="285750" indent="-285750">
              <a:buFont typeface="Wingdings" panose="05000000000000000000" pitchFamily="2" charset="2"/>
              <a:buChar char="Ø"/>
            </a:pPr>
            <a:r>
              <a:rPr lang="en-US" dirty="0"/>
              <a:t>KYC regulatory requirements</a:t>
            </a:r>
          </a:p>
          <a:p>
            <a:endParaRPr lang="en-US" dirty="0"/>
          </a:p>
          <a:p>
            <a:endParaRPr lang="en-US" dirty="0"/>
          </a:p>
          <a:p>
            <a:r>
              <a:rPr lang="en-US" sz="2800" b="1" dirty="0">
                <a:latin typeface="+mj-lt"/>
                <a:cs typeface="Calibri" panose="020F0502020204030204" pitchFamily="34" charset="0"/>
              </a:rPr>
              <a:t>KYC: Know Your Customer</a:t>
            </a:r>
          </a:p>
          <a:p>
            <a:endParaRPr lang="en-US" sz="2800" b="1" dirty="0">
              <a:latin typeface="+mj-lt"/>
              <a:cs typeface="Calibri" panose="020F0502020204030204" pitchFamily="34" charset="0"/>
            </a:endParaRPr>
          </a:p>
          <a:p>
            <a:pPr marL="285750" indent="-285750">
              <a:buFont typeface="Wingdings" panose="05000000000000000000" pitchFamily="2" charset="2"/>
              <a:buChar char="Ø"/>
            </a:pPr>
            <a:r>
              <a:rPr lang="en-US" dirty="0"/>
              <a:t>It is the process of a business identifying and verifying the identities of a customer. The time and effort expended by one relying party to perform KYC validation checks cannot be reused or recycled and is not leveraged in future requests. </a:t>
            </a:r>
          </a:p>
          <a:p>
            <a:endParaRPr lang="en-US" dirty="0"/>
          </a:p>
          <a:p>
            <a:endParaRPr lang="en-US" dirty="0"/>
          </a:p>
          <a:p>
            <a:r>
              <a:rPr lang="en-US" dirty="0"/>
              <a:t> </a:t>
            </a:r>
          </a:p>
        </p:txBody>
      </p:sp>
    </p:spTree>
    <p:extLst>
      <p:ext uri="{BB962C8B-B14F-4D97-AF65-F5344CB8AC3E}">
        <p14:creationId xmlns:p14="http://schemas.microsoft.com/office/powerpoint/2010/main" val="4158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4082C-A6D9-4E73-80CD-21B831E08F24}"/>
              </a:ext>
            </a:extLst>
          </p:cNvPr>
          <p:cNvSpPr txBox="1"/>
          <p:nvPr/>
        </p:nvSpPr>
        <p:spPr>
          <a:xfrm>
            <a:off x="1749287" y="583096"/>
            <a:ext cx="10230678" cy="954107"/>
          </a:xfrm>
          <a:prstGeom prst="rect">
            <a:avLst/>
          </a:prstGeom>
          <a:noFill/>
        </p:spPr>
        <p:txBody>
          <a:bodyPr wrap="square" rtlCol="0">
            <a:spAutoFit/>
          </a:bodyPr>
          <a:lstStyle/>
          <a:p>
            <a:r>
              <a:rPr lang="en-US" sz="2800" b="1" dirty="0">
                <a:latin typeface="+mj-lt"/>
                <a:cs typeface="Calibri" panose="020F0502020204030204" pitchFamily="34" charset="0"/>
              </a:rPr>
              <a:t>Solution: “</a:t>
            </a:r>
            <a:r>
              <a:rPr lang="en-US" sz="2800" b="1" dirty="0" err="1">
                <a:latin typeface="+mj-lt"/>
                <a:cs typeface="Calibri" panose="020F0502020204030204" pitchFamily="34" charset="0"/>
              </a:rPr>
              <a:t>SelfKey</a:t>
            </a:r>
            <a:r>
              <a:rPr lang="en-US" sz="2800" b="1" dirty="0">
                <a:latin typeface="+mj-lt"/>
                <a:cs typeface="Calibri" panose="020F0502020204030204" pitchFamily="34" charset="0"/>
              </a:rPr>
              <a:t>” Self-Sovereign Digital Identity Ecosystem </a:t>
            </a:r>
          </a:p>
        </p:txBody>
      </p:sp>
      <p:sp>
        <p:nvSpPr>
          <p:cNvPr id="3" name="TextBox 2">
            <a:extLst>
              <a:ext uri="{FF2B5EF4-FFF2-40B4-BE49-F238E27FC236}">
                <a16:creationId xmlns:a16="http://schemas.microsoft.com/office/drawing/2014/main" id="{9B01336A-6CC4-4A99-B9AD-DACE5E8478DD}"/>
              </a:ext>
            </a:extLst>
          </p:cNvPr>
          <p:cNvSpPr txBox="1"/>
          <p:nvPr/>
        </p:nvSpPr>
        <p:spPr>
          <a:xfrm>
            <a:off x="1881809" y="1722783"/>
            <a:ext cx="9289774" cy="4552121"/>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DFDCA1EC-6875-4F6B-9DFF-9564EAC63AC0}"/>
              </a:ext>
            </a:extLst>
          </p:cNvPr>
          <p:cNvSpPr txBox="1"/>
          <p:nvPr/>
        </p:nvSpPr>
        <p:spPr>
          <a:xfrm>
            <a:off x="1563757" y="1722783"/>
            <a:ext cx="9607826"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idea is simple: The users will be at the center of their identity management process, a concept known as Self-Sovereign </a:t>
            </a:r>
            <a:r>
              <a:rPr lang="en-US" dirty="0" err="1"/>
              <a:t>IDentity</a:t>
            </a:r>
            <a:r>
              <a:rPr lang="en-US" dirty="0"/>
              <a:t> (SSID).  </a:t>
            </a:r>
          </a:p>
          <a:p>
            <a:pPr algn="just"/>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err="1"/>
              <a:t>SelfKey</a:t>
            </a:r>
            <a:r>
              <a:rPr lang="en-US" dirty="0"/>
              <a:t> overcomes the limitations of centralized identity systems, helps achieve compliance KYC regulations</a:t>
            </a:r>
          </a:p>
          <a:p>
            <a:pPr marL="285750" indent="-285750" algn="just">
              <a:buFont typeface="Wingdings" panose="05000000000000000000" pitchFamily="2" charset="2"/>
              <a:buChar char="Ø"/>
            </a:pPr>
            <a:endParaRPr lang="en-US" dirty="0"/>
          </a:p>
          <a:p>
            <a:pPr algn="just"/>
            <a:endParaRPr lang="en-US" dirty="0"/>
          </a:p>
          <a:p>
            <a:pPr marL="285750" indent="-285750" algn="just">
              <a:buFont typeface="Wingdings" panose="05000000000000000000" pitchFamily="2" charset="2"/>
              <a:buChar char="Ø"/>
            </a:pPr>
            <a:r>
              <a:rPr lang="en-US" dirty="0" err="1"/>
              <a:t>SelfKey</a:t>
            </a:r>
            <a:r>
              <a:rPr lang="en-US" dirty="0"/>
              <a:t> is also building a bridge to a better world - one with digitally signed verified identity claims, data minimization, proof of individuality, proper governance, and a user-centric identity system</a:t>
            </a:r>
          </a:p>
        </p:txBody>
      </p:sp>
    </p:spTree>
    <p:extLst>
      <p:ext uri="{BB962C8B-B14F-4D97-AF65-F5344CB8AC3E}">
        <p14:creationId xmlns:p14="http://schemas.microsoft.com/office/powerpoint/2010/main" val="423797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0913C-24D3-443B-A3E5-D62F8581DB3C}"/>
              </a:ext>
            </a:extLst>
          </p:cNvPr>
          <p:cNvSpPr txBox="1"/>
          <p:nvPr/>
        </p:nvSpPr>
        <p:spPr>
          <a:xfrm>
            <a:off x="1828800" y="543339"/>
            <a:ext cx="7673009" cy="523220"/>
          </a:xfrm>
          <a:prstGeom prst="rect">
            <a:avLst/>
          </a:prstGeom>
          <a:noFill/>
        </p:spPr>
        <p:txBody>
          <a:bodyPr wrap="square" rtlCol="0">
            <a:spAutoFit/>
          </a:bodyPr>
          <a:lstStyle/>
          <a:p>
            <a:r>
              <a:rPr lang="en-US" sz="2800" b="1" dirty="0">
                <a:latin typeface="+mj-lt"/>
                <a:cs typeface="Calibri" panose="020F0502020204030204" pitchFamily="34" charset="0"/>
              </a:rPr>
              <a:t>How </a:t>
            </a:r>
            <a:r>
              <a:rPr lang="en-US" sz="2800" b="1" dirty="0" err="1">
                <a:latin typeface="+mj-lt"/>
                <a:cs typeface="Calibri" panose="020F0502020204030204" pitchFamily="34" charset="0"/>
              </a:rPr>
              <a:t>SelfKey</a:t>
            </a:r>
            <a:r>
              <a:rPr lang="en-US" sz="2800" b="1" dirty="0">
                <a:latin typeface="+mj-lt"/>
                <a:cs typeface="Calibri" panose="020F0502020204030204" pitchFamily="34" charset="0"/>
              </a:rPr>
              <a:t> works for the Individual U ser</a:t>
            </a:r>
          </a:p>
        </p:txBody>
      </p:sp>
      <p:sp>
        <p:nvSpPr>
          <p:cNvPr id="3" name="TextBox 2">
            <a:extLst>
              <a:ext uri="{FF2B5EF4-FFF2-40B4-BE49-F238E27FC236}">
                <a16:creationId xmlns:a16="http://schemas.microsoft.com/office/drawing/2014/main" id="{FCAFF5DF-8BB6-4126-B270-67DBE3B352FF}"/>
              </a:ext>
            </a:extLst>
          </p:cNvPr>
          <p:cNvSpPr txBox="1"/>
          <p:nvPr/>
        </p:nvSpPr>
        <p:spPr>
          <a:xfrm>
            <a:off x="1537252" y="1364974"/>
            <a:ext cx="10045148"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 new user would simply download the </a:t>
            </a:r>
            <a:r>
              <a:rPr lang="en-US" dirty="0" err="1"/>
              <a:t>SelfKey</a:t>
            </a:r>
            <a:r>
              <a:rPr lang="en-US" dirty="0"/>
              <a:t> Wallet application on a personal device. Identity data is stored locally, on the device</a:t>
            </a:r>
          </a:p>
          <a:p>
            <a:pPr algn="just"/>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first thing that a user needs to store in this container is a public/private key pair (also known as a </a:t>
            </a:r>
            <a:r>
              <a:rPr lang="en-US" dirty="0" err="1"/>
              <a:t>SelfKey</a:t>
            </a:r>
            <a:r>
              <a:rPr lang="en-US" dirty="0"/>
              <a:t>). This </a:t>
            </a:r>
            <a:r>
              <a:rPr lang="en-US" b="1" dirty="0" err="1"/>
              <a:t>SelfKey</a:t>
            </a:r>
            <a:r>
              <a:rPr lang="en-US" dirty="0"/>
              <a:t> will become the user’s digital “pen”.</a:t>
            </a:r>
          </a:p>
          <a:p>
            <a:pPr algn="just"/>
            <a:r>
              <a:rPr lang="en-US" dirty="0"/>
              <a:t>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err="1"/>
              <a:t>SelfKey</a:t>
            </a:r>
            <a:r>
              <a:rPr lang="en-US" dirty="0"/>
              <a:t> has enormous benefits beyond a traditional username and password.</a:t>
            </a:r>
          </a:p>
          <a:p>
            <a:pPr algn="just"/>
            <a:endParaRPr lang="en-US" dirty="0"/>
          </a:p>
          <a:p>
            <a:pPr algn="just"/>
            <a:r>
              <a:rPr lang="en-US" dirty="0"/>
              <a:t> </a:t>
            </a:r>
          </a:p>
          <a:p>
            <a:pPr marL="285750" indent="-285750" algn="just">
              <a:buFont typeface="Wingdings" panose="05000000000000000000" pitchFamily="2" charset="2"/>
              <a:buChar char="Ø"/>
            </a:pPr>
            <a:r>
              <a:rPr lang="en-US" dirty="0"/>
              <a:t>Each </a:t>
            </a:r>
            <a:r>
              <a:rPr lang="en-US" dirty="0" err="1"/>
              <a:t>SelfKey</a:t>
            </a:r>
            <a:r>
              <a:rPr lang="en-US" dirty="0"/>
              <a:t> is unique to its owner. Where a username/password combination is stored in a third party’s database, a </a:t>
            </a:r>
            <a:r>
              <a:rPr lang="en-US" dirty="0" err="1"/>
              <a:t>SelfKey</a:t>
            </a:r>
            <a:r>
              <a:rPr lang="en-US" dirty="0"/>
              <a:t> user would never share their private key - this would always remain a secret to the user. </a:t>
            </a:r>
          </a:p>
        </p:txBody>
      </p:sp>
    </p:spTree>
    <p:extLst>
      <p:ext uri="{BB962C8B-B14F-4D97-AF65-F5344CB8AC3E}">
        <p14:creationId xmlns:p14="http://schemas.microsoft.com/office/powerpoint/2010/main" val="296222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9FF0C0-448D-4573-B908-FD1AD15E4516}"/>
              </a:ext>
            </a:extLst>
          </p:cNvPr>
          <p:cNvPicPr>
            <a:picLocks noChangeAspect="1"/>
          </p:cNvPicPr>
          <p:nvPr/>
        </p:nvPicPr>
        <p:blipFill>
          <a:blip r:embed="rId2"/>
          <a:stretch>
            <a:fillRect/>
          </a:stretch>
        </p:blipFill>
        <p:spPr>
          <a:xfrm>
            <a:off x="2962274" y="781878"/>
            <a:ext cx="6738317" cy="5632174"/>
          </a:xfrm>
          <a:prstGeom prst="rect">
            <a:avLst/>
          </a:prstGeom>
        </p:spPr>
      </p:pic>
    </p:spTree>
    <p:extLst>
      <p:ext uri="{BB962C8B-B14F-4D97-AF65-F5344CB8AC3E}">
        <p14:creationId xmlns:p14="http://schemas.microsoft.com/office/powerpoint/2010/main" val="15933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E31F-B7AE-42B0-ACBF-F0564B044673}"/>
              </a:ext>
            </a:extLst>
          </p:cNvPr>
          <p:cNvSpPr>
            <a:spLocks noGrp="1"/>
          </p:cNvSpPr>
          <p:nvPr>
            <p:ph type="title"/>
          </p:nvPr>
        </p:nvSpPr>
        <p:spPr/>
        <p:txBody>
          <a:bodyPr>
            <a:normAutofit/>
          </a:bodyPr>
          <a:lstStyle/>
          <a:p>
            <a:r>
              <a:rPr lang="en-US" sz="2800" dirty="0" err="1">
                <a:solidFill>
                  <a:schemeClr val="tx1"/>
                </a:solidFill>
              </a:rPr>
              <a:t>SelfKey</a:t>
            </a:r>
            <a:r>
              <a:rPr lang="en-US" sz="2800" dirty="0">
                <a:solidFill>
                  <a:schemeClr val="tx1"/>
                </a:solidFill>
              </a:rPr>
              <a:t> For A Company:</a:t>
            </a:r>
          </a:p>
        </p:txBody>
      </p:sp>
      <p:sp>
        <p:nvSpPr>
          <p:cNvPr id="3" name="Content Placeholder 2">
            <a:extLst>
              <a:ext uri="{FF2B5EF4-FFF2-40B4-BE49-F238E27FC236}">
                <a16:creationId xmlns:a16="http://schemas.microsoft.com/office/drawing/2014/main" id="{02774397-1474-49AF-8DBB-C6DD1C462C41}"/>
              </a:ext>
            </a:extLst>
          </p:cNvPr>
          <p:cNvSpPr>
            <a:spLocks noGrp="1"/>
          </p:cNvSpPr>
          <p:nvPr>
            <p:ph idx="1"/>
          </p:nvPr>
        </p:nvSpPr>
        <p:spPr>
          <a:xfrm>
            <a:off x="1868243" y="2329962"/>
            <a:ext cx="8915400" cy="3291114"/>
          </a:xfrm>
        </p:spPr>
        <p:txBody>
          <a:bodyPr/>
          <a:lstStyle/>
          <a:p>
            <a:r>
              <a:rPr lang="en-US" dirty="0"/>
              <a:t>Identity claims and attestations are not limited to persons but can also apply to companies.</a:t>
            </a:r>
          </a:p>
          <a:p>
            <a:r>
              <a:rPr lang="en-US" dirty="0"/>
              <a:t>A company could manage all their documents from the identity wallet.</a:t>
            </a:r>
          </a:p>
          <a:p>
            <a:r>
              <a:rPr lang="en-US" dirty="0"/>
              <a:t>Using </a:t>
            </a:r>
            <a:r>
              <a:rPr lang="en-US" dirty="0" err="1"/>
              <a:t>SelfKey</a:t>
            </a:r>
            <a:r>
              <a:rPr lang="en-US" dirty="0"/>
              <a:t>, a company can do things that are currently burdensome such as opening a bank account.</a:t>
            </a:r>
          </a:p>
          <a:p>
            <a:pPr marL="0" indent="0">
              <a:buNone/>
            </a:pPr>
            <a:r>
              <a:rPr lang="en-US" dirty="0"/>
              <a:t> </a:t>
            </a:r>
          </a:p>
        </p:txBody>
      </p:sp>
    </p:spTree>
    <p:extLst>
      <p:ext uri="{BB962C8B-B14F-4D97-AF65-F5344CB8AC3E}">
        <p14:creationId xmlns:p14="http://schemas.microsoft.com/office/powerpoint/2010/main" val="206920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generated with very high confidence">
            <a:extLst>
              <a:ext uri="{FF2B5EF4-FFF2-40B4-BE49-F238E27FC236}">
                <a16:creationId xmlns:a16="http://schemas.microsoft.com/office/drawing/2014/main" id="{10AB096F-FCBD-45BA-A4D1-6D0E24FA82C3}"/>
              </a:ext>
            </a:extLst>
          </p:cNvPr>
          <p:cNvPicPr>
            <a:picLocks noChangeAspect="1"/>
          </p:cNvPicPr>
          <p:nvPr/>
        </p:nvPicPr>
        <p:blipFill>
          <a:blip r:embed="rId2"/>
          <a:stretch>
            <a:fillRect/>
          </a:stretch>
        </p:blipFill>
        <p:spPr>
          <a:xfrm>
            <a:off x="1424354" y="159736"/>
            <a:ext cx="9671538" cy="6538527"/>
          </a:xfrm>
          <a:prstGeom prst="rect">
            <a:avLst/>
          </a:prstGeom>
        </p:spPr>
      </p:pic>
    </p:spTree>
    <p:extLst>
      <p:ext uri="{BB962C8B-B14F-4D97-AF65-F5344CB8AC3E}">
        <p14:creationId xmlns:p14="http://schemas.microsoft.com/office/powerpoint/2010/main" val="41896896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600</TotalTime>
  <Words>1034</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Wisp</vt:lpstr>
      <vt:lpstr>SelfKey </vt:lpstr>
      <vt:lpstr>PowerPoint Presentation</vt:lpstr>
      <vt:lpstr>PowerPoint Presentation</vt:lpstr>
      <vt:lpstr>PowerPoint Presentation</vt:lpstr>
      <vt:lpstr>PowerPoint Presentation</vt:lpstr>
      <vt:lpstr>PowerPoint Presentation</vt:lpstr>
      <vt:lpstr>PowerPoint Presentation</vt:lpstr>
      <vt:lpstr>SelfKey For A Company:</vt:lpstr>
      <vt:lpstr>PowerPoint Presentation</vt:lpstr>
      <vt:lpstr>How SelfKey Works For a Verifier</vt:lpstr>
      <vt:lpstr>COMPARISION BETWEEN CENTRALIZED IDENTITY SYSTEM AND DECENTRALIZED IDENTITY SYSTEM OF SELFKEY                                                                                IDENTITY OWNERS</vt:lpstr>
      <vt:lpstr>VERIFIERS</vt:lpstr>
      <vt:lpstr>RELYING PARTIES</vt:lpstr>
      <vt:lpstr>OVERALL SYSTEM FEATURES AND BENEFITS</vt:lpstr>
      <vt:lpstr>                    KEY TOKENS</vt:lpstr>
      <vt:lpstr>                   USES OF KEY TOKENS</vt:lpstr>
      <vt:lpstr>PowerPoint Presentation</vt:lpstr>
      <vt:lpstr>What is Blockchain?</vt:lpstr>
      <vt:lpstr>structure of the blockchain: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mounika mekapothula</cp:lastModifiedBy>
  <cp:revision>19</cp:revision>
  <dcterms:created xsi:type="dcterms:W3CDTF">2018-05-02T05:45:06Z</dcterms:created>
  <dcterms:modified xsi:type="dcterms:W3CDTF">2018-05-02T16:16:00Z</dcterms:modified>
</cp:coreProperties>
</file>