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8" r:id="rId2"/>
    <p:sldId id="257" r:id="rId3"/>
    <p:sldId id="258" r:id="rId4"/>
    <p:sldId id="298" r:id="rId5"/>
    <p:sldId id="299" r:id="rId6"/>
    <p:sldId id="307" r:id="rId7"/>
    <p:sldId id="308" r:id="rId8"/>
    <p:sldId id="309" r:id="rId9"/>
    <p:sldId id="316" r:id="rId10"/>
    <p:sldId id="317" r:id="rId11"/>
    <p:sldId id="300" r:id="rId12"/>
    <p:sldId id="301" r:id="rId13"/>
    <p:sldId id="302" r:id="rId14"/>
    <p:sldId id="311" r:id="rId15"/>
    <p:sldId id="306" r:id="rId16"/>
    <p:sldId id="304" r:id="rId17"/>
    <p:sldId id="305" r:id="rId18"/>
    <p:sldId id="310" r:id="rId19"/>
    <p:sldId id="312" r:id="rId20"/>
    <p:sldId id="314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3537" autoAdjust="0"/>
  </p:normalViewPr>
  <p:slideViewPr>
    <p:cSldViewPr snapToGrid="0">
      <p:cViewPr>
        <p:scale>
          <a:sx n="66" d="100"/>
          <a:sy n="66" d="100"/>
        </p:scale>
        <p:origin x="900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4/10/2017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4/10/2017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4/10/2017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4/10/2017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4/10/2017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psso.eurostat.ec.europa.eu/nui/show.do?dataset=hlth_cd_anr&amp;lang=e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412" y="805218"/>
            <a:ext cx="10028883" cy="1535026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smtClean="0"/>
              <a:t>Arc Diagram using Micro Strategy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960" y="3500495"/>
            <a:ext cx="11644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pPr algn="ctr"/>
            <a:r>
              <a:rPr lang="en-US" sz="2800" b="1" dirty="0" smtClean="0">
                <a:ea typeface="Tahoma" panose="020B0604030504040204" pitchFamily="34" charset="0"/>
                <a:cs typeface="Tahoma" panose="020B0604030504040204" pitchFamily="34" charset="0"/>
              </a:rPr>
              <a:t>Sravya Kandepu</a:t>
            </a:r>
            <a:endParaRPr lang="en-US" sz="28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44-599 Introduction to Data Visualization</a:t>
            </a:r>
          </a:p>
          <a:p>
            <a:pPr algn="ctr"/>
            <a:r>
              <a:rPr lang="en-US" sz="2800" b="1" dirty="0" smtClean="0">
                <a:ea typeface="Tahoma" panose="020B0604030504040204" pitchFamily="34" charset="0"/>
                <a:cs typeface="Tahoma" panose="020B0604030504040204" pitchFamily="34" charset="0"/>
              </a:rPr>
              <a:t>April 11, </a:t>
            </a:r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35089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208" y="1233713"/>
            <a:ext cx="1359164" cy="1694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6" y="2200275"/>
            <a:ext cx="4867275" cy="465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47" y="2220685"/>
            <a:ext cx="5462254" cy="42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to generate Arc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</a:p>
          <a:p>
            <a:r>
              <a:rPr lang="en-US" dirty="0" err="1" smtClean="0"/>
              <a:t>Prtotovis</a:t>
            </a:r>
            <a:endParaRPr lang="en-US" dirty="0" smtClean="0"/>
          </a:p>
          <a:p>
            <a:r>
              <a:rPr lang="en-US" dirty="0" smtClean="0"/>
              <a:t>Micro strategy (we are using)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MicroStrategy</a:t>
            </a:r>
            <a:r>
              <a:rPr lang="en-US" dirty="0"/>
              <a:t> is an enterprise business intelligence </a:t>
            </a:r>
            <a:r>
              <a:rPr lang="en-US" dirty="0" smtClean="0"/>
              <a:t>(BI) </a:t>
            </a:r>
            <a:r>
              <a:rPr lang="en-US" dirty="0"/>
              <a:t>application software vendor.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interactive dashboards, scorecards, highly formatted reports, </a:t>
            </a:r>
            <a:r>
              <a:rPr lang="en-US" dirty="0" smtClean="0"/>
              <a:t>ad hoc </a:t>
            </a:r>
            <a:r>
              <a:rPr lang="en-US" dirty="0"/>
              <a:t>query, thresholds and alerts, and automated report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Interfaces include web, desktop (for developers) and Microsoft Office integration. </a:t>
            </a:r>
            <a:r>
              <a:rPr lang="en-US" dirty="0" err="1"/>
              <a:t>MicroStrategy</a:t>
            </a:r>
            <a:r>
              <a:rPr lang="en-US" dirty="0"/>
              <a:t> Mobile also supports mobile BI. 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Micro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advantageous as it accommodates different data format </a:t>
            </a:r>
          </a:p>
          <a:p>
            <a:r>
              <a:rPr lang="en-US" dirty="0" smtClean="0"/>
              <a:t>It also have mobile version where we can use it anywhere and anytime </a:t>
            </a:r>
          </a:p>
          <a:p>
            <a:r>
              <a:rPr lang="en-US" dirty="0" smtClean="0"/>
              <a:t>Mobile version also exists in blackberry phones, apple iPhone, iPad</a:t>
            </a:r>
          </a:p>
          <a:p>
            <a:r>
              <a:rPr lang="en-US" dirty="0" smtClean="0"/>
              <a:t>The desktop version have different file formats including json,csv,txt, excel and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Structured data and java byte code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62" y="1641475"/>
            <a:ext cx="341947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43" y="4317093"/>
            <a:ext cx="3124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data Source :</a:t>
            </a:r>
          </a:p>
          <a:p>
            <a:pPr marL="0" indent="0">
              <a:buNone/>
            </a:pPr>
            <a:r>
              <a:rPr lang="en-US" dirty="0" smtClean="0"/>
              <a:t>Causes of death in absolute number from years ranging 2001-2010. </a:t>
            </a:r>
            <a:r>
              <a:rPr lang="en-US" dirty="0"/>
              <a:t>F</a:t>
            </a:r>
            <a:r>
              <a:rPr lang="en-US" dirty="0" smtClean="0"/>
              <a:t>ound this data source in EUROSTAT website. </a:t>
            </a:r>
          </a:p>
          <a:p>
            <a:pPr marL="0" indent="0">
              <a:buNone/>
            </a:pPr>
            <a:r>
              <a:rPr lang="en-US" dirty="0" smtClean="0"/>
              <a:t>Below is the link to the data source: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appsso.eurostat.ec.europa.eu/nui/show.do?dataset=hlth_cd_anr&amp;lang=en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represent number of people died in different countries in Europe during the years 2000-2010.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8712"/>
              </p:ext>
            </p:extLst>
          </p:nvPr>
        </p:nvGraphicFramePr>
        <p:xfrm>
          <a:off x="1872342" y="2697074"/>
          <a:ext cx="8723088" cy="40226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44687"/>
                <a:gridCol w="1973942"/>
                <a:gridCol w="3004459"/>
              </a:tblGrid>
              <a:tr h="539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GEO/TIME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Metric</a:t>
                      </a:r>
                    </a:p>
                  </a:txBody>
                  <a:tcPr marL="9525" marR="9525" marT="9525" marB="0" anchor="b"/>
                </a:tc>
              </a:tr>
              <a:tr h="449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EU28 - European Union (28 countries)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9,165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449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EU15 - European Union (15 countries)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3,985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892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 - Germany (until 1990 former territory of the FRG)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135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IT - Italy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338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UK - United Kingdom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228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 - France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1,061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449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FX - France (metropolitan)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1,049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228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PL - Poland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1,061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  <a:tr h="224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ES - Spain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48" marR="9348" marT="9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48" marR="9348" marT="934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5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Diagram Generated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657" y="1524000"/>
            <a:ext cx="8868229" cy="46085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6" y="1904026"/>
            <a:ext cx="4469945" cy="3263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about data visualization tools like : Micro Strategy, D3.js</a:t>
            </a:r>
          </a:p>
          <a:p>
            <a:r>
              <a:rPr lang="en-US" dirty="0" smtClean="0"/>
              <a:t>Learned to find data appropriate for the diagram.</a:t>
            </a:r>
          </a:p>
          <a:p>
            <a:r>
              <a:rPr lang="en-US" dirty="0" smtClean="0"/>
              <a:t>Also learned how to sort and filter data.</a:t>
            </a:r>
          </a:p>
          <a:p>
            <a:r>
              <a:rPr lang="en-US" dirty="0" smtClean="0"/>
              <a:t>Time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Introduction to Arc Diagram</a:t>
            </a:r>
          </a:p>
          <a:p>
            <a:pPr lvl="1"/>
            <a:r>
              <a:rPr lang="en-US" dirty="0" smtClean="0"/>
              <a:t>Arc Diagram Graphical Representation</a:t>
            </a:r>
          </a:p>
          <a:p>
            <a:pPr lvl="1"/>
            <a:r>
              <a:rPr lang="en-US" dirty="0" smtClean="0"/>
              <a:t>Micro Strategy</a:t>
            </a:r>
          </a:p>
          <a:p>
            <a:pPr lvl="1"/>
            <a:r>
              <a:rPr lang="en-US" dirty="0" smtClean="0"/>
              <a:t>Applications of Micro Strategy</a:t>
            </a:r>
          </a:p>
          <a:p>
            <a:pPr lvl="1"/>
            <a:r>
              <a:rPr lang="en-US" dirty="0" smtClean="0"/>
              <a:t>Goals of the data </a:t>
            </a:r>
          </a:p>
          <a:p>
            <a:pPr lvl="1"/>
            <a:r>
              <a:rPr lang="en-US" dirty="0" smtClean="0"/>
              <a:t>Demonstration</a:t>
            </a:r>
          </a:p>
          <a:p>
            <a:pPr lvl="1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6" y="1930208"/>
            <a:ext cx="7907629" cy="3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2" y="2280898"/>
            <a:ext cx="4452821" cy="29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 </a:t>
            </a:r>
            <a:r>
              <a:rPr lang="en-US" dirty="0" smtClean="0"/>
              <a:t>Arc Diagram is a graphical display to visualize graphs or networks in a one-dimensional layout. </a:t>
            </a:r>
          </a:p>
          <a:p>
            <a:r>
              <a:rPr lang="en-US" sz="2800" dirty="0" smtClean="0"/>
              <a:t>The main idea is to display nodes along the single axis, while representing the edges or connections between nodes with arcs.</a:t>
            </a:r>
          </a:p>
          <a:p>
            <a:r>
              <a:rPr lang="en-US" sz="2800" dirty="0"/>
              <a:t>The thickness of each arc line can be used to represent frequency between the source and target node. </a:t>
            </a:r>
            <a:endParaRPr lang="en-US" sz="2800" dirty="0" smtClean="0"/>
          </a:p>
          <a:p>
            <a:r>
              <a:rPr lang="en-US" sz="2800" dirty="0" smtClean="0"/>
              <a:t>Arc </a:t>
            </a:r>
            <a:r>
              <a:rPr lang="en-US" sz="2800" dirty="0"/>
              <a:t>Diagrams can be useful in finding the co-occurrence within data.</a:t>
            </a:r>
            <a:endParaRPr lang="en-US" sz="28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390717" cy="1143000"/>
          </a:xfrm>
        </p:spPr>
        <p:txBody>
          <a:bodyPr/>
          <a:lstStyle/>
          <a:p>
            <a:r>
              <a:rPr lang="en-US" dirty="0" smtClean="0"/>
              <a:t>Arc Diagram Graphical Representation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0" y="2721256"/>
            <a:ext cx="6777557" cy="27941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40" y="3106057"/>
            <a:ext cx="3772465" cy="26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032" y="3799568"/>
            <a:ext cx="2460879" cy="4821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35" y="3923620"/>
            <a:ext cx="2169589" cy="198438"/>
          </a:xfrm>
          <a:prstGeom prst="rect">
            <a:avLst/>
          </a:prstGeom>
        </p:spPr>
      </p:pic>
      <p:sp>
        <p:nvSpPr>
          <p:cNvPr id="32" name="Block Arc 31"/>
          <p:cNvSpPr/>
          <p:nvPr/>
        </p:nvSpPr>
        <p:spPr bwMode="auto">
          <a:xfrm rot="21435024">
            <a:off x="3875314" y="2670628"/>
            <a:ext cx="2583543" cy="2612572"/>
          </a:xfrm>
          <a:prstGeom prst="blockArc">
            <a:avLst>
              <a:gd name="adj1" fmla="val 10800000"/>
              <a:gd name="adj2" fmla="val 283102"/>
              <a:gd name="adj3" fmla="val 271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09486" y="0"/>
            <a:ext cx="10390717" cy="1143000"/>
          </a:xfrm>
        </p:spPr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4" name="Block Arc 33"/>
          <p:cNvSpPr/>
          <p:nvPr/>
        </p:nvSpPr>
        <p:spPr bwMode="auto">
          <a:xfrm>
            <a:off x="4731657" y="2148114"/>
            <a:ext cx="2046514" cy="3817257"/>
          </a:xfrm>
          <a:prstGeom prst="blockArc">
            <a:avLst>
              <a:gd name="adj1" fmla="val 10859781"/>
              <a:gd name="adj2" fmla="val 21450093"/>
              <a:gd name="adj3" fmla="val 6739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60060" y="3983335"/>
            <a:ext cx="40631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1234djsfasdsdda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1234dasfdfafdafd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Block Arc 41"/>
          <p:cNvSpPr/>
          <p:nvPr/>
        </p:nvSpPr>
        <p:spPr bwMode="auto">
          <a:xfrm>
            <a:off x="5660571" y="2561772"/>
            <a:ext cx="856343" cy="2895600"/>
          </a:xfrm>
          <a:prstGeom prst="blockArc">
            <a:avLst>
              <a:gd name="adj1" fmla="val 10859781"/>
              <a:gd name="adj2" fmla="val 21571755"/>
              <a:gd name="adj3" fmla="val 785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7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5" y="1674504"/>
            <a:ext cx="5384799" cy="2084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11" y="3829443"/>
            <a:ext cx="7474403" cy="30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018" y="1445645"/>
            <a:ext cx="7896225" cy="398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7" y="1383619"/>
            <a:ext cx="9579429" cy="54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0" y="1615168"/>
            <a:ext cx="75342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8054</TotalTime>
  <Words>414</Words>
  <Application>Microsoft Office PowerPoint</Application>
  <PresentationFormat>Widescreen</PresentationFormat>
  <Paragraphs>118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Tahoma</vt:lpstr>
      <vt:lpstr>Times New Roman</vt:lpstr>
      <vt:lpstr>Wingdings</vt:lpstr>
      <vt:lpstr>Java theme</vt:lpstr>
      <vt:lpstr>     Arc Diagram using Micro Strategy</vt:lpstr>
      <vt:lpstr>Outline</vt:lpstr>
      <vt:lpstr>Arc Diagram</vt:lpstr>
      <vt:lpstr>Arc Diagram Graphical Representation</vt:lpstr>
      <vt:lpstr>Explanation</vt:lpstr>
      <vt:lpstr>Example</vt:lpstr>
      <vt:lpstr>Example (contd…)</vt:lpstr>
      <vt:lpstr>Example </vt:lpstr>
      <vt:lpstr>Example</vt:lpstr>
      <vt:lpstr>PowerPoint Presentation</vt:lpstr>
      <vt:lpstr>Tools used to generate Arc Diagrams</vt:lpstr>
      <vt:lpstr>Micro Strategy</vt:lpstr>
      <vt:lpstr>Pros of Micro Strategy</vt:lpstr>
      <vt:lpstr>Real Time Applications</vt:lpstr>
      <vt:lpstr>Data Source</vt:lpstr>
      <vt:lpstr>Goals</vt:lpstr>
      <vt:lpstr>Arc Diagram Generated</vt:lpstr>
      <vt:lpstr>Demonstration</vt:lpstr>
      <vt:lpstr>Lessons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Cherukuri,Ashwini</cp:lastModifiedBy>
  <cp:revision>120</cp:revision>
  <dcterms:created xsi:type="dcterms:W3CDTF">2015-10-19T05:39:56Z</dcterms:created>
  <dcterms:modified xsi:type="dcterms:W3CDTF">2017-04-11T13:53:10Z</dcterms:modified>
</cp:coreProperties>
</file>